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0"/>
  </p:notesMasterIdLst>
  <p:sldIdLst>
    <p:sldId id="257" r:id="rId2"/>
    <p:sldId id="740" r:id="rId3"/>
    <p:sldId id="752" r:id="rId4"/>
    <p:sldId id="737" r:id="rId5"/>
    <p:sldId id="750" r:id="rId6"/>
    <p:sldId id="758" r:id="rId7"/>
    <p:sldId id="753" r:id="rId8"/>
    <p:sldId id="256" r:id="rId9"/>
    <p:sldId id="754" r:id="rId10"/>
    <p:sldId id="760" r:id="rId11"/>
    <p:sldId id="756" r:id="rId12"/>
    <p:sldId id="759" r:id="rId13"/>
    <p:sldId id="733" r:id="rId14"/>
    <p:sldId id="727" r:id="rId15"/>
    <p:sldId id="728" r:id="rId16"/>
    <p:sldId id="736" r:id="rId17"/>
    <p:sldId id="751" r:id="rId18"/>
    <p:sldId id="72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987" autoAdjust="0"/>
    <p:restoredTop sz="85194" autoAdjust="0"/>
  </p:normalViewPr>
  <p:slideViewPr>
    <p:cSldViewPr snapToGrid="0">
      <p:cViewPr varScale="1">
        <p:scale>
          <a:sx n="97" d="100"/>
          <a:sy n="97" d="100"/>
        </p:scale>
        <p:origin x="19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D5318-3A3E-4A5B-B348-FE02479949A3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8B54F-D04B-4F86-B72E-66123BB16D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9582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261938"/>
            <a:ext cx="4114800" cy="3086100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62150D-68D6-4B89-B796-BD066992F45E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  <p:sp>
        <p:nvSpPr>
          <p:cNvPr id="6" name="Espace réservé des notes 5">
            <a:extLst>
              <a:ext uri="{FF2B5EF4-FFF2-40B4-BE49-F238E27FC236}">
                <a16:creationId xmlns:a16="http://schemas.microsoft.com/office/drawing/2014/main" id="{E465A98E-73B0-2BE6-860F-0BD30C7229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869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54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9C647-F2EE-4E21-840F-47EDBD2387EF}" type="slidenum">
              <a:rPr lang="fr-FR" smtClean="0"/>
              <a:t>11</a:t>
            </a:fld>
            <a:endParaRPr lang="fr-FR"/>
          </a:p>
        </p:txBody>
      </p:sp>
      <p:sp>
        <p:nvSpPr>
          <p:cNvPr id="6" name="Espace réservé des notes 5">
            <a:extLst>
              <a:ext uri="{FF2B5EF4-FFF2-40B4-BE49-F238E27FC236}">
                <a16:creationId xmlns:a16="http://schemas.microsoft.com/office/drawing/2014/main" id="{BACB6655-AD08-E34E-2D3D-65AB4D127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812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605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9C647-F2EE-4E21-840F-47EDBD2387E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6342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9C647-F2EE-4E21-840F-47EDBD2387EF}" type="slidenum">
              <a:rPr lang="fr-FR" smtClean="0"/>
              <a:t>14</a:t>
            </a:fld>
            <a:endParaRPr lang="fr-FR"/>
          </a:p>
        </p:txBody>
      </p:sp>
      <p:sp>
        <p:nvSpPr>
          <p:cNvPr id="6" name="Espace réservé des notes 5">
            <a:extLst>
              <a:ext uri="{FF2B5EF4-FFF2-40B4-BE49-F238E27FC236}">
                <a16:creationId xmlns:a16="http://schemas.microsoft.com/office/drawing/2014/main" id="{E08F0398-4167-9EDC-41CD-2364F2A64F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580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9C647-F2EE-4E21-840F-47EDBD2387EF}" type="slidenum">
              <a:rPr lang="fr-FR" smtClean="0"/>
              <a:t>15</a:t>
            </a:fld>
            <a:endParaRPr lang="fr-FR"/>
          </a:p>
        </p:txBody>
      </p:sp>
      <p:sp>
        <p:nvSpPr>
          <p:cNvPr id="6" name="Espace réservé des notes 5">
            <a:extLst>
              <a:ext uri="{FF2B5EF4-FFF2-40B4-BE49-F238E27FC236}">
                <a16:creationId xmlns:a16="http://schemas.microsoft.com/office/drawing/2014/main" id="{FA598273-C201-C53B-E7B0-EC350C2B7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7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435100" y="219075"/>
            <a:ext cx="3748088" cy="2809875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9C647-F2EE-4E21-840F-47EDBD2387EF}" type="slidenum">
              <a:rPr lang="fr-FR" smtClean="0"/>
              <a:t>16</a:t>
            </a:fld>
            <a:endParaRPr lang="fr-FR"/>
          </a:p>
        </p:txBody>
      </p:sp>
      <p:sp>
        <p:nvSpPr>
          <p:cNvPr id="6" name="Espace réservé des notes 5">
            <a:extLst>
              <a:ext uri="{FF2B5EF4-FFF2-40B4-BE49-F238E27FC236}">
                <a16:creationId xmlns:a16="http://schemas.microsoft.com/office/drawing/2014/main" id="{3832CC01-1B95-B3C1-5732-2D65A5805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3216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17</a:t>
            </a:fld>
            <a:endParaRPr lang="fr-FR"/>
          </a:p>
        </p:txBody>
      </p:sp>
      <p:sp>
        <p:nvSpPr>
          <p:cNvPr id="6" name="Espace réservé des notes 5">
            <a:extLst>
              <a:ext uri="{FF2B5EF4-FFF2-40B4-BE49-F238E27FC236}">
                <a16:creationId xmlns:a16="http://schemas.microsoft.com/office/drawing/2014/main" id="{2DEFAAA5-B0BD-3058-1362-8778B4052F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899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9C647-F2EE-4E21-840F-47EDBD2387EF}" type="slidenum">
              <a:rPr lang="fr-FR" smtClean="0"/>
              <a:t>18</a:t>
            </a:fld>
            <a:endParaRPr lang="fr-FR"/>
          </a:p>
        </p:txBody>
      </p:sp>
      <p:sp>
        <p:nvSpPr>
          <p:cNvPr id="6" name="Espace réservé des notes 5">
            <a:extLst>
              <a:ext uri="{FF2B5EF4-FFF2-40B4-BE49-F238E27FC236}">
                <a16:creationId xmlns:a16="http://schemas.microsoft.com/office/drawing/2014/main" id="{943619FE-F271-DBE1-A005-41FCA3B13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1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045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8651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4</a:t>
            </a:fld>
            <a:endParaRPr lang="fr-FR"/>
          </a:p>
        </p:txBody>
      </p:sp>
      <p:sp>
        <p:nvSpPr>
          <p:cNvPr id="7" name="Espace réservé des notes 6">
            <a:extLst>
              <a:ext uri="{FF2B5EF4-FFF2-40B4-BE49-F238E27FC236}">
                <a16:creationId xmlns:a16="http://schemas.microsoft.com/office/drawing/2014/main" id="{C6F85C26-C975-6E0A-DC69-386B9CA37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141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62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883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028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8B54F-D04B-4F86-B72E-66123BB16DE5}" type="slidenum">
              <a:rPr lang="fr-FR" smtClean="0"/>
              <a:t>8</a:t>
            </a:fld>
            <a:endParaRPr lang="fr-FR"/>
          </a:p>
        </p:txBody>
      </p:sp>
      <p:sp>
        <p:nvSpPr>
          <p:cNvPr id="7" name="Espace réservé des notes 6">
            <a:extLst>
              <a:ext uri="{FF2B5EF4-FFF2-40B4-BE49-F238E27FC236}">
                <a16:creationId xmlns:a16="http://schemas.microsoft.com/office/drawing/2014/main" id="{731392C3-2163-1FB1-D8F0-9F7FC71D6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474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895350" y="219075"/>
            <a:ext cx="4970463" cy="3727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D2FB9-71C8-418D-AB22-AE7466AF984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43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69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679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PT UNIVERSIT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24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926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PT UNIVERSITE5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227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PT UNIVERSITE6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46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5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703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60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42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808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82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80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91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A7581-C888-400D-827D-D09478A62D80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0934A-8F66-41D2-9612-98BF2AD12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76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ro.auvergnerhonealpes-tourisme.com/impact-du-tourisme-sur-les-habitants-dauvergne-rhone-alpe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jpeg"/><Relationship Id="rId3" Type="http://schemas.openxmlformats.org/officeDocument/2006/relationships/notesSlide" Target="../notesSlides/notesSlide9.xml"/><Relationship Id="rId7" Type="http://schemas.microsoft.com/office/2007/relationships/hdphoto" Target="../media/hdphoto1.wdp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jpeg"/><Relationship Id="rId15" Type="http://schemas.openxmlformats.org/officeDocument/2006/relationships/image" Target="../media/image30.png"/><Relationship Id="rId10" Type="http://schemas.openxmlformats.org/officeDocument/2006/relationships/image" Target="../media/image25.jpeg"/><Relationship Id="rId4" Type="http://schemas.openxmlformats.org/officeDocument/2006/relationships/image" Target="../media/image21.jpeg"/><Relationship Id="rId9" Type="http://schemas.microsoft.com/office/2007/relationships/hdphoto" Target="../media/hdphoto2.wdp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6173" y="1558294"/>
            <a:ext cx="6684963" cy="1139825"/>
          </a:xfrm>
          <a:prstGeom prst="rect">
            <a:avLst/>
          </a:prstGeom>
          <a:solidFill>
            <a:srgbClr val="A21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200" b="1" dirty="0">
                <a:solidFill>
                  <a:schemeClr val="bg1"/>
                </a:solidFill>
                <a:latin typeface="Neo Sans Std"/>
                <a:cs typeface="Neo Sans Std"/>
              </a:rPr>
              <a:t>Tourisme inclusif </a:t>
            </a:r>
          </a:p>
          <a:p>
            <a:pPr algn="ctr">
              <a:defRPr/>
            </a:pPr>
            <a:r>
              <a:rPr lang="fr-FR" sz="3200" b="1" dirty="0">
                <a:solidFill>
                  <a:schemeClr val="bg1"/>
                </a:solidFill>
                <a:latin typeface="Neo Sans Std"/>
                <a:cs typeface="Neo Sans Std"/>
              </a:rPr>
              <a:t>et développement territorial</a:t>
            </a:r>
          </a:p>
        </p:txBody>
      </p:sp>
      <p:sp>
        <p:nvSpPr>
          <p:cNvPr id="5" name="Rectangle 4"/>
          <p:cNvSpPr/>
          <p:nvPr/>
        </p:nvSpPr>
        <p:spPr>
          <a:xfrm>
            <a:off x="2684465" y="3292475"/>
            <a:ext cx="4664075" cy="647700"/>
          </a:xfrm>
          <a:prstGeom prst="rect">
            <a:avLst/>
          </a:prstGeom>
          <a:solidFill>
            <a:srgbClr val="9B8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r-FR" sz="2800" dirty="0">
                <a:solidFill>
                  <a:schemeClr val="bg1"/>
                </a:solidFill>
                <a:latin typeface="Neo Sans Std Light" pitchFamily="34" charset="0"/>
                <a:ea typeface="MS PGothic" pitchFamily="34" charset="-128"/>
              </a:rPr>
              <a:t>Gilles Caire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496D07-F5F7-DFC2-57A2-A67D12EF0620}"/>
              </a:ext>
            </a:extLst>
          </p:cNvPr>
          <p:cNvSpPr txBox="1"/>
          <p:nvPr/>
        </p:nvSpPr>
        <p:spPr>
          <a:xfrm>
            <a:off x="926982" y="848663"/>
            <a:ext cx="7663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/>
              <a:t>Journée « Entreprises et destinations s’engagent pour un tourisme inclusif »</a:t>
            </a:r>
          </a:p>
          <a:p>
            <a:pPr algn="ctr"/>
            <a:r>
              <a:rPr lang="fr-FR" sz="1600" b="1" dirty="0"/>
              <a:t>29 mars 2023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1C2C29A-EAE3-3CA2-A83D-B911669AA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409" y="267260"/>
            <a:ext cx="1425870" cy="5189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">
            <a:extLst>
              <a:ext uri="{FF2B5EF4-FFF2-40B4-BE49-F238E27FC236}">
                <a16:creationId xmlns:a16="http://schemas.microsoft.com/office/drawing/2014/main" id="{630D745C-42CD-1511-4564-2036E2FF9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5001" y="262481"/>
            <a:ext cx="8424936" cy="51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7" tIns="40074" rIns="80147" bIns="40074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27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Blip>
                <a:blip r:embed="rId4"/>
              </a:buBlip>
              <a:defRPr sz="23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Blip>
                <a:blip r:embed="rId5"/>
              </a:buBlip>
              <a:defRPr sz="21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C00000"/>
                </a:solidFill>
                <a:latin typeface="+mn-lt"/>
              </a:rPr>
              <a:t>Economiquement penser large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0DEC83C7-2F92-CA2C-27B9-8582348C1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390872"/>
              </p:ext>
            </p:extLst>
          </p:nvPr>
        </p:nvGraphicFramePr>
        <p:xfrm>
          <a:off x="147484" y="745462"/>
          <a:ext cx="5246084" cy="6017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2034">
                  <a:extLst>
                    <a:ext uri="{9D8B030D-6E8A-4147-A177-3AD203B41FA5}">
                      <a16:colId xmlns:a16="http://schemas.microsoft.com/office/drawing/2014/main" val="650061500"/>
                    </a:ext>
                  </a:extLst>
                </a:gridCol>
                <a:gridCol w="944050">
                  <a:extLst>
                    <a:ext uri="{9D8B030D-6E8A-4147-A177-3AD203B41FA5}">
                      <a16:colId xmlns:a16="http://schemas.microsoft.com/office/drawing/2014/main" val="2186293457"/>
                    </a:ext>
                  </a:extLst>
                </a:gridCol>
              </a:tblGrid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0" u="none" strike="noStrike" dirty="0">
                          <a:effectLst/>
                          <a:latin typeface="Arial" panose="020B0604020202020204" pitchFamily="34" charset="0"/>
                        </a:rPr>
                        <a:t>France 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rial" panose="020B0604020202020204" pitchFamily="34" charset="0"/>
                        </a:rPr>
                        <a:t>En MM€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8870608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u="none" strike="noStrike" dirty="0">
                          <a:effectLst/>
                        </a:rPr>
                        <a:t>Dépenses en services caractéristiques (A)</a:t>
                      </a:r>
                      <a:endParaRPr lang="fr-F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108,9</a:t>
                      </a:r>
                      <a:endParaRPr lang="fr-F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9637846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Hébergements touristiques marchands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38,9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3272046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Hôtels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19,8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1425308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 dirty="0">
                          <a:effectLst/>
                        </a:rPr>
                        <a:t>        Campings</a:t>
                      </a:r>
                      <a:endParaRPr lang="fr-FR" sz="14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2,8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6405957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Gîtes ruraux et autres locations saisonnières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11,8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4199557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 dirty="0">
                          <a:effectLst/>
                        </a:rPr>
                        <a:t>        Autres hébergements marchands</a:t>
                      </a:r>
                      <a:endParaRPr lang="fr-FR" sz="14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4,5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18910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Restaurants et cafés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18,3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163350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Services de transports non urbains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34,0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7767895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Transports par avion 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17,9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8733555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Transports par train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5,6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0925417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Transports par autocar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2,6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1228698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Transports fluviaux et maritimes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0,9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478590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 dirty="0">
                          <a:effectLst/>
                        </a:rPr>
                        <a:t>        Location de véhicules de tourisme</a:t>
                      </a:r>
                      <a:endParaRPr lang="fr-FR" sz="14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5,7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130279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 dirty="0">
                          <a:effectLst/>
                        </a:rPr>
                        <a:t>        Remontées mécaniques</a:t>
                      </a:r>
                      <a:endParaRPr lang="fr-FR" sz="14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1,3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8679314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Services culturels, sportifs, de loisirs et des voyagistes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17,7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418297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Musées, spectacles et autres activités culturelles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1,9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6191694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Casinos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2,3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5733707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Parcs d'attractions et autres services récréatifs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4,3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5521983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>
                          <a:effectLst/>
                        </a:rPr>
                        <a:t>        Location d'articles de sport et loisirs</a:t>
                      </a:r>
                      <a:endParaRPr lang="fr-F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1,2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6296135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i="1" u="none" strike="noStrike" dirty="0">
                          <a:effectLst/>
                        </a:rPr>
                        <a:t>        Services des voyagistes et agences de voyages</a:t>
                      </a:r>
                      <a:endParaRPr lang="fr-FR" sz="14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8,0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0599040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u="none" strike="noStrike">
                          <a:effectLst/>
                        </a:rPr>
                        <a:t>Autres postes de dépenses (B)</a:t>
                      </a:r>
                      <a:endParaRPr lang="fr-F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50,2</a:t>
                      </a:r>
                      <a:endParaRPr lang="fr-F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3806408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Carburants et péages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17,0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8523007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Aliments et boissons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14,3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6643952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Biens de consommation durables spécifiques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8,1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0591179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    Autres biens de consommation et autres services</a:t>
                      </a:r>
                      <a:endParaRPr lang="fr-F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10,8</a:t>
                      </a:r>
                      <a:endParaRPr lang="fr-F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8178219"/>
                  </a:ext>
                </a:extLst>
              </a:tr>
              <a:tr h="2118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u="none" strike="noStrike" dirty="0">
                          <a:effectLst/>
                        </a:rPr>
                        <a:t>Dépenses touristiques intérieures (C = A + B)</a:t>
                      </a:r>
                      <a:endParaRPr lang="fr-F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159,1</a:t>
                      </a:r>
                      <a:endParaRPr lang="fr-F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0639260"/>
                  </a:ext>
                </a:extLst>
              </a:tr>
            </a:tbl>
          </a:graphicData>
        </a:graphic>
      </p:graphicFrame>
      <p:grpSp>
        <p:nvGrpSpPr>
          <p:cNvPr id="2" name="Groupe 1">
            <a:extLst>
              <a:ext uri="{FF2B5EF4-FFF2-40B4-BE49-F238E27FC236}">
                <a16:creationId xmlns:a16="http://schemas.microsoft.com/office/drawing/2014/main" id="{9F984F85-F750-0AB1-4978-C97B481445C3}"/>
              </a:ext>
            </a:extLst>
          </p:cNvPr>
          <p:cNvGrpSpPr/>
          <p:nvPr/>
        </p:nvGrpSpPr>
        <p:grpSpPr>
          <a:xfrm>
            <a:off x="4660490" y="5368413"/>
            <a:ext cx="1179871" cy="369332"/>
            <a:chOff x="4660490" y="5368413"/>
            <a:chExt cx="1179871" cy="369332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EA9503E-9A6F-BEF2-BAD3-9209BBA3AE26}"/>
                </a:ext>
              </a:extLst>
            </p:cNvPr>
            <p:cNvSpPr txBox="1"/>
            <p:nvPr/>
          </p:nvSpPr>
          <p:spPr>
            <a:xfrm>
              <a:off x="5093263" y="5368413"/>
              <a:ext cx="7470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</a:rPr>
                <a:t>32%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D79A-0EA7-9E6A-F4AA-FCD3D6CD0E43}"/>
                </a:ext>
              </a:extLst>
            </p:cNvPr>
            <p:cNvSpPr/>
            <p:nvPr/>
          </p:nvSpPr>
          <p:spPr>
            <a:xfrm>
              <a:off x="4660490" y="5407742"/>
              <a:ext cx="1101213" cy="294968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5709AC30-9290-CA6D-9743-DF263455A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3832" y="1107290"/>
            <a:ext cx="2520168" cy="98006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73235F-692E-9A1E-A48E-EA43303E3E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1308" y="36386"/>
            <a:ext cx="2435978" cy="9369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48A8A64-9A37-EC8A-0A43-F6B976CDE3A4}"/>
              </a:ext>
            </a:extLst>
          </p:cNvPr>
          <p:cNvSpPr txBox="1"/>
          <p:nvPr/>
        </p:nvSpPr>
        <p:spPr>
          <a:xfrm>
            <a:off x="7482348" y="989210"/>
            <a:ext cx="1240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AURA 2019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AD76B3-CF63-1B89-EAAF-4DE7CA7EC635}"/>
              </a:ext>
            </a:extLst>
          </p:cNvPr>
          <p:cNvGrpSpPr/>
          <p:nvPr/>
        </p:nvGrpSpPr>
        <p:grpSpPr>
          <a:xfrm>
            <a:off x="5282745" y="989210"/>
            <a:ext cx="3814541" cy="4379203"/>
            <a:chOff x="5282745" y="989210"/>
            <a:chExt cx="3814541" cy="4379203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C460174-21D4-DF81-F71A-5A2E93FBD6E8}"/>
                </a:ext>
              </a:extLst>
            </p:cNvPr>
            <p:cNvSpPr txBox="1"/>
            <p:nvPr/>
          </p:nvSpPr>
          <p:spPr>
            <a:xfrm>
              <a:off x="5567582" y="2221344"/>
              <a:ext cx="3529704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800" b="0" i="0" u="none" strike="noStrike" baseline="0" dirty="0">
                  <a:solidFill>
                    <a:srgbClr val="00B050"/>
                  </a:solidFill>
                  <a:latin typeface="FrutigerLTStd-Black"/>
                </a:rPr>
                <a:t>Emploi France</a:t>
              </a:r>
            </a:p>
            <a:p>
              <a:pPr algn="l"/>
              <a:r>
                <a:rPr lang="fr-FR" sz="1600" b="0" i="0" u="none" strike="noStrike" baseline="0" dirty="0">
                  <a:solidFill>
                    <a:srgbClr val="000000"/>
                  </a:solidFill>
                  <a:latin typeface="FrutigerLTStd-Roman"/>
                </a:rPr>
                <a:t>Effectifs salariés au 31 décembre de l’année dans les secteurs d’activité caractéristiques du tourisme </a:t>
              </a:r>
            </a:p>
            <a:p>
              <a:pPr algn="l"/>
              <a:r>
                <a:rPr lang="fr-FR" sz="1600" b="0" i="0" u="none" strike="noStrike" baseline="0" dirty="0">
                  <a:solidFill>
                    <a:srgbClr val="000000"/>
                  </a:solidFill>
                  <a:latin typeface="FrutigerLTStd-Roman"/>
                </a:rPr>
                <a:t>= 1 400 000 salariés (2019)</a:t>
              </a:r>
            </a:p>
            <a:p>
              <a:pPr algn="l"/>
              <a:endParaRPr lang="fr-FR" sz="1600" b="0" i="0" u="none" strike="noStrike" baseline="0" dirty="0">
                <a:solidFill>
                  <a:srgbClr val="000000"/>
                </a:solidFill>
                <a:latin typeface="FrutigerLTStd-Roman"/>
              </a:endParaRPr>
            </a:p>
            <a:p>
              <a:pPr algn="l"/>
              <a:r>
                <a:rPr lang="fr-FR" sz="1600" i="1" dirty="0"/>
                <a:t>25% de temps partiel</a:t>
              </a:r>
            </a:p>
            <a:p>
              <a:pPr algn="l"/>
              <a:r>
                <a:rPr lang="fr-FR" sz="1600" i="1" dirty="0"/>
                <a:t>Non salariés 20% de la branche HCR</a:t>
              </a:r>
            </a:p>
            <a:p>
              <a:r>
                <a:rPr lang="fr-FR" sz="1600" i="1" dirty="0"/>
                <a:t>Coefficient </a:t>
              </a:r>
              <a:r>
                <a:rPr lang="fr-FR" sz="1600" i="1" dirty="0" err="1"/>
                <a:t>touristicité</a:t>
              </a:r>
              <a:r>
                <a:rPr lang="fr-FR" sz="1600" i="1" dirty="0"/>
                <a:t> Restauration 33%</a:t>
              </a:r>
            </a:p>
          </p:txBody>
        </p:sp>
        <p:sp>
          <p:nvSpPr>
            <p:cNvPr id="21" name="Accolade fermante 20">
              <a:extLst>
                <a:ext uri="{FF2B5EF4-FFF2-40B4-BE49-F238E27FC236}">
                  <a16:creationId xmlns:a16="http://schemas.microsoft.com/office/drawing/2014/main" id="{065F4683-E83F-CFFC-75D3-37F31A00F220}"/>
                </a:ext>
              </a:extLst>
            </p:cNvPr>
            <p:cNvSpPr/>
            <p:nvPr/>
          </p:nvSpPr>
          <p:spPr>
            <a:xfrm>
              <a:off x="5282745" y="989210"/>
              <a:ext cx="294890" cy="4379203"/>
            </a:xfrm>
            <a:prstGeom prst="righ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7034E4F-2FE7-CFB6-097A-5100509DA849}"/>
              </a:ext>
            </a:extLst>
          </p:cNvPr>
          <p:cNvGrpSpPr/>
          <p:nvPr/>
        </p:nvGrpSpPr>
        <p:grpSpPr>
          <a:xfrm>
            <a:off x="5338085" y="5306145"/>
            <a:ext cx="2779223" cy="1439828"/>
            <a:chOff x="5338085" y="5306145"/>
            <a:chExt cx="2779223" cy="1439828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5D929A16-F36F-B376-30E2-5156C7105068}"/>
                </a:ext>
              </a:extLst>
            </p:cNvPr>
            <p:cNvSpPr txBox="1"/>
            <p:nvPr/>
          </p:nvSpPr>
          <p:spPr>
            <a:xfrm>
              <a:off x="5632975" y="5695036"/>
              <a:ext cx="248433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00B050"/>
                  </a:solidFill>
                </a:rPr>
                <a:t>Coeff </a:t>
              </a:r>
              <a:r>
                <a:rPr lang="fr-FR" sz="1600" dirty="0" err="1">
                  <a:solidFill>
                    <a:srgbClr val="00B050"/>
                  </a:solidFill>
                </a:rPr>
                <a:t>touristicité</a:t>
              </a:r>
              <a:r>
                <a:rPr lang="fr-FR" sz="1600" dirty="0">
                  <a:solidFill>
                    <a:srgbClr val="00B050"/>
                  </a:solidFill>
                </a:rPr>
                <a:t> -&gt; emplois</a:t>
              </a:r>
            </a:p>
            <a:p>
              <a:pPr algn="ctr"/>
              <a:r>
                <a:rPr lang="fr-FR" sz="1600" dirty="0"/>
                <a:t>28% Carburants</a:t>
              </a:r>
            </a:p>
            <a:p>
              <a:pPr algn="ctr"/>
              <a:r>
                <a:rPr lang="fr-FR" sz="1600" dirty="0"/>
                <a:t>6% Aliments et boisons</a:t>
              </a:r>
            </a:p>
          </p:txBody>
        </p:sp>
        <p:sp>
          <p:nvSpPr>
            <p:cNvPr id="22" name="Accolade fermante 21">
              <a:extLst>
                <a:ext uri="{FF2B5EF4-FFF2-40B4-BE49-F238E27FC236}">
                  <a16:creationId xmlns:a16="http://schemas.microsoft.com/office/drawing/2014/main" id="{786F2266-4D90-8975-AA12-9FA42EB7254C}"/>
                </a:ext>
              </a:extLst>
            </p:cNvPr>
            <p:cNvSpPr/>
            <p:nvPr/>
          </p:nvSpPr>
          <p:spPr>
            <a:xfrm>
              <a:off x="5338085" y="5306145"/>
              <a:ext cx="239550" cy="1439828"/>
            </a:xfrm>
            <a:prstGeom prst="righ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8533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40A3BFAC-C3F9-4BFA-8AE7-5E11F1B8F0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9321" y="1775222"/>
          <a:ext cx="4751785" cy="2689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5711760" imgH="3905280" progId="Word.Picture.8">
                  <p:embed/>
                </p:oleObj>
              </mc:Choice>
              <mc:Fallback>
                <p:oleObj name="Picture" r:id="rId3" imgW="5711760" imgH="3905280" progId="Word.Picture.8">
                  <p:embed/>
                  <p:pic>
                    <p:nvPicPr>
                      <p:cNvPr id="2" name="Objet 1">
                        <a:extLst>
                          <a:ext uri="{FF2B5EF4-FFF2-40B4-BE49-F238E27FC236}">
                            <a16:creationId xmlns:a16="http://schemas.microsoft.com/office/drawing/2014/main" id="{40A3BFAC-C3F9-4BFA-8AE7-5E11F1B8F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 t="11102" b="5089"/>
                      <a:stretch>
                        <a:fillRect/>
                      </a:stretch>
                    </p:blipFill>
                    <p:spPr bwMode="auto">
                      <a:xfrm>
                        <a:off x="2169321" y="1775222"/>
                        <a:ext cx="4751785" cy="26896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888CC9B-E9CC-418C-BD9D-0484BF0856A2}"/>
              </a:ext>
            </a:extLst>
          </p:cNvPr>
          <p:cNvSpPr txBox="1"/>
          <p:nvPr/>
        </p:nvSpPr>
        <p:spPr>
          <a:xfrm>
            <a:off x="190020" y="294211"/>
            <a:ext cx="8791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Grille d’appréciation des effets d’utilité sociale territoriale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44ED0F0-E7EE-45FC-89BD-297DBC5910A7}"/>
              </a:ext>
            </a:extLst>
          </p:cNvPr>
          <p:cNvSpPr/>
          <p:nvPr/>
        </p:nvSpPr>
        <p:spPr>
          <a:xfrm>
            <a:off x="2037847" y="1444329"/>
            <a:ext cx="1503770" cy="401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A98DFC-A5AD-4066-B1CD-13CB0C7D458A}"/>
              </a:ext>
            </a:extLst>
          </p:cNvPr>
          <p:cNvSpPr txBox="1"/>
          <p:nvPr/>
        </p:nvSpPr>
        <p:spPr>
          <a:xfrm>
            <a:off x="1943064" y="1426003"/>
            <a:ext cx="1627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Personnes en situation de fragilité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E9DA6DA-C81B-44F0-BE72-6CBC5AF04F30}"/>
              </a:ext>
            </a:extLst>
          </p:cNvPr>
          <p:cNvSpPr/>
          <p:nvPr/>
        </p:nvSpPr>
        <p:spPr>
          <a:xfrm>
            <a:off x="1432126" y="2924286"/>
            <a:ext cx="635466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ED3CB5F-AB17-4CF9-A926-F88BEBD780D6}"/>
              </a:ext>
            </a:extLst>
          </p:cNvPr>
          <p:cNvSpPr/>
          <p:nvPr/>
        </p:nvSpPr>
        <p:spPr>
          <a:xfrm>
            <a:off x="3573074" y="1435883"/>
            <a:ext cx="911654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8F0AE89-EDD0-4887-8D3B-B4D30DA005CD}"/>
              </a:ext>
            </a:extLst>
          </p:cNvPr>
          <p:cNvSpPr txBox="1"/>
          <p:nvPr/>
        </p:nvSpPr>
        <p:spPr>
          <a:xfrm>
            <a:off x="3584938" y="1455770"/>
            <a:ext cx="939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Citoyenneté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39AE2B0-E6D4-40F7-8A79-AD32601C04E6}"/>
              </a:ext>
            </a:extLst>
          </p:cNvPr>
          <p:cNvGrpSpPr/>
          <p:nvPr/>
        </p:nvGrpSpPr>
        <p:grpSpPr>
          <a:xfrm>
            <a:off x="1171572" y="2431323"/>
            <a:ext cx="1475403" cy="302004"/>
            <a:chOff x="2384643" y="427591"/>
            <a:chExt cx="1967203" cy="402672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631607C3-67FA-4301-939C-C07960DF7044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1BE9E635-65CF-41B2-8085-7A8B0BED4A2B}"/>
                </a:ext>
              </a:extLst>
            </p:cNvPr>
            <p:cNvSpPr txBox="1"/>
            <p:nvPr/>
          </p:nvSpPr>
          <p:spPr>
            <a:xfrm>
              <a:off x="2474752" y="459650"/>
              <a:ext cx="1877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Richesse monétaire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946CBC4-617B-4980-9A4D-56BC035790B8}"/>
              </a:ext>
            </a:extLst>
          </p:cNvPr>
          <p:cNvSpPr txBox="1"/>
          <p:nvPr/>
        </p:nvSpPr>
        <p:spPr>
          <a:xfrm>
            <a:off x="1416473" y="2934445"/>
            <a:ext cx="6767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Emplois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D7EE53C-9A36-4649-8D03-7C842DD603A9}"/>
              </a:ext>
            </a:extLst>
          </p:cNvPr>
          <p:cNvGrpSpPr/>
          <p:nvPr/>
        </p:nvGrpSpPr>
        <p:grpSpPr>
          <a:xfrm>
            <a:off x="4762372" y="1466576"/>
            <a:ext cx="931148" cy="302004"/>
            <a:chOff x="2384643" y="427591"/>
            <a:chExt cx="1903553" cy="40267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C2EACB4-FFD2-4F96-A232-DD87AF2FB29E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AA18B54-075B-4BB0-8D4A-1E11C4D688A3}"/>
                </a:ext>
              </a:extLst>
            </p:cNvPr>
            <p:cNvSpPr txBox="1"/>
            <p:nvPr/>
          </p:nvSpPr>
          <p:spPr>
            <a:xfrm>
              <a:off x="2474752" y="459650"/>
              <a:ext cx="1694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Lien social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ECE90E42-F15B-4833-878F-4A0A66774766}"/>
              </a:ext>
            </a:extLst>
          </p:cNvPr>
          <p:cNvGrpSpPr/>
          <p:nvPr/>
        </p:nvGrpSpPr>
        <p:grpSpPr>
          <a:xfrm>
            <a:off x="5745218" y="1469897"/>
            <a:ext cx="1431032" cy="302004"/>
            <a:chOff x="2384643" y="427591"/>
            <a:chExt cx="1908042" cy="402672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62D233E7-FE0F-4747-8B02-B2C51B4E35F9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C537CEB5-A8DD-49C0-9DCF-C947A5F3FC81}"/>
                </a:ext>
              </a:extLst>
            </p:cNvPr>
            <p:cNvSpPr txBox="1"/>
            <p:nvPr/>
          </p:nvSpPr>
          <p:spPr>
            <a:xfrm>
              <a:off x="2474752" y="459650"/>
              <a:ext cx="18179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Equilibre territorial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D982F3BF-DE14-4523-9720-47BCAA0A22D8}"/>
              </a:ext>
            </a:extLst>
          </p:cNvPr>
          <p:cNvGrpSpPr/>
          <p:nvPr/>
        </p:nvGrpSpPr>
        <p:grpSpPr>
          <a:xfrm>
            <a:off x="6970063" y="2153363"/>
            <a:ext cx="718449" cy="302004"/>
            <a:chOff x="2384643" y="427591"/>
            <a:chExt cx="1903553" cy="402672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6C069FE0-2D0F-4F9E-9F6D-501C392B34BB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91699556-5FF3-4BFD-B091-9B9B4EA239CF}"/>
                </a:ext>
              </a:extLst>
            </p:cNvPr>
            <p:cNvSpPr txBox="1"/>
            <p:nvPr/>
          </p:nvSpPr>
          <p:spPr>
            <a:xfrm>
              <a:off x="2474751" y="459650"/>
              <a:ext cx="1631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Nature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3C26C28-64DD-4A6B-AE78-C342820B90D0}"/>
              </a:ext>
            </a:extLst>
          </p:cNvPr>
          <p:cNvGrpSpPr/>
          <p:nvPr/>
        </p:nvGrpSpPr>
        <p:grpSpPr>
          <a:xfrm>
            <a:off x="7022835" y="2478289"/>
            <a:ext cx="718449" cy="302004"/>
            <a:chOff x="2384643" y="427591"/>
            <a:chExt cx="1903553" cy="40267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0C39E890-2048-4ACB-B4F1-6C16FA450694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195A5D-20A9-4B8E-B342-358C7E36B17D}"/>
                </a:ext>
              </a:extLst>
            </p:cNvPr>
            <p:cNvSpPr txBox="1"/>
            <p:nvPr/>
          </p:nvSpPr>
          <p:spPr>
            <a:xfrm>
              <a:off x="2474751" y="459650"/>
              <a:ext cx="17281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Energie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17979649-2798-41A0-AD47-EF8A9FC6968D}"/>
              </a:ext>
            </a:extLst>
          </p:cNvPr>
          <p:cNvGrpSpPr/>
          <p:nvPr/>
        </p:nvGrpSpPr>
        <p:grpSpPr>
          <a:xfrm>
            <a:off x="7036954" y="2783443"/>
            <a:ext cx="733259" cy="302004"/>
            <a:chOff x="2384643" y="427591"/>
            <a:chExt cx="1903553" cy="402672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46BC353B-11A3-4529-9EF4-D60BDF833E12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047A740E-FD72-4261-A575-B891FB317F3E}"/>
                </a:ext>
              </a:extLst>
            </p:cNvPr>
            <p:cNvSpPr txBox="1"/>
            <p:nvPr/>
          </p:nvSpPr>
          <p:spPr>
            <a:xfrm>
              <a:off x="2474753" y="459650"/>
              <a:ext cx="16642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Culture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483A971A-4452-4FD0-962B-4DF404778D26}"/>
              </a:ext>
            </a:extLst>
          </p:cNvPr>
          <p:cNvGrpSpPr/>
          <p:nvPr/>
        </p:nvGrpSpPr>
        <p:grpSpPr>
          <a:xfrm>
            <a:off x="6951187" y="3115621"/>
            <a:ext cx="1066754" cy="302004"/>
            <a:chOff x="2384643" y="427591"/>
            <a:chExt cx="1903553" cy="402672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DFC697AC-1DB7-4792-9807-4A8E1A0F52BC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2D55492E-80D3-459B-A9F2-F25A244AE9A7}"/>
                </a:ext>
              </a:extLst>
            </p:cNvPr>
            <p:cNvSpPr txBox="1"/>
            <p:nvPr/>
          </p:nvSpPr>
          <p:spPr>
            <a:xfrm>
              <a:off x="2474752" y="459650"/>
              <a:ext cx="17689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International</a:t>
              </a:r>
            </a:p>
          </p:txBody>
        </p:sp>
      </p:grpSp>
      <p:sp>
        <p:nvSpPr>
          <p:cNvPr id="34" name="Ellipse 33">
            <a:extLst>
              <a:ext uri="{FF2B5EF4-FFF2-40B4-BE49-F238E27FC236}">
                <a16:creationId xmlns:a16="http://schemas.microsoft.com/office/drawing/2014/main" id="{CF385691-53C7-4176-A863-6FE71DAA9A1D}"/>
              </a:ext>
            </a:extLst>
          </p:cNvPr>
          <p:cNvSpPr/>
          <p:nvPr/>
        </p:nvSpPr>
        <p:spPr>
          <a:xfrm>
            <a:off x="2955987" y="4341986"/>
            <a:ext cx="943562" cy="6126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C92B879-1932-4C8B-B494-556881ED7215}"/>
              </a:ext>
            </a:extLst>
          </p:cNvPr>
          <p:cNvSpPr txBox="1"/>
          <p:nvPr/>
        </p:nvSpPr>
        <p:spPr>
          <a:xfrm>
            <a:off x="3069345" y="4346527"/>
            <a:ext cx="806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Pratiques des habitants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D91087E-234F-4EFA-BC78-F281D87E7F7E}"/>
              </a:ext>
            </a:extLst>
          </p:cNvPr>
          <p:cNvSpPr txBox="1"/>
          <p:nvPr/>
        </p:nvSpPr>
        <p:spPr>
          <a:xfrm>
            <a:off x="4098615" y="4502179"/>
            <a:ext cx="1216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Représentations du territoire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1F585FB-3589-41E0-A345-BD4A20857F4D}"/>
              </a:ext>
            </a:extLst>
          </p:cNvPr>
          <p:cNvSpPr txBox="1"/>
          <p:nvPr/>
        </p:nvSpPr>
        <p:spPr>
          <a:xfrm>
            <a:off x="5342847" y="1144693"/>
            <a:ext cx="7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Réseaux</a:t>
            </a: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47F5A57A-2626-4A09-BD7B-60E69B6258D2}"/>
              </a:ext>
            </a:extLst>
          </p:cNvPr>
          <p:cNvSpPr/>
          <p:nvPr/>
        </p:nvSpPr>
        <p:spPr>
          <a:xfrm>
            <a:off x="4001278" y="4502180"/>
            <a:ext cx="1397412" cy="46166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55CA27C-89E3-4695-92D8-6575CD9A186A}"/>
              </a:ext>
            </a:extLst>
          </p:cNvPr>
          <p:cNvSpPr/>
          <p:nvPr/>
        </p:nvSpPr>
        <p:spPr>
          <a:xfrm>
            <a:off x="5398690" y="1107116"/>
            <a:ext cx="635466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D9E41B8-CE07-4B24-AB9C-6F1CFC85DACE}"/>
              </a:ext>
            </a:extLst>
          </p:cNvPr>
          <p:cNvSpPr txBox="1"/>
          <p:nvPr/>
        </p:nvSpPr>
        <p:spPr>
          <a:xfrm>
            <a:off x="5298520" y="3863196"/>
            <a:ext cx="83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Essaimage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17B39E85-5A7D-4E7E-9F51-7F8971B3E6D5}"/>
              </a:ext>
            </a:extLst>
          </p:cNvPr>
          <p:cNvSpPr/>
          <p:nvPr/>
        </p:nvSpPr>
        <p:spPr>
          <a:xfrm>
            <a:off x="5315509" y="3841470"/>
            <a:ext cx="786417" cy="3080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4201477-9329-49B8-9ADA-D7FBB00F6057}"/>
              </a:ext>
            </a:extLst>
          </p:cNvPr>
          <p:cNvSpPr txBox="1"/>
          <p:nvPr/>
        </p:nvSpPr>
        <p:spPr>
          <a:xfrm>
            <a:off x="2740631" y="3895689"/>
            <a:ext cx="109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Appropriation de la valeur</a:t>
            </a: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7C9E0326-2BCC-4582-B8F6-5121844AB43E}"/>
              </a:ext>
            </a:extLst>
          </p:cNvPr>
          <p:cNvSpPr/>
          <p:nvPr/>
        </p:nvSpPr>
        <p:spPr>
          <a:xfrm>
            <a:off x="2756921" y="3905178"/>
            <a:ext cx="1082387" cy="4445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FCF4FAE1-2F14-4454-A33C-6BE632031173}"/>
              </a:ext>
            </a:extLst>
          </p:cNvPr>
          <p:cNvSpPr/>
          <p:nvPr/>
        </p:nvSpPr>
        <p:spPr>
          <a:xfrm rot="8296457">
            <a:off x="1385133" y="3292112"/>
            <a:ext cx="941059" cy="1545373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1E85CA-F625-41DD-B94C-1C19699AD7C7}"/>
              </a:ext>
            </a:extLst>
          </p:cNvPr>
          <p:cNvSpPr txBox="1"/>
          <p:nvPr/>
        </p:nvSpPr>
        <p:spPr>
          <a:xfrm>
            <a:off x="469886" y="4573096"/>
            <a:ext cx="184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Effets de MT et LT</a:t>
            </a:r>
          </a:p>
        </p:txBody>
      </p:sp>
    </p:spTree>
    <p:extLst>
      <p:ext uri="{BB962C8B-B14F-4D97-AF65-F5344CB8AC3E}">
        <p14:creationId xmlns:p14="http://schemas.microsoft.com/office/powerpoint/2010/main" val="3306975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379C39DD-C0FA-5D94-B29C-6430581C362F}"/>
              </a:ext>
            </a:extLst>
          </p:cNvPr>
          <p:cNvSpPr txBox="1"/>
          <p:nvPr/>
        </p:nvSpPr>
        <p:spPr>
          <a:xfrm>
            <a:off x="3315486" y="1085009"/>
            <a:ext cx="58285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00000"/>
                </a:solidFill>
              </a:rPr>
              <a:t>La Rochelle (78 000 habitants),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6700 logements </a:t>
            </a:r>
            <a:r>
              <a:rPr lang="fr-FR" sz="1600" dirty="0"/>
              <a:t>en location de courte durée : </a:t>
            </a:r>
            <a:r>
              <a:rPr lang="fr-FR" sz="1600" b="1" dirty="0"/>
              <a:t>12% du parc </a:t>
            </a:r>
            <a:r>
              <a:rPr lang="fr-FR" sz="1600" dirty="0"/>
              <a:t>de logement; 80 % de l’offre est proposée par des hôtes investisseurs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15 000 étudiants, forte demande en logements sociaux </a:t>
            </a:r>
            <a:r>
              <a:rPr lang="fr-FR" sz="1600" dirty="0"/>
              <a:t>: 1 demande sur 5 est satisfaite avec un délai moyen d’attribution de 19 mois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Hôtellerie : 1846 chambres; Résidences de tourisme/VV/AJ 1957 lits; </a:t>
            </a:r>
            <a:r>
              <a:rPr lang="fr-FR" sz="1600" b="1" dirty="0"/>
              <a:t>total 6000 lits</a:t>
            </a:r>
          </a:p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357F86-6BF6-7C40-569D-C5570B34D0BE}"/>
              </a:ext>
            </a:extLst>
          </p:cNvPr>
          <p:cNvSpPr txBox="1"/>
          <p:nvPr/>
        </p:nvSpPr>
        <p:spPr>
          <a:xfrm>
            <a:off x="377015" y="323704"/>
            <a:ext cx="8547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Pression touristique et exclusion de l’accès au logement 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6AFF52D-790C-3370-60F3-C7BDA1FA8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24" y="846924"/>
            <a:ext cx="2975162" cy="29005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C243C9C-9D10-0D58-2AC5-D550C9362AE4}"/>
              </a:ext>
            </a:extLst>
          </p:cNvPr>
          <p:cNvSpPr txBox="1"/>
          <p:nvPr/>
        </p:nvSpPr>
        <p:spPr>
          <a:xfrm>
            <a:off x="481781" y="3670332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Source: </a:t>
            </a:r>
            <a:r>
              <a:rPr lang="fr-FR" sz="1200" i="1" dirty="0" err="1"/>
              <a:t>Géoconfluences</a:t>
            </a:r>
            <a:r>
              <a:rPr lang="fr-FR" sz="1200" i="1" dirty="0"/>
              <a:t>, 2021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95C4833-D600-FA48-CB7A-CAC9B0FE5214}"/>
              </a:ext>
            </a:extLst>
          </p:cNvPr>
          <p:cNvSpPr txBox="1"/>
          <p:nvPr/>
        </p:nvSpPr>
        <p:spPr>
          <a:xfrm>
            <a:off x="542281" y="3423720"/>
            <a:ext cx="20441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La France </a:t>
            </a:r>
            <a:r>
              <a:rPr lang="fr-FR" b="1" dirty="0" err="1"/>
              <a:t>d'AirBnB</a:t>
            </a:r>
            <a:endParaRPr lang="fr-FR" b="1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912CF09-9445-C86F-5E94-5963DD6B0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014" y="3249611"/>
            <a:ext cx="2507985" cy="360838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9EBBA36-8CEA-FFB1-CE57-C374C217B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029" y="3279058"/>
            <a:ext cx="2507985" cy="357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4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09E25A-5B75-4FA6-96BA-743C8EA9678A}"/>
              </a:ext>
            </a:extLst>
          </p:cNvPr>
          <p:cNvSpPr/>
          <p:nvPr/>
        </p:nvSpPr>
        <p:spPr>
          <a:xfrm>
            <a:off x="989856" y="836713"/>
            <a:ext cx="716428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i="1" dirty="0">
                <a:solidFill>
                  <a:srgbClr val="C00000"/>
                </a:solidFill>
              </a:rPr>
              <a:t>Ne laisser personne de côté</a:t>
            </a:r>
          </a:p>
          <a:p>
            <a:pPr algn="ctr"/>
            <a:endParaRPr lang="fr-FR" sz="3600" b="1" i="1" dirty="0">
              <a:solidFill>
                <a:srgbClr val="C00000"/>
              </a:solidFill>
            </a:endParaRPr>
          </a:p>
          <a:p>
            <a:pPr algn="ctr"/>
            <a:r>
              <a:rPr lang="fr-FR" sz="4400" b="1" dirty="0">
                <a:solidFill>
                  <a:srgbClr val="C00000"/>
                </a:solidFill>
              </a:rPr>
              <a:t>Exemple d’application</a:t>
            </a:r>
            <a:endParaRPr lang="fr-FR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93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EA5F5C-0F46-4FD1-BA85-CB5C11387F32}"/>
              </a:ext>
            </a:extLst>
          </p:cNvPr>
          <p:cNvSpPr txBox="1"/>
          <p:nvPr/>
        </p:nvSpPr>
        <p:spPr>
          <a:xfrm>
            <a:off x="3388706" y="1282195"/>
            <a:ext cx="2019529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Séjour collectif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5B171F8-EEC8-8F94-03B1-46C7391AEAE6}"/>
              </a:ext>
            </a:extLst>
          </p:cNvPr>
          <p:cNvGrpSpPr/>
          <p:nvPr/>
        </p:nvGrpSpPr>
        <p:grpSpPr>
          <a:xfrm>
            <a:off x="110706" y="1079614"/>
            <a:ext cx="2476960" cy="1151774"/>
            <a:chOff x="110706" y="1079614"/>
            <a:chExt cx="2476960" cy="1151774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37A55C6-5FBC-477B-94CB-3DBB207ED17F}"/>
                </a:ext>
              </a:extLst>
            </p:cNvPr>
            <p:cNvSpPr txBox="1"/>
            <p:nvPr/>
          </p:nvSpPr>
          <p:spPr>
            <a:xfrm>
              <a:off x="131267" y="1402445"/>
              <a:ext cx="13958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Transporteur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D97D730E-9476-4C68-8CDE-79DB6C74DBF2}"/>
                </a:ext>
              </a:extLst>
            </p:cNvPr>
            <p:cNvSpPr txBox="1"/>
            <p:nvPr/>
          </p:nvSpPr>
          <p:spPr>
            <a:xfrm>
              <a:off x="110706" y="1634814"/>
              <a:ext cx="18669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Accompagnateurs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4D0500B8-5FBA-4849-94CD-FBADE59A45CC}"/>
                </a:ext>
              </a:extLst>
            </p:cNvPr>
            <p:cNvSpPr txBox="1"/>
            <p:nvPr/>
          </p:nvSpPr>
          <p:spPr>
            <a:xfrm>
              <a:off x="110706" y="1862056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Organisateur du séjour…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B16BFA3-D5C5-48F6-8609-B945894F8C81}"/>
                </a:ext>
              </a:extLst>
            </p:cNvPr>
            <p:cNvSpPr txBox="1"/>
            <p:nvPr/>
          </p:nvSpPr>
          <p:spPr>
            <a:xfrm>
              <a:off x="131267" y="1079614"/>
              <a:ext cx="22346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i="1" dirty="0"/>
                <a:t>Hors destination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E3B2094C-DA93-43DC-8D69-D8170BA66949}"/>
              </a:ext>
            </a:extLst>
          </p:cNvPr>
          <p:cNvSpPr txBox="1"/>
          <p:nvPr/>
        </p:nvSpPr>
        <p:spPr>
          <a:xfrm>
            <a:off x="3495487" y="2193633"/>
            <a:ext cx="2061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rgbClr val="0070C0"/>
                </a:solidFill>
              </a:rPr>
              <a:t>Sur destination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5D284393-579A-2686-25A1-59E0B0BFC7E6}"/>
              </a:ext>
            </a:extLst>
          </p:cNvPr>
          <p:cNvGrpSpPr/>
          <p:nvPr/>
        </p:nvGrpSpPr>
        <p:grpSpPr>
          <a:xfrm>
            <a:off x="1516141" y="3083664"/>
            <a:ext cx="2504931" cy="379649"/>
            <a:chOff x="1516141" y="3083664"/>
            <a:chExt cx="2504931" cy="379649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3E5F0CD-D06E-49FF-B498-8CD186754BF7}"/>
                </a:ext>
              </a:extLst>
            </p:cNvPr>
            <p:cNvSpPr txBox="1"/>
            <p:nvPr/>
          </p:nvSpPr>
          <p:spPr>
            <a:xfrm>
              <a:off x="1516141" y="3093981"/>
              <a:ext cx="81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Achats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A4D26A4-0DA4-470F-B6C6-5F14423BFDEB}"/>
                </a:ext>
              </a:extLst>
            </p:cNvPr>
            <p:cNvSpPr txBox="1"/>
            <p:nvPr/>
          </p:nvSpPr>
          <p:spPr>
            <a:xfrm>
              <a:off x="2314173" y="3083664"/>
              <a:ext cx="899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Salaires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4D4AD5B-BEDA-41D2-A3B2-ADA2B17FDA4E}"/>
                </a:ext>
              </a:extLst>
            </p:cNvPr>
            <p:cNvSpPr txBox="1"/>
            <p:nvPr/>
          </p:nvSpPr>
          <p:spPr>
            <a:xfrm>
              <a:off x="3183983" y="3090463"/>
              <a:ext cx="8370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Impôts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E433CB4D-52D7-A322-BFEA-F9CDED2616DA}"/>
              </a:ext>
            </a:extLst>
          </p:cNvPr>
          <p:cNvGrpSpPr/>
          <p:nvPr/>
        </p:nvGrpSpPr>
        <p:grpSpPr>
          <a:xfrm>
            <a:off x="4479307" y="3166000"/>
            <a:ext cx="4610735" cy="1107996"/>
            <a:chOff x="4479307" y="3166000"/>
            <a:chExt cx="4610735" cy="1107996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B11C008-9AFC-4EF8-8091-D4B9FB67A4B8}"/>
                </a:ext>
              </a:extLst>
            </p:cNvPr>
            <p:cNvSpPr txBox="1"/>
            <p:nvPr/>
          </p:nvSpPr>
          <p:spPr>
            <a:xfrm>
              <a:off x="4479307" y="3183975"/>
              <a:ext cx="2411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Prestataires en direct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62A5E60D-5964-40A6-B06F-9F54B3F98B8C}"/>
                </a:ext>
              </a:extLst>
            </p:cNvPr>
            <p:cNvSpPr txBox="1"/>
            <p:nvPr/>
          </p:nvSpPr>
          <p:spPr>
            <a:xfrm>
              <a:off x="6824414" y="3166000"/>
              <a:ext cx="226562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Achats personnels</a:t>
              </a:r>
            </a:p>
            <a:p>
              <a:r>
                <a:rPr lang="fr-FR" sz="1600" dirty="0">
                  <a:solidFill>
                    <a:srgbClr val="0070C0"/>
                  </a:solidFill>
                </a:rPr>
                <a:t>(argent de poche des mineurs, achats des accompagnateurs)</a:t>
              </a: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BC1527D0-685B-44F2-9769-CC132E7E10A6}"/>
              </a:ext>
            </a:extLst>
          </p:cNvPr>
          <p:cNvSpPr txBox="1"/>
          <p:nvPr/>
        </p:nvSpPr>
        <p:spPr>
          <a:xfrm>
            <a:off x="131267" y="329926"/>
            <a:ext cx="8917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C00000"/>
                </a:solidFill>
              </a:rPr>
              <a:t>Décomposition de la chaîne de valeur d’un séjour collectif d’enfants</a:t>
            </a:r>
          </a:p>
        </p:txBody>
      </p:sp>
      <p:sp>
        <p:nvSpPr>
          <p:cNvPr id="26" name="Flèche : demi-tour 25">
            <a:extLst>
              <a:ext uri="{FF2B5EF4-FFF2-40B4-BE49-F238E27FC236}">
                <a16:creationId xmlns:a16="http://schemas.microsoft.com/office/drawing/2014/main" id="{4A1D1383-4578-49CD-9E79-BAB58DCCE516}"/>
              </a:ext>
            </a:extLst>
          </p:cNvPr>
          <p:cNvSpPr/>
          <p:nvPr/>
        </p:nvSpPr>
        <p:spPr>
          <a:xfrm rot="10800000" flipV="1">
            <a:off x="1804831" y="861923"/>
            <a:ext cx="1856927" cy="382280"/>
          </a:xfrm>
          <a:prstGeom prst="utur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Flèche : bas 27">
            <a:extLst>
              <a:ext uri="{FF2B5EF4-FFF2-40B4-BE49-F238E27FC236}">
                <a16:creationId xmlns:a16="http://schemas.microsoft.com/office/drawing/2014/main" id="{0C51CDFF-498E-4791-BD6E-DE00A52840A2}"/>
              </a:ext>
            </a:extLst>
          </p:cNvPr>
          <p:cNvSpPr/>
          <p:nvPr/>
        </p:nvSpPr>
        <p:spPr>
          <a:xfrm flipH="1">
            <a:off x="4304394" y="1754592"/>
            <a:ext cx="267605" cy="5313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FE7BC1-35B4-4A01-89FF-AB8B5FDCAEE7}"/>
              </a:ext>
            </a:extLst>
          </p:cNvPr>
          <p:cNvSpPr txBox="1"/>
          <p:nvPr/>
        </p:nvSpPr>
        <p:spPr>
          <a:xfrm>
            <a:off x="1217049" y="6199623"/>
            <a:ext cx="656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NB : non prise en compte des investissements et des revenus du capital (propriétaires et banques du territoire versus extérieurs)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021A3D-FDF9-E54C-457D-F9C268A28B50}"/>
              </a:ext>
            </a:extLst>
          </p:cNvPr>
          <p:cNvSpPr/>
          <p:nvPr/>
        </p:nvSpPr>
        <p:spPr>
          <a:xfrm>
            <a:off x="110706" y="1160923"/>
            <a:ext cx="2597634" cy="1159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62B71635-291E-51B7-04EA-215F95D0D700}"/>
              </a:ext>
            </a:extLst>
          </p:cNvPr>
          <p:cNvGrpSpPr/>
          <p:nvPr/>
        </p:nvGrpSpPr>
        <p:grpSpPr>
          <a:xfrm>
            <a:off x="1468576" y="2587902"/>
            <a:ext cx="5618232" cy="643594"/>
            <a:chOff x="1468576" y="2587902"/>
            <a:chExt cx="5618232" cy="643594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28618AE-6EB6-43EF-93EF-92D7DFF85BED}"/>
                </a:ext>
              </a:extLst>
            </p:cNvPr>
            <p:cNvSpPr txBox="1"/>
            <p:nvPr/>
          </p:nvSpPr>
          <p:spPr>
            <a:xfrm>
              <a:off x="1468576" y="2760514"/>
              <a:ext cx="25976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>
                  <a:solidFill>
                    <a:srgbClr val="0070C0"/>
                  </a:solidFill>
                </a:rPr>
                <a:t>Centre de vacances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BCBBDD5-34A8-4343-9CDA-DF2F0DE78A19}"/>
                </a:ext>
              </a:extLst>
            </p:cNvPr>
            <p:cNvSpPr txBox="1"/>
            <p:nvPr/>
          </p:nvSpPr>
          <p:spPr>
            <a:xfrm>
              <a:off x="5098571" y="2769831"/>
              <a:ext cx="19882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>
                  <a:solidFill>
                    <a:srgbClr val="0070C0"/>
                  </a:solidFill>
                </a:rPr>
                <a:t>Autres acteurs</a:t>
              </a:r>
            </a:p>
          </p:txBody>
        </p:sp>
        <p:sp>
          <p:nvSpPr>
            <p:cNvPr id="29" name="Flèche : bas 28">
              <a:extLst>
                <a:ext uri="{FF2B5EF4-FFF2-40B4-BE49-F238E27FC236}">
                  <a16:creationId xmlns:a16="http://schemas.microsoft.com/office/drawing/2014/main" id="{D73B37AA-31A3-9804-3613-425CFCA7B952}"/>
                </a:ext>
              </a:extLst>
            </p:cNvPr>
            <p:cNvSpPr/>
            <p:nvPr/>
          </p:nvSpPr>
          <p:spPr>
            <a:xfrm rot="3581329" flipH="1">
              <a:off x="3873695" y="2456018"/>
              <a:ext cx="267605" cy="53137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Flèche : bas 29">
              <a:extLst>
                <a:ext uri="{FF2B5EF4-FFF2-40B4-BE49-F238E27FC236}">
                  <a16:creationId xmlns:a16="http://schemas.microsoft.com/office/drawing/2014/main" id="{26641BC9-D783-37E2-BBEA-2C485AF8249A}"/>
                </a:ext>
              </a:extLst>
            </p:cNvPr>
            <p:cNvSpPr/>
            <p:nvPr/>
          </p:nvSpPr>
          <p:spPr>
            <a:xfrm rot="18352826" flipH="1">
              <a:off x="4745545" y="2481516"/>
              <a:ext cx="267605" cy="53137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2" name="Accolade fermante 31">
            <a:extLst>
              <a:ext uri="{FF2B5EF4-FFF2-40B4-BE49-F238E27FC236}">
                <a16:creationId xmlns:a16="http://schemas.microsoft.com/office/drawing/2014/main" id="{8D9B4FD4-0D76-0963-3670-A7AC781CDC66}"/>
              </a:ext>
            </a:extLst>
          </p:cNvPr>
          <p:cNvSpPr/>
          <p:nvPr/>
        </p:nvSpPr>
        <p:spPr>
          <a:xfrm rot="5400000">
            <a:off x="2628427" y="2272159"/>
            <a:ext cx="286479" cy="24822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246C977D-C43E-30FD-F653-EBC41AB8F777}"/>
              </a:ext>
            </a:extLst>
          </p:cNvPr>
          <p:cNvGrpSpPr/>
          <p:nvPr/>
        </p:nvGrpSpPr>
        <p:grpSpPr>
          <a:xfrm>
            <a:off x="155632" y="3656527"/>
            <a:ext cx="4576618" cy="1573869"/>
            <a:chOff x="155632" y="3656527"/>
            <a:chExt cx="4576618" cy="1573869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C2103445-E73E-6BD5-2E8D-B260F51ED10F}"/>
                </a:ext>
              </a:extLst>
            </p:cNvPr>
            <p:cNvGrpSpPr/>
            <p:nvPr/>
          </p:nvGrpSpPr>
          <p:grpSpPr>
            <a:xfrm>
              <a:off x="155632" y="3818193"/>
              <a:ext cx="4576618" cy="1412203"/>
              <a:chOff x="155632" y="3818193"/>
              <a:chExt cx="4576618" cy="1412203"/>
            </a:xfrm>
          </p:grpSpPr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0F8A0D7-875F-4D07-A7CE-C31F23ACFF02}"/>
                  </a:ext>
                </a:extLst>
              </p:cNvPr>
              <p:cNvSpPr txBox="1"/>
              <p:nvPr/>
            </p:nvSpPr>
            <p:spPr>
              <a:xfrm>
                <a:off x="155632" y="4307066"/>
                <a:ext cx="200516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Salariés non locaux</a:t>
                </a:r>
              </a:p>
              <a:p>
                <a:r>
                  <a:rPr lang="fr-FR" dirty="0"/>
                  <a:t>Cotisations sociales</a:t>
                </a:r>
              </a:p>
              <a:p>
                <a:endParaRPr lang="fr-FR" dirty="0"/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7EEC58C-3313-425D-9916-FA367904FFD1}"/>
                  </a:ext>
                </a:extLst>
              </p:cNvPr>
              <p:cNvSpPr txBox="1"/>
              <p:nvPr/>
            </p:nvSpPr>
            <p:spPr>
              <a:xfrm>
                <a:off x="155632" y="4075238"/>
                <a:ext cx="24110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Fournisseurs externes</a:t>
                </a: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F67DD93-1335-40F4-807A-DC319E6AF24C}"/>
                  </a:ext>
                </a:extLst>
              </p:cNvPr>
              <p:cNvSpPr txBox="1"/>
              <p:nvPr/>
            </p:nvSpPr>
            <p:spPr>
              <a:xfrm>
                <a:off x="155632" y="4828741"/>
                <a:ext cx="45766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Impôts nationaux…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56619F81-127B-BCFE-5A81-EFACFB5B2F00}"/>
                  </a:ext>
                </a:extLst>
              </p:cNvPr>
              <p:cNvSpPr txBox="1"/>
              <p:nvPr/>
            </p:nvSpPr>
            <p:spPr>
              <a:xfrm>
                <a:off x="1248591" y="3818193"/>
                <a:ext cx="7541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/>
                  <a:t>Fuites</a:t>
                </a:r>
              </a:p>
            </p:txBody>
          </p:sp>
        </p:grp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23275040-E253-4BF1-3D74-F788DDD207A1}"/>
                </a:ext>
              </a:extLst>
            </p:cNvPr>
            <p:cNvCxnSpPr>
              <a:stCxn id="32" idx="1"/>
            </p:cNvCxnSpPr>
            <p:nvPr/>
          </p:nvCxnSpPr>
          <p:spPr>
            <a:xfrm flipH="1">
              <a:off x="1866349" y="3656527"/>
              <a:ext cx="905318" cy="2549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3A15DDDE-EEDF-6BDC-B5C8-82542F485355}"/>
              </a:ext>
            </a:extLst>
          </p:cNvPr>
          <p:cNvGrpSpPr/>
          <p:nvPr/>
        </p:nvGrpSpPr>
        <p:grpSpPr>
          <a:xfrm>
            <a:off x="2771667" y="3656527"/>
            <a:ext cx="2404102" cy="891543"/>
            <a:chOff x="2771667" y="3656527"/>
            <a:chExt cx="2404102" cy="891543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9DD95D2-E9B7-4D83-A923-A8D9748B2CE7}"/>
                </a:ext>
              </a:extLst>
            </p:cNvPr>
            <p:cNvSpPr txBox="1"/>
            <p:nvPr/>
          </p:nvSpPr>
          <p:spPr>
            <a:xfrm>
              <a:off x="3827771" y="4178738"/>
              <a:ext cx="13479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Parts locales</a:t>
              </a:r>
            </a:p>
          </p:txBody>
        </p: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4C8F0A2B-3ED2-B7D1-77EF-8F42BA813858}"/>
                </a:ext>
              </a:extLst>
            </p:cNvPr>
            <p:cNvCxnSpPr>
              <a:cxnSpLocks/>
              <a:stCxn id="32" idx="1"/>
            </p:cNvCxnSpPr>
            <p:nvPr/>
          </p:nvCxnSpPr>
          <p:spPr>
            <a:xfrm>
              <a:off x="2771667" y="3656527"/>
              <a:ext cx="1235830" cy="5469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F3053059-4DAB-A44B-0382-4381120A4C57}"/>
              </a:ext>
            </a:extLst>
          </p:cNvPr>
          <p:cNvGrpSpPr/>
          <p:nvPr/>
        </p:nvGrpSpPr>
        <p:grpSpPr>
          <a:xfrm>
            <a:off x="5003060" y="3494216"/>
            <a:ext cx="1821354" cy="859555"/>
            <a:chOff x="5003060" y="3494216"/>
            <a:chExt cx="1821354" cy="859555"/>
          </a:xfrm>
        </p:grpSpPr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8A737BB6-3D8C-7494-F597-51E6D2C856D2}"/>
                </a:ext>
              </a:extLst>
            </p:cNvPr>
            <p:cNvCxnSpPr>
              <a:cxnSpLocks/>
            </p:cNvCxnSpPr>
            <p:nvPr/>
          </p:nvCxnSpPr>
          <p:spPr>
            <a:xfrm>
              <a:off x="5003060" y="3494216"/>
              <a:ext cx="0" cy="7270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>
              <a:extLst>
                <a:ext uri="{FF2B5EF4-FFF2-40B4-BE49-F238E27FC236}">
                  <a16:creationId xmlns:a16="http://schemas.microsoft.com/office/drawing/2014/main" id="{391151FE-B4D3-A4F0-82F1-EBC03CC5FBE1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>
              <a:off x="5081243" y="3719998"/>
              <a:ext cx="1743171" cy="6337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3B9CEA90-856C-1B46-8714-25D37977E1C5}"/>
              </a:ext>
            </a:extLst>
          </p:cNvPr>
          <p:cNvGrpSpPr/>
          <p:nvPr/>
        </p:nvGrpSpPr>
        <p:grpSpPr>
          <a:xfrm>
            <a:off x="3340159" y="4495050"/>
            <a:ext cx="2278295" cy="910539"/>
            <a:chOff x="3340159" y="4495050"/>
            <a:chExt cx="2278295" cy="910539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5CBC49C-9666-4598-9ECB-4689710C2F67}"/>
                </a:ext>
              </a:extLst>
            </p:cNvPr>
            <p:cNvSpPr txBox="1"/>
            <p:nvPr/>
          </p:nvSpPr>
          <p:spPr>
            <a:xfrm>
              <a:off x="3340159" y="4759258"/>
              <a:ext cx="22782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rgbClr val="0070C0"/>
                  </a:solidFill>
                </a:rPr>
                <a:t>INJECTION NETTE (base exportatrice)</a:t>
              </a:r>
            </a:p>
          </p:txBody>
        </p:sp>
        <p:sp>
          <p:nvSpPr>
            <p:cNvPr id="49" name="Flèche : bas 48">
              <a:extLst>
                <a:ext uri="{FF2B5EF4-FFF2-40B4-BE49-F238E27FC236}">
                  <a16:creationId xmlns:a16="http://schemas.microsoft.com/office/drawing/2014/main" id="{DC5ED0C1-4A42-740F-1F1C-CE7B6421EB7B}"/>
                </a:ext>
              </a:extLst>
            </p:cNvPr>
            <p:cNvSpPr/>
            <p:nvPr/>
          </p:nvSpPr>
          <p:spPr>
            <a:xfrm flipH="1">
              <a:off x="4304392" y="4495050"/>
              <a:ext cx="267605" cy="33369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0681EE0A-47A5-152E-F3E9-12023FB8A97E}"/>
              </a:ext>
            </a:extLst>
          </p:cNvPr>
          <p:cNvGrpSpPr/>
          <p:nvPr/>
        </p:nvGrpSpPr>
        <p:grpSpPr>
          <a:xfrm>
            <a:off x="3007109" y="5358390"/>
            <a:ext cx="3569568" cy="782268"/>
            <a:chOff x="3007109" y="5358390"/>
            <a:chExt cx="3569568" cy="782268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1343E55-C767-4DE9-ADF4-F046DA7FC623}"/>
                </a:ext>
              </a:extLst>
            </p:cNvPr>
            <p:cNvSpPr txBox="1"/>
            <p:nvPr/>
          </p:nvSpPr>
          <p:spPr>
            <a:xfrm>
              <a:off x="4597224" y="5358390"/>
              <a:ext cx="19794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dirty="0">
                  <a:solidFill>
                    <a:srgbClr val="0070C0"/>
                  </a:solidFill>
                </a:rPr>
                <a:t>Effet multiplicateur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7EF7C3-9041-45AD-82F4-60EE9F6BB80B}"/>
                </a:ext>
              </a:extLst>
            </p:cNvPr>
            <p:cNvSpPr txBox="1"/>
            <p:nvPr/>
          </p:nvSpPr>
          <p:spPr>
            <a:xfrm>
              <a:off x="3007109" y="5771326"/>
              <a:ext cx="31802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70C0"/>
                  </a:solidFill>
                </a:rPr>
                <a:t>RICHESSE TERRITORIALE CRÉÉE </a:t>
              </a:r>
            </a:p>
          </p:txBody>
        </p:sp>
        <p:sp>
          <p:nvSpPr>
            <p:cNvPr id="50" name="Flèche : bas 49">
              <a:extLst>
                <a:ext uri="{FF2B5EF4-FFF2-40B4-BE49-F238E27FC236}">
                  <a16:creationId xmlns:a16="http://schemas.microsoft.com/office/drawing/2014/main" id="{03EB8D0F-60D4-B444-2F8F-CBA4CD2AEB3F}"/>
                </a:ext>
              </a:extLst>
            </p:cNvPr>
            <p:cNvSpPr/>
            <p:nvPr/>
          </p:nvSpPr>
          <p:spPr>
            <a:xfrm flipH="1">
              <a:off x="4298381" y="5405589"/>
              <a:ext cx="267605" cy="41777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7863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E28618AE-6EB6-43EF-93EF-92D7DFF85BED}"/>
              </a:ext>
            </a:extLst>
          </p:cNvPr>
          <p:cNvSpPr txBox="1"/>
          <p:nvPr/>
        </p:nvSpPr>
        <p:spPr>
          <a:xfrm>
            <a:off x="843594" y="908720"/>
            <a:ext cx="1998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Centre de vacances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E5F0CD-D06E-49FF-B498-8CD186754BF7}"/>
              </a:ext>
            </a:extLst>
          </p:cNvPr>
          <p:cNvSpPr txBox="1"/>
          <p:nvPr/>
        </p:nvSpPr>
        <p:spPr>
          <a:xfrm>
            <a:off x="179512" y="1628802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Achats</a:t>
            </a:r>
          </a:p>
          <a:p>
            <a:r>
              <a:rPr lang="fr-FR" dirty="0">
                <a:solidFill>
                  <a:srgbClr val="0070C0"/>
                </a:solidFill>
              </a:rPr>
              <a:t>330 000€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A4D26A4-0DA4-470F-B6C6-5F14423BFDEB}"/>
              </a:ext>
            </a:extLst>
          </p:cNvPr>
          <p:cNvSpPr txBox="1"/>
          <p:nvPr/>
        </p:nvSpPr>
        <p:spPr>
          <a:xfrm>
            <a:off x="1281002" y="1624603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Salaires</a:t>
            </a:r>
          </a:p>
          <a:p>
            <a:r>
              <a:rPr lang="fr-FR" dirty="0">
                <a:solidFill>
                  <a:srgbClr val="0070C0"/>
                </a:solidFill>
              </a:rPr>
              <a:t>170 000€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D4AD5B-BEDA-41D2-A3B2-ADA2B17FDA4E}"/>
              </a:ext>
            </a:extLst>
          </p:cNvPr>
          <p:cNvSpPr txBox="1"/>
          <p:nvPr/>
        </p:nvSpPr>
        <p:spPr>
          <a:xfrm>
            <a:off x="2618008" y="1624603"/>
            <a:ext cx="939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Impôts</a:t>
            </a:r>
          </a:p>
          <a:p>
            <a:r>
              <a:rPr lang="fr-FR" dirty="0">
                <a:solidFill>
                  <a:srgbClr val="0070C0"/>
                </a:solidFill>
              </a:rPr>
              <a:t>25 000€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99B8874-F781-4BF6-BFED-7240E3CC71C9}"/>
              </a:ext>
            </a:extLst>
          </p:cNvPr>
          <p:cNvSpPr txBox="1"/>
          <p:nvPr/>
        </p:nvSpPr>
        <p:spPr>
          <a:xfrm>
            <a:off x="553446" y="1255269"/>
            <a:ext cx="3896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Chiffre d’affaire 540 000€ </a:t>
            </a:r>
            <a:r>
              <a:rPr lang="fr-FR" dirty="0"/>
              <a:t>(99% hors 05)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8FC28C1C-F21B-53B6-B9E8-442DBEDC2FBD}"/>
              </a:ext>
            </a:extLst>
          </p:cNvPr>
          <p:cNvGrpSpPr/>
          <p:nvPr/>
        </p:nvGrpSpPr>
        <p:grpSpPr>
          <a:xfrm>
            <a:off x="5229295" y="985276"/>
            <a:ext cx="3914705" cy="2098871"/>
            <a:chOff x="5229295" y="985276"/>
            <a:chExt cx="3914705" cy="2098871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568401DB-C1B3-6063-E063-1DF1C20AD3CA}"/>
                </a:ext>
              </a:extLst>
            </p:cNvPr>
            <p:cNvGrpSpPr/>
            <p:nvPr/>
          </p:nvGrpSpPr>
          <p:grpSpPr>
            <a:xfrm>
              <a:off x="6878372" y="1561366"/>
              <a:ext cx="2265628" cy="1522781"/>
              <a:chOff x="6878372" y="1561366"/>
              <a:chExt cx="2265628" cy="1522781"/>
            </a:xfrm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2A5E60D-5964-40A6-B06F-9F54B3F98B8C}"/>
                  </a:ext>
                </a:extLst>
              </p:cNvPr>
              <p:cNvSpPr txBox="1"/>
              <p:nvPr/>
            </p:nvSpPr>
            <p:spPr>
              <a:xfrm>
                <a:off x="6878372" y="1561366"/>
                <a:ext cx="22656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0070C0"/>
                    </a:solidFill>
                  </a:rPr>
                  <a:t>Achats personnels</a:t>
                </a:r>
              </a:p>
              <a:p>
                <a:r>
                  <a:rPr lang="fr-FR" dirty="0"/>
                  <a:t>(argent de poche des mineurs, achats des accompagnateurs)</a:t>
                </a:r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DD88961-5E9C-425F-A484-5BC74F37C9F1}"/>
                  </a:ext>
                </a:extLst>
              </p:cNvPr>
              <p:cNvSpPr txBox="1"/>
              <p:nvPr/>
            </p:nvSpPr>
            <p:spPr>
              <a:xfrm>
                <a:off x="7098827" y="2714815"/>
                <a:ext cx="10567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rgbClr val="0070C0"/>
                    </a:solidFill>
                  </a:rPr>
                  <a:t>120 000€</a:t>
                </a:r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31257C93-F606-4FAB-6978-DECB134663C6}"/>
                </a:ext>
              </a:extLst>
            </p:cNvPr>
            <p:cNvGrpSpPr/>
            <p:nvPr/>
          </p:nvGrpSpPr>
          <p:grpSpPr>
            <a:xfrm>
              <a:off x="5229295" y="985276"/>
              <a:ext cx="2610411" cy="1591751"/>
              <a:chOff x="5229295" y="985276"/>
              <a:chExt cx="2610411" cy="1591751"/>
            </a:xfrm>
          </p:grpSpPr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BCBBDD5-34A8-4343-9CDA-DF2F0DE78A19}"/>
                  </a:ext>
                </a:extLst>
              </p:cNvPr>
              <p:cNvSpPr txBox="1"/>
              <p:nvPr/>
            </p:nvSpPr>
            <p:spPr>
              <a:xfrm>
                <a:off x="6301977" y="985276"/>
                <a:ext cx="15377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Autres acteurs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B11C008-9AFC-4EF8-8091-D4B9FB67A4B8}"/>
                  </a:ext>
                </a:extLst>
              </p:cNvPr>
              <p:cNvSpPr txBox="1"/>
              <p:nvPr/>
            </p:nvSpPr>
            <p:spPr>
              <a:xfrm>
                <a:off x="5292080" y="1561366"/>
                <a:ext cx="12961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0070C0"/>
                    </a:solidFill>
                  </a:rPr>
                  <a:t>Prestataires en direct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85C1B520-0104-441C-8CF2-A6C495315C9E}"/>
                  </a:ext>
                </a:extLst>
              </p:cNvPr>
              <p:cNvSpPr txBox="1"/>
              <p:nvPr/>
            </p:nvSpPr>
            <p:spPr>
              <a:xfrm>
                <a:off x="5229295" y="2207695"/>
                <a:ext cx="1164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rgbClr val="FF0000"/>
                    </a:solidFill>
                  </a:rPr>
                  <a:t>540 000€?</a:t>
                </a:r>
              </a:p>
            </p:txBody>
          </p:sp>
        </p:grp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A64E3F43-0FA9-0D61-9D5F-D806A76ACFEB}"/>
              </a:ext>
            </a:extLst>
          </p:cNvPr>
          <p:cNvGrpSpPr/>
          <p:nvPr/>
        </p:nvGrpSpPr>
        <p:grpSpPr>
          <a:xfrm>
            <a:off x="142532" y="2432815"/>
            <a:ext cx="3528634" cy="1320081"/>
            <a:chOff x="142532" y="2432815"/>
            <a:chExt cx="3528634" cy="1320081"/>
          </a:xfrm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B77A9FE9-A8C9-BF4A-D75F-12A0D479E4FC}"/>
                </a:ext>
              </a:extLst>
            </p:cNvPr>
            <p:cNvGrpSpPr/>
            <p:nvPr/>
          </p:nvGrpSpPr>
          <p:grpSpPr>
            <a:xfrm>
              <a:off x="261539" y="2432815"/>
              <a:ext cx="3409625" cy="974500"/>
              <a:chOff x="261539" y="2432815"/>
              <a:chExt cx="3409625" cy="974500"/>
            </a:xfrm>
          </p:grpSpPr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9DD95D2-E9B7-4D83-A923-A8D9748B2CE7}"/>
                  </a:ext>
                </a:extLst>
              </p:cNvPr>
              <p:cNvSpPr txBox="1"/>
              <p:nvPr/>
            </p:nvSpPr>
            <p:spPr>
              <a:xfrm>
                <a:off x="1169243" y="2432815"/>
                <a:ext cx="11684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rgbClr val="0070C0"/>
                    </a:solidFill>
                  </a:rPr>
                  <a:t>Part locale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56F529A-8769-483D-B0B4-702D224706E9}"/>
                  </a:ext>
                </a:extLst>
              </p:cNvPr>
              <p:cNvSpPr txBox="1"/>
              <p:nvPr/>
            </p:nvSpPr>
            <p:spPr>
              <a:xfrm>
                <a:off x="261539" y="2773870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rgbClr val="FF0000"/>
                    </a:solidFill>
                  </a:rPr>
                  <a:t>60%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94B3C95-CCC2-4C49-B01B-3B22F9C637A1}"/>
                  </a:ext>
                </a:extLst>
              </p:cNvPr>
              <p:cNvSpPr txBox="1"/>
              <p:nvPr/>
            </p:nvSpPr>
            <p:spPr>
              <a:xfrm>
                <a:off x="1084845" y="2760984"/>
                <a:ext cx="166584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35%= 57%*60%</a:t>
                </a:r>
              </a:p>
              <a:p>
                <a:r>
                  <a:rPr lang="fr-FR" dirty="0"/>
                  <a:t>(salaire net)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6A466F27-94E2-4D3D-8B24-080108A1F2E6}"/>
                  </a:ext>
                </a:extLst>
              </p:cNvPr>
              <p:cNvSpPr txBox="1"/>
              <p:nvPr/>
            </p:nvSpPr>
            <p:spPr>
              <a:xfrm>
                <a:off x="2835082" y="2756092"/>
                <a:ext cx="8360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80%</a:t>
                </a:r>
              </a:p>
            </p:txBody>
          </p:sp>
        </p:grp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688071E1-18C0-3D73-855E-CEE18928191F}"/>
                </a:ext>
              </a:extLst>
            </p:cNvPr>
            <p:cNvGrpSpPr/>
            <p:nvPr/>
          </p:nvGrpSpPr>
          <p:grpSpPr>
            <a:xfrm>
              <a:off x="142532" y="3383564"/>
              <a:ext cx="3528634" cy="369332"/>
              <a:chOff x="142532" y="3383564"/>
              <a:chExt cx="3528634" cy="369332"/>
            </a:xfrm>
          </p:grpSpPr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83B4AE1-C9BE-4FA5-B724-D8A9031E2382}"/>
                  </a:ext>
                </a:extLst>
              </p:cNvPr>
              <p:cNvSpPr txBox="1"/>
              <p:nvPr/>
            </p:nvSpPr>
            <p:spPr>
              <a:xfrm>
                <a:off x="1283632" y="3383564"/>
                <a:ext cx="9396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rgbClr val="0070C0"/>
                    </a:solidFill>
                  </a:rPr>
                  <a:t>60 000€</a:t>
                </a:r>
              </a:p>
            </p:txBody>
          </p:sp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F8096B2-30F9-40D2-BEA8-1BFFEA400902}"/>
                  </a:ext>
                </a:extLst>
              </p:cNvPr>
              <p:cNvSpPr txBox="1"/>
              <p:nvPr/>
            </p:nvSpPr>
            <p:spPr>
              <a:xfrm>
                <a:off x="142532" y="3383564"/>
                <a:ext cx="10567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rgbClr val="0070C0"/>
                    </a:solidFill>
                  </a:rPr>
                  <a:t>200 000€</a:t>
                </a: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45B7A9F2-559B-41B7-8B20-A48A93DA5FD5}"/>
                  </a:ext>
                </a:extLst>
              </p:cNvPr>
              <p:cNvSpPr txBox="1"/>
              <p:nvPr/>
            </p:nvSpPr>
            <p:spPr>
              <a:xfrm>
                <a:off x="2731485" y="3383564"/>
                <a:ext cx="9396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rgbClr val="0070C0"/>
                    </a:solidFill>
                  </a:rPr>
                  <a:t>20 000€</a:t>
                </a:r>
              </a:p>
            </p:txBody>
          </p:sp>
        </p:grp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1C6B171A-AC9A-6DAF-15A8-1C8788EC4E4A}"/>
              </a:ext>
            </a:extLst>
          </p:cNvPr>
          <p:cNvGrpSpPr/>
          <p:nvPr/>
        </p:nvGrpSpPr>
        <p:grpSpPr>
          <a:xfrm>
            <a:off x="3377699" y="5813659"/>
            <a:ext cx="1863652" cy="738664"/>
            <a:chOff x="3377699" y="5813659"/>
            <a:chExt cx="1863652" cy="738664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7EF7C3-9041-45AD-82F4-60EE9F6BB80B}"/>
                </a:ext>
              </a:extLst>
            </p:cNvPr>
            <p:cNvSpPr txBox="1"/>
            <p:nvPr/>
          </p:nvSpPr>
          <p:spPr>
            <a:xfrm>
              <a:off x="3377699" y="5813659"/>
              <a:ext cx="18636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RICHESSE TOTALE 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C976ACCF-D3D3-41C4-BE93-CAE9CDD4D744}"/>
                </a:ext>
              </a:extLst>
            </p:cNvPr>
            <p:cNvSpPr txBox="1"/>
            <p:nvPr/>
          </p:nvSpPr>
          <p:spPr>
            <a:xfrm>
              <a:off x="3781175" y="6182991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520 000€</a:t>
              </a:r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855E4F88-26CC-45CB-A220-A52FDA54C0EA}"/>
              </a:ext>
            </a:extLst>
          </p:cNvPr>
          <p:cNvSpPr txBox="1"/>
          <p:nvPr/>
        </p:nvSpPr>
        <p:spPr>
          <a:xfrm>
            <a:off x="1573020" y="361730"/>
            <a:ext cx="61324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C00000"/>
                </a:solidFill>
              </a:rPr>
              <a:t>Illustration sur la moyenne de 3 centres du 05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9413E1FB-8BBC-0BF7-60FD-733F612B8130}"/>
              </a:ext>
            </a:extLst>
          </p:cNvPr>
          <p:cNvGrpSpPr/>
          <p:nvPr/>
        </p:nvGrpSpPr>
        <p:grpSpPr>
          <a:xfrm>
            <a:off x="2094271" y="3383564"/>
            <a:ext cx="4299045" cy="1752914"/>
            <a:chOff x="2094271" y="3383564"/>
            <a:chExt cx="4299045" cy="1752914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5CBC49C-9666-4598-9ECB-4689710C2F67}"/>
                </a:ext>
              </a:extLst>
            </p:cNvPr>
            <p:cNvSpPr txBox="1"/>
            <p:nvPr/>
          </p:nvSpPr>
          <p:spPr>
            <a:xfrm>
              <a:off x="3311262" y="4112569"/>
              <a:ext cx="22782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rgbClr val="0070C0"/>
                  </a:solidFill>
                </a:rPr>
                <a:t>INJECTION NETTE (base exportatrice)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1D5D63A4-EF39-4A8A-9533-1F9538FA1D82}"/>
                </a:ext>
              </a:extLst>
            </p:cNvPr>
            <p:cNvSpPr txBox="1"/>
            <p:nvPr/>
          </p:nvSpPr>
          <p:spPr>
            <a:xfrm>
              <a:off x="3804238" y="4767146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400 000€</a:t>
              </a:r>
            </a:p>
          </p:txBody>
        </p: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03DF5CF5-36EA-6A78-DB5E-4B5CAF39D7CF}"/>
                </a:ext>
              </a:extLst>
            </p:cNvPr>
            <p:cNvCxnSpPr/>
            <p:nvPr/>
          </p:nvCxnSpPr>
          <p:spPr>
            <a:xfrm>
              <a:off x="2094271" y="3806716"/>
              <a:ext cx="1315678" cy="5392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C5586B89-0215-00F7-6EFC-7ED6C709F4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03825" y="3383564"/>
              <a:ext cx="889491" cy="8733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1C26B1BF-DE03-75D4-5ABF-50238D220A11}"/>
              </a:ext>
            </a:extLst>
          </p:cNvPr>
          <p:cNvGrpSpPr/>
          <p:nvPr/>
        </p:nvGrpSpPr>
        <p:grpSpPr>
          <a:xfrm>
            <a:off x="4064983" y="5146126"/>
            <a:ext cx="3774723" cy="646331"/>
            <a:chOff x="4064983" y="5146126"/>
            <a:chExt cx="3774723" cy="646331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1343E55-C767-4DE9-ADF4-F046DA7FC623}"/>
                </a:ext>
              </a:extLst>
            </p:cNvPr>
            <p:cNvSpPr txBox="1"/>
            <p:nvPr/>
          </p:nvSpPr>
          <p:spPr>
            <a:xfrm>
              <a:off x="5282146" y="5146126"/>
              <a:ext cx="25575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dirty="0">
                  <a:solidFill>
                    <a:srgbClr val="0070C0"/>
                  </a:solidFill>
                </a:rPr>
                <a:t>Effet multiplicateur 1,3 </a:t>
              </a:r>
            </a:p>
            <a:p>
              <a:r>
                <a:rPr lang="fr-FR" i="1" dirty="0">
                  <a:solidFill>
                    <a:srgbClr val="0070C0"/>
                  </a:solidFill>
                </a:rPr>
                <a:t>(moyenne Gap/Briançon)</a:t>
              </a:r>
            </a:p>
          </p:txBody>
        </p:sp>
        <p:sp>
          <p:nvSpPr>
            <p:cNvPr id="37" name="Flèche : bas 36">
              <a:extLst>
                <a:ext uri="{FF2B5EF4-FFF2-40B4-BE49-F238E27FC236}">
                  <a16:creationId xmlns:a16="http://schemas.microsoft.com/office/drawing/2014/main" id="{0A55B51E-D1AD-47D2-CBFB-D061BDB75491}"/>
                </a:ext>
              </a:extLst>
            </p:cNvPr>
            <p:cNvSpPr/>
            <p:nvPr/>
          </p:nvSpPr>
          <p:spPr>
            <a:xfrm flipH="1">
              <a:off x="4064983" y="5203604"/>
              <a:ext cx="267605" cy="53137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898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40A3BFAC-C3F9-4BFA-8AE7-5E11F1B8F0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9321" y="1775222"/>
          <a:ext cx="4751785" cy="2689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5711760" imgH="3905280" progId="Word.Picture.8">
                  <p:embed/>
                </p:oleObj>
              </mc:Choice>
              <mc:Fallback>
                <p:oleObj name="Picture" r:id="rId3" imgW="5711760" imgH="3905280" progId="Word.Picture.8">
                  <p:embed/>
                  <p:pic>
                    <p:nvPicPr>
                      <p:cNvPr id="2" name="Objet 1">
                        <a:extLst>
                          <a:ext uri="{FF2B5EF4-FFF2-40B4-BE49-F238E27FC236}">
                            <a16:creationId xmlns:a16="http://schemas.microsoft.com/office/drawing/2014/main" id="{40A3BFAC-C3F9-4BFA-8AE7-5E11F1B8F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 t="11102" b="5089"/>
                      <a:stretch>
                        <a:fillRect/>
                      </a:stretch>
                    </p:blipFill>
                    <p:spPr bwMode="auto">
                      <a:xfrm>
                        <a:off x="2169321" y="1775222"/>
                        <a:ext cx="4751785" cy="26896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888CC9B-E9CC-418C-BD9D-0484BF0856A2}"/>
              </a:ext>
            </a:extLst>
          </p:cNvPr>
          <p:cNvSpPr txBox="1"/>
          <p:nvPr/>
        </p:nvSpPr>
        <p:spPr>
          <a:xfrm>
            <a:off x="2756921" y="351585"/>
            <a:ext cx="3695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Illustration sur les 3 centres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44ED0F0-E7EE-45FC-89BD-297DBC5910A7}"/>
              </a:ext>
            </a:extLst>
          </p:cNvPr>
          <p:cNvSpPr/>
          <p:nvPr/>
        </p:nvSpPr>
        <p:spPr>
          <a:xfrm>
            <a:off x="2037847" y="1444329"/>
            <a:ext cx="1503770" cy="401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A98DFC-A5AD-4066-B1CD-13CB0C7D458A}"/>
              </a:ext>
            </a:extLst>
          </p:cNvPr>
          <p:cNvSpPr txBox="1"/>
          <p:nvPr/>
        </p:nvSpPr>
        <p:spPr>
          <a:xfrm>
            <a:off x="1954881" y="1398289"/>
            <a:ext cx="1579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Personnes en situation de fragilité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E9DA6DA-C81B-44F0-BE72-6CBC5AF04F30}"/>
              </a:ext>
            </a:extLst>
          </p:cNvPr>
          <p:cNvSpPr/>
          <p:nvPr/>
        </p:nvSpPr>
        <p:spPr>
          <a:xfrm>
            <a:off x="1600292" y="2970291"/>
            <a:ext cx="635466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ED3CB5F-AB17-4CF9-A926-F88BEBD780D6}"/>
              </a:ext>
            </a:extLst>
          </p:cNvPr>
          <p:cNvSpPr/>
          <p:nvPr/>
        </p:nvSpPr>
        <p:spPr>
          <a:xfrm>
            <a:off x="3573074" y="1435883"/>
            <a:ext cx="911654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8F0AE89-EDD0-4887-8D3B-B4D30DA005CD}"/>
              </a:ext>
            </a:extLst>
          </p:cNvPr>
          <p:cNvSpPr txBox="1"/>
          <p:nvPr/>
        </p:nvSpPr>
        <p:spPr>
          <a:xfrm>
            <a:off x="3584938" y="1455770"/>
            <a:ext cx="939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Citoyenneté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39AE2B0-E6D4-40F7-8A79-AD32601C04E6}"/>
              </a:ext>
            </a:extLst>
          </p:cNvPr>
          <p:cNvGrpSpPr/>
          <p:nvPr/>
        </p:nvGrpSpPr>
        <p:grpSpPr>
          <a:xfrm>
            <a:off x="1171572" y="2431323"/>
            <a:ext cx="1475403" cy="302004"/>
            <a:chOff x="2384643" y="427591"/>
            <a:chExt cx="1967203" cy="402672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631607C3-67FA-4301-939C-C07960DF7044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1BE9E635-65CF-41B2-8085-7A8B0BED4A2B}"/>
                </a:ext>
              </a:extLst>
            </p:cNvPr>
            <p:cNvSpPr txBox="1"/>
            <p:nvPr/>
          </p:nvSpPr>
          <p:spPr>
            <a:xfrm>
              <a:off x="2474752" y="459650"/>
              <a:ext cx="1877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Richesse monétaire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946CBC4-617B-4980-9A4D-56BC035790B8}"/>
              </a:ext>
            </a:extLst>
          </p:cNvPr>
          <p:cNvSpPr txBox="1"/>
          <p:nvPr/>
        </p:nvSpPr>
        <p:spPr>
          <a:xfrm>
            <a:off x="1593878" y="2994338"/>
            <a:ext cx="6767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Emplois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D7EE53C-9A36-4649-8D03-7C842DD603A9}"/>
              </a:ext>
            </a:extLst>
          </p:cNvPr>
          <p:cNvGrpSpPr/>
          <p:nvPr/>
        </p:nvGrpSpPr>
        <p:grpSpPr>
          <a:xfrm>
            <a:off x="4762372" y="1466576"/>
            <a:ext cx="931148" cy="302004"/>
            <a:chOff x="2384643" y="427591"/>
            <a:chExt cx="1903553" cy="40267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C2EACB4-FFD2-4F96-A232-DD87AF2FB29E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AA18B54-075B-4BB0-8D4A-1E11C4D688A3}"/>
                </a:ext>
              </a:extLst>
            </p:cNvPr>
            <p:cNvSpPr txBox="1"/>
            <p:nvPr/>
          </p:nvSpPr>
          <p:spPr>
            <a:xfrm>
              <a:off x="2474752" y="459650"/>
              <a:ext cx="1694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Lien social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ECE90E42-F15B-4833-878F-4A0A66774766}"/>
              </a:ext>
            </a:extLst>
          </p:cNvPr>
          <p:cNvGrpSpPr/>
          <p:nvPr/>
        </p:nvGrpSpPr>
        <p:grpSpPr>
          <a:xfrm>
            <a:off x="5745218" y="1469897"/>
            <a:ext cx="1431032" cy="302004"/>
            <a:chOff x="2384643" y="427591"/>
            <a:chExt cx="1908042" cy="402672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62D233E7-FE0F-4747-8B02-B2C51B4E35F9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C537CEB5-A8DD-49C0-9DCF-C947A5F3FC81}"/>
                </a:ext>
              </a:extLst>
            </p:cNvPr>
            <p:cNvSpPr txBox="1"/>
            <p:nvPr/>
          </p:nvSpPr>
          <p:spPr>
            <a:xfrm>
              <a:off x="2474752" y="459650"/>
              <a:ext cx="18179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Equilibre territorial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D982F3BF-DE14-4523-9720-47BCAA0A22D8}"/>
              </a:ext>
            </a:extLst>
          </p:cNvPr>
          <p:cNvGrpSpPr/>
          <p:nvPr/>
        </p:nvGrpSpPr>
        <p:grpSpPr>
          <a:xfrm>
            <a:off x="6970063" y="2153363"/>
            <a:ext cx="718449" cy="302004"/>
            <a:chOff x="2384643" y="427591"/>
            <a:chExt cx="1903553" cy="402672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6C069FE0-2D0F-4F9E-9F6D-501C392B34BB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91699556-5FF3-4BFD-B091-9B9B4EA239CF}"/>
                </a:ext>
              </a:extLst>
            </p:cNvPr>
            <p:cNvSpPr txBox="1"/>
            <p:nvPr/>
          </p:nvSpPr>
          <p:spPr>
            <a:xfrm>
              <a:off x="2474751" y="459650"/>
              <a:ext cx="1631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Nature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3C26C28-64DD-4A6B-AE78-C342820B90D0}"/>
              </a:ext>
            </a:extLst>
          </p:cNvPr>
          <p:cNvGrpSpPr/>
          <p:nvPr/>
        </p:nvGrpSpPr>
        <p:grpSpPr>
          <a:xfrm>
            <a:off x="7022835" y="2478289"/>
            <a:ext cx="718449" cy="302004"/>
            <a:chOff x="2384643" y="427591"/>
            <a:chExt cx="1903553" cy="40267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0C39E890-2048-4ACB-B4F1-6C16FA450694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195A5D-20A9-4B8E-B342-358C7E36B17D}"/>
                </a:ext>
              </a:extLst>
            </p:cNvPr>
            <p:cNvSpPr txBox="1"/>
            <p:nvPr/>
          </p:nvSpPr>
          <p:spPr>
            <a:xfrm>
              <a:off x="2474751" y="459650"/>
              <a:ext cx="17281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Energie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17979649-2798-41A0-AD47-EF8A9FC6968D}"/>
              </a:ext>
            </a:extLst>
          </p:cNvPr>
          <p:cNvGrpSpPr/>
          <p:nvPr/>
        </p:nvGrpSpPr>
        <p:grpSpPr>
          <a:xfrm>
            <a:off x="7036954" y="2783443"/>
            <a:ext cx="733259" cy="302004"/>
            <a:chOff x="2384643" y="427591"/>
            <a:chExt cx="1903553" cy="402672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46BC353B-11A3-4529-9EF4-D60BDF833E12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047A740E-FD72-4261-A575-B891FB317F3E}"/>
                </a:ext>
              </a:extLst>
            </p:cNvPr>
            <p:cNvSpPr txBox="1"/>
            <p:nvPr/>
          </p:nvSpPr>
          <p:spPr>
            <a:xfrm>
              <a:off x="2474753" y="459650"/>
              <a:ext cx="16642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Culture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483A971A-4452-4FD0-962B-4DF404778D26}"/>
              </a:ext>
            </a:extLst>
          </p:cNvPr>
          <p:cNvGrpSpPr/>
          <p:nvPr/>
        </p:nvGrpSpPr>
        <p:grpSpPr>
          <a:xfrm>
            <a:off x="6951187" y="3115621"/>
            <a:ext cx="1066754" cy="302004"/>
            <a:chOff x="2384643" y="427591"/>
            <a:chExt cx="1903553" cy="402672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DFC697AC-1DB7-4792-9807-4A8E1A0F52BC}"/>
                </a:ext>
              </a:extLst>
            </p:cNvPr>
            <p:cNvSpPr/>
            <p:nvPr/>
          </p:nvSpPr>
          <p:spPr>
            <a:xfrm>
              <a:off x="2384643" y="427591"/>
              <a:ext cx="1903553" cy="4026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2D55492E-80D3-459B-A9F2-F25A244AE9A7}"/>
                </a:ext>
              </a:extLst>
            </p:cNvPr>
            <p:cNvSpPr txBox="1"/>
            <p:nvPr/>
          </p:nvSpPr>
          <p:spPr>
            <a:xfrm>
              <a:off x="2474752" y="459650"/>
              <a:ext cx="17689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International</a:t>
              </a:r>
            </a:p>
          </p:txBody>
        </p:sp>
      </p:grpSp>
      <p:sp>
        <p:nvSpPr>
          <p:cNvPr id="34" name="Ellipse 33">
            <a:extLst>
              <a:ext uri="{FF2B5EF4-FFF2-40B4-BE49-F238E27FC236}">
                <a16:creationId xmlns:a16="http://schemas.microsoft.com/office/drawing/2014/main" id="{CF385691-53C7-4176-A863-6FE71DAA9A1D}"/>
              </a:ext>
            </a:extLst>
          </p:cNvPr>
          <p:cNvSpPr/>
          <p:nvPr/>
        </p:nvSpPr>
        <p:spPr>
          <a:xfrm>
            <a:off x="2955987" y="4341987"/>
            <a:ext cx="635466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C92B879-1932-4C8B-B494-556881ED7215}"/>
              </a:ext>
            </a:extLst>
          </p:cNvPr>
          <p:cNvSpPr txBox="1"/>
          <p:nvPr/>
        </p:nvSpPr>
        <p:spPr>
          <a:xfrm>
            <a:off x="2929142" y="4357455"/>
            <a:ext cx="771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Pratiques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D91087E-234F-4EFA-BC78-F281D87E7F7E}"/>
              </a:ext>
            </a:extLst>
          </p:cNvPr>
          <p:cNvSpPr txBox="1"/>
          <p:nvPr/>
        </p:nvSpPr>
        <p:spPr>
          <a:xfrm>
            <a:off x="3654533" y="4381845"/>
            <a:ext cx="1197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Représentations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1F585FB-3589-41E0-A345-BD4A20857F4D}"/>
              </a:ext>
            </a:extLst>
          </p:cNvPr>
          <p:cNvSpPr txBox="1"/>
          <p:nvPr/>
        </p:nvSpPr>
        <p:spPr>
          <a:xfrm>
            <a:off x="4870954" y="4366034"/>
            <a:ext cx="7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Réseaux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88A2835-5DCA-4FBF-B2D1-9A9BBDB78D01}"/>
              </a:ext>
            </a:extLst>
          </p:cNvPr>
          <p:cNvSpPr txBox="1"/>
          <p:nvPr/>
        </p:nvSpPr>
        <p:spPr>
          <a:xfrm>
            <a:off x="5625955" y="4261877"/>
            <a:ext cx="1294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Réglementations </a:t>
            </a:r>
          </a:p>
          <a:p>
            <a:pPr algn="ctr"/>
            <a:r>
              <a:rPr lang="fr-FR" sz="1200" dirty="0"/>
              <a:t>Institutions et politiques</a:t>
            </a: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47F5A57A-2626-4A09-BD7B-60E69B6258D2}"/>
              </a:ext>
            </a:extLst>
          </p:cNvPr>
          <p:cNvSpPr/>
          <p:nvPr/>
        </p:nvSpPr>
        <p:spPr>
          <a:xfrm>
            <a:off x="3676597" y="4361332"/>
            <a:ext cx="1098676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55CA27C-89E3-4695-92D8-6575CD9A186A}"/>
              </a:ext>
            </a:extLst>
          </p:cNvPr>
          <p:cNvSpPr/>
          <p:nvPr/>
        </p:nvSpPr>
        <p:spPr>
          <a:xfrm>
            <a:off x="4876294" y="4330164"/>
            <a:ext cx="635466" cy="3020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DCD07BEB-634E-4D6E-B298-1852F7440C87}"/>
              </a:ext>
            </a:extLst>
          </p:cNvPr>
          <p:cNvSpPr/>
          <p:nvPr/>
        </p:nvSpPr>
        <p:spPr>
          <a:xfrm>
            <a:off x="5611042" y="4261749"/>
            <a:ext cx="1239518" cy="6313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D9E41B8-CE07-4B24-AB9C-6F1CFC85DACE}"/>
              </a:ext>
            </a:extLst>
          </p:cNvPr>
          <p:cNvSpPr txBox="1"/>
          <p:nvPr/>
        </p:nvSpPr>
        <p:spPr>
          <a:xfrm>
            <a:off x="5298520" y="3863196"/>
            <a:ext cx="83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Essaimage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17B39E85-5A7D-4E7E-9F51-7F8971B3E6D5}"/>
              </a:ext>
            </a:extLst>
          </p:cNvPr>
          <p:cNvSpPr/>
          <p:nvPr/>
        </p:nvSpPr>
        <p:spPr>
          <a:xfrm>
            <a:off x="5315509" y="3841470"/>
            <a:ext cx="786417" cy="3080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4201477-9329-49B8-9ADA-D7FBB00F6057}"/>
              </a:ext>
            </a:extLst>
          </p:cNvPr>
          <p:cNvSpPr txBox="1"/>
          <p:nvPr/>
        </p:nvSpPr>
        <p:spPr>
          <a:xfrm>
            <a:off x="2740631" y="3895689"/>
            <a:ext cx="109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Appropriation de la valeur</a:t>
            </a: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7C9E0326-2BCC-4582-B8F6-5121844AB43E}"/>
              </a:ext>
            </a:extLst>
          </p:cNvPr>
          <p:cNvSpPr/>
          <p:nvPr/>
        </p:nvSpPr>
        <p:spPr>
          <a:xfrm>
            <a:off x="2756921" y="3905178"/>
            <a:ext cx="1082387" cy="4445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163490-AE34-452F-98D3-BACB15377DAC}"/>
              </a:ext>
            </a:extLst>
          </p:cNvPr>
          <p:cNvSpPr txBox="1"/>
          <p:nvPr/>
        </p:nvSpPr>
        <p:spPr>
          <a:xfrm>
            <a:off x="4644192" y="4699206"/>
            <a:ext cx="1064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Groupements </a:t>
            </a:r>
          </a:p>
          <a:p>
            <a:r>
              <a:rPr lang="fr-FR" sz="1200" dirty="0">
                <a:solidFill>
                  <a:srgbClr val="0070C0"/>
                </a:solidFill>
              </a:rPr>
              <a:t>d’employeurs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306227A4-678F-4CEC-BAC1-92F07544F83F}"/>
              </a:ext>
            </a:extLst>
          </p:cNvPr>
          <p:cNvSpPr txBox="1"/>
          <p:nvPr/>
        </p:nvSpPr>
        <p:spPr>
          <a:xfrm>
            <a:off x="4054745" y="791359"/>
            <a:ext cx="208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Partenariats avec asso locales (culturelles, sportives, scientifiques)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A15A7D4E-6342-40FC-8A0D-3C2660241248}"/>
              </a:ext>
            </a:extLst>
          </p:cNvPr>
          <p:cNvSpPr txBox="1"/>
          <p:nvPr/>
        </p:nvSpPr>
        <p:spPr>
          <a:xfrm>
            <a:off x="6191539" y="711306"/>
            <a:ext cx="2830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Utilisation réciproque de terrains de sport, de gymnase, de patinoire, de plan d’eau, de piscine, de salle d’activité, de réunion, d’équipement de cuisine, de parc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43EF0268-A926-4B37-B02A-49E7B6780F0D}"/>
              </a:ext>
            </a:extLst>
          </p:cNvPr>
          <p:cNvSpPr txBox="1"/>
          <p:nvPr/>
        </p:nvSpPr>
        <p:spPr>
          <a:xfrm>
            <a:off x="7803131" y="1613636"/>
            <a:ext cx="1064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Collecte fin d’hiver sur les pistes, réduction des déchets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D0A2B64-7EFB-4B0B-8468-F7C101A4B955}"/>
              </a:ext>
            </a:extLst>
          </p:cNvPr>
          <p:cNvSpPr txBox="1"/>
          <p:nvPr/>
        </p:nvSpPr>
        <p:spPr>
          <a:xfrm>
            <a:off x="7957197" y="3383110"/>
            <a:ext cx="106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Découverte patrimoine naturel et culturel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C47EFF0-C6F8-426C-902E-003F540BF386}"/>
              </a:ext>
            </a:extLst>
          </p:cNvPr>
          <p:cNvSpPr txBox="1"/>
          <p:nvPr/>
        </p:nvSpPr>
        <p:spPr>
          <a:xfrm>
            <a:off x="7880745" y="2602744"/>
            <a:ext cx="106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Action d’éduc à l’</a:t>
            </a:r>
            <a:r>
              <a:rPr lang="fr-FR" sz="1200" dirty="0" err="1">
                <a:solidFill>
                  <a:srgbClr val="0070C0"/>
                </a:solidFill>
              </a:rPr>
              <a:t>env</a:t>
            </a:r>
            <a:r>
              <a:rPr lang="fr-FR" sz="1200" dirty="0">
                <a:solidFill>
                  <a:srgbClr val="0070C0"/>
                </a:solidFill>
              </a:rPr>
              <a:t>, d’éco circulaire et DD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08BC061-B8AC-48E8-B1CE-42254991EE24}"/>
              </a:ext>
            </a:extLst>
          </p:cNvPr>
          <p:cNvSpPr txBox="1"/>
          <p:nvPr/>
        </p:nvSpPr>
        <p:spPr>
          <a:xfrm>
            <a:off x="518411" y="2934445"/>
            <a:ext cx="1064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Personnes en insertion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916F762-1F9B-406F-BF77-4367C18A76EA}"/>
              </a:ext>
            </a:extLst>
          </p:cNvPr>
          <p:cNvSpPr txBox="1"/>
          <p:nvPr/>
        </p:nvSpPr>
        <p:spPr>
          <a:xfrm>
            <a:off x="32023" y="4699206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C00000"/>
                </a:solidFill>
              </a:rPr>
              <a:t>Retours à MT et long terme</a:t>
            </a:r>
          </a:p>
          <a:p>
            <a:r>
              <a:rPr lang="fr-FR" i="1" dirty="0">
                <a:solidFill>
                  <a:srgbClr val="C00000"/>
                </a:solidFill>
              </a:rPr>
              <a:t>Former les skieurs de demain</a:t>
            </a:r>
          </a:p>
          <a:p>
            <a:r>
              <a:rPr lang="fr-FR" i="1" dirty="0">
                <a:solidFill>
                  <a:srgbClr val="C00000"/>
                </a:solidFill>
              </a:rPr>
              <a:t>Former le goût de la montagne</a:t>
            </a:r>
          </a:p>
        </p:txBody>
      </p:sp>
      <p:sp>
        <p:nvSpPr>
          <p:cNvPr id="4" name="Flèche : courbe vers la gauche 3">
            <a:extLst>
              <a:ext uri="{FF2B5EF4-FFF2-40B4-BE49-F238E27FC236}">
                <a16:creationId xmlns:a16="http://schemas.microsoft.com/office/drawing/2014/main" id="{36373F70-5186-A14A-86CB-DC7C7504CE32}"/>
              </a:ext>
            </a:extLst>
          </p:cNvPr>
          <p:cNvSpPr/>
          <p:nvPr/>
        </p:nvSpPr>
        <p:spPr>
          <a:xfrm rot="8296457">
            <a:off x="1385133" y="3292112"/>
            <a:ext cx="941059" cy="1545373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80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/>
      <p:bldP spid="48" grpId="0"/>
      <p:bldP spid="50" grpId="0"/>
      <p:bldP spid="51" grpId="0"/>
      <p:bldP spid="52" grpId="0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A01FEF-2892-63C5-D528-62124671EADB}"/>
              </a:ext>
            </a:extLst>
          </p:cNvPr>
          <p:cNvSpPr txBox="1"/>
          <p:nvPr/>
        </p:nvSpPr>
        <p:spPr>
          <a:xfrm flipH="1">
            <a:off x="326874" y="1813039"/>
            <a:ext cx="82861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800" dirty="0"/>
              <a:t>Spécialisation ou diversification inclusive territoriale 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800" dirty="0"/>
              <a:t>Inclusion conflictuelle, neutre ou stimulante 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800" dirty="0"/>
              <a:t>La montée en gamme peut-elle être inclusive 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800" dirty="0"/>
              <a:t>Quelle mesure de la valeur de l’inclusion 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FE76492-8D9C-FE2C-4FC2-94AC0D2BF19C}"/>
              </a:ext>
            </a:extLst>
          </p:cNvPr>
          <p:cNvSpPr txBox="1"/>
          <p:nvPr/>
        </p:nvSpPr>
        <p:spPr>
          <a:xfrm>
            <a:off x="1687206" y="295058"/>
            <a:ext cx="6089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Conclusion : Interrogations stratégiques</a:t>
            </a:r>
          </a:p>
        </p:txBody>
      </p:sp>
    </p:spTree>
    <p:extLst>
      <p:ext uri="{BB962C8B-B14F-4D97-AF65-F5344CB8AC3E}">
        <p14:creationId xmlns:p14="http://schemas.microsoft.com/office/powerpoint/2010/main" val="3944304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8144A9-B5A3-4E9D-BCBE-6F4EF6805578}"/>
              </a:ext>
            </a:extLst>
          </p:cNvPr>
          <p:cNvSpPr txBox="1"/>
          <p:nvPr/>
        </p:nvSpPr>
        <p:spPr>
          <a:xfrm>
            <a:off x="3193545" y="6199309"/>
            <a:ext cx="2756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gilles.caire@univ-poitiers.fr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A858018-0E1E-41F0-97CF-D5317F6D40D8}"/>
              </a:ext>
            </a:extLst>
          </p:cNvPr>
          <p:cNvSpPr txBox="1">
            <a:spLocks/>
          </p:cNvSpPr>
          <p:nvPr/>
        </p:nvSpPr>
        <p:spPr>
          <a:xfrm>
            <a:off x="323530" y="902244"/>
            <a:ext cx="8713787" cy="1702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3400" b="1" dirty="0">
                <a:solidFill>
                  <a:srgbClr val="C00000"/>
                </a:solidFill>
                <a:latin typeface="+mn-lt"/>
              </a:rPr>
              <a:t>Ce qui compte ne peut pas toujours être compté, </a:t>
            </a:r>
          </a:p>
          <a:p>
            <a:r>
              <a:rPr lang="fr-FR" altLang="fr-FR" sz="3400" b="1" dirty="0">
                <a:solidFill>
                  <a:srgbClr val="C00000"/>
                </a:solidFill>
                <a:latin typeface="+mn-lt"/>
              </a:rPr>
              <a:t>et ce qui peut être compté ne compte pas forcément.</a:t>
            </a:r>
          </a:p>
          <a:p>
            <a:endParaRPr lang="fr-FR" altLang="fr-FR" sz="3400" b="1" dirty="0">
              <a:solidFill>
                <a:srgbClr val="C00000"/>
              </a:solidFill>
              <a:latin typeface="+mn-lt"/>
            </a:endParaRPr>
          </a:p>
          <a:p>
            <a:r>
              <a:rPr lang="fr-FR" altLang="fr-FR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Albert </a:t>
            </a:r>
            <a:r>
              <a:rPr lang="fr-FR" altLang="fr-FR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Enstein</a:t>
            </a:r>
            <a:endParaRPr lang="fr-FR" altLang="fr-FR" sz="32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  <a:p>
            <a:br>
              <a:rPr lang="fr-FR" b="1" dirty="0">
                <a:solidFill>
                  <a:srgbClr val="C00000"/>
                </a:solidFill>
              </a:rPr>
            </a:br>
            <a:endParaRPr lang="fr-FR" sz="1400" b="1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3DC8A14-BB38-2BC8-6336-679C3D562635}"/>
              </a:ext>
            </a:extLst>
          </p:cNvPr>
          <p:cNvGrpSpPr/>
          <p:nvPr/>
        </p:nvGrpSpPr>
        <p:grpSpPr>
          <a:xfrm>
            <a:off x="323530" y="3052704"/>
            <a:ext cx="6757451" cy="2604335"/>
            <a:chOff x="323530" y="3052704"/>
            <a:chExt cx="6757451" cy="260433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B9B96E9-558D-414B-A82B-23872C9EB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530" y="3052704"/>
              <a:ext cx="2185910" cy="2604335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75B4DDD-575C-49F5-BD53-52758A9E3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2401" y="3052704"/>
              <a:ext cx="2118580" cy="2491838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63DB801-4B2D-17E8-7232-04469A7E2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62729" y="3052704"/>
              <a:ext cx="1546383" cy="2491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454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720239D-7AE5-FEF9-AAAD-94DC06C5652D}"/>
              </a:ext>
            </a:extLst>
          </p:cNvPr>
          <p:cNvSpPr txBox="1"/>
          <p:nvPr/>
        </p:nvSpPr>
        <p:spPr>
          <a:xfrm>
            <a:off x="2303477" y="318674"/>
            <a:ext cx="6094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Ne laisser personne de côté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D6F276D-8276-1255-5BB7-907E3C5BEAB3}"/>
              </a:ext>
            </a:extLst>
          </p:cNvPr>
          <p:cNvSpPr txBox="1"/>
          <p:nvPr/>
        </p:nvSpPr>
        <p:spPr>
          <a:xfrm>
            <a:off x="1200784" y="4928126"/>
            <a:ext cx="67830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/>
              <a:t>La promesse de transformation qui est au cœur du Programme de développement durable à l'horizon 2030 (ODD) </a:t>
            </a:r>
          </a:p>
          <a:p>
            <a:pPr algn="ctr"/>
            <a:r>
              <a:rPr lang="fr-FR" sz="2000" dirty="0"/>
              <a:t>est de</a:t>
            </a:r>
            <a:r>
              <a:rPr lang="fr-FR" sz="2000" b="1" dirty="0"/>
              <a:t> ne laisser personne de côté </a:t>
            </a:r>
          </a:p>
          <a:p>
            <a:pPr algn="ctr"/>
            <a:r>
              <a:rPr lang="fr-FR" sz="2000" dirty="0"/>
              <a:t>(</a:t>
            </a:r>
            <a:r>
              <a:rPr lang="fr-FR" sz="2000" i="1" dirty="0"/>
              <a:t>"</a:t>
            </a:r>
            <a:r>
              <a:rPr lang="fr-FR" sz="2000" i="1" dirty="0" err="1"/>
              <a:t>Leave</a:t>
            </a:r>
            <a:r>
              <a:rPr lang="fr-FR" sz="2000" i="1" dirty="0"/>
              <a:t> no one </a:t>
            </a:r>
            <a:r>
              <a:rPr lang="fr-FR" sz="2000" i="1" dirty="0" err="1"/>
              <a:t>behind</a:t>
            </a:r>
            <a:r>
              <a:rPr lang="fr-FR" sz="2000" i="1" dirty="0"/>
              <a:t>" </a:t>
            </a:r>
            <a:r>
              <a:rPr lang="fr-FR" sz="2000" dirty="0"/>
              <a:t>ou </a:t>
            </a:r>
            <a:r>
              <a:rPr lang="fr-FR" sz="2000" i="1" dirty="0"/>
              <a:t>LNOB</a:t>
            </a:r>
            <a:r>
              <a:rPr lang="fr-FR" sz="2000" dirty="0"/>
              <a:t>).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BC9A5D-950C-1CAA-ED2F-850019625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940" y="1050536"/>
            <a:ext cx="5967675" cy="366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71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79AC99A-C7CC-BDF5-D82C-549303A48973}"/>
              </a:ext>
            </a:extLst>
          </p:cNvPr>
          <p:cNvSpPr txBox="1"/>
          <p:nvPr/>
        </p:nvSpPr>
        <p:spPr>
          <a:xfrm>
            <a:off x="926547" y="541925"/>
            <a:ext cx="7290906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i="1" dirty="0">
                <a:solidFill>
                  <a:srgbClr val="C00000"/>
                </a:solidFill>
              </a:rPr>
              <a:t>Ne laisser personne de côté</a:t>
            </a:r>
          </a:p>
          <a:p>
            <a:pPr algn="ctr"/>
            <a:endParaRPr lang="fr-FR" sz="4400" b="1" dirty="0">
              <a:solidFill>
                <a:srgbClr val="C00000"/>
              </a:solidFill>
            </a:endParaRPr>
          </a:p>
          <a:p>
            <a:pPr algn="ctr"/>
            <a:r>
              <a:rPr lang="fr-FR" sz="4400" b="1" dirty="0">
                <a:solidFill>
                  <a:srgbClr val="C00000"/>
                </a:solidFill>
              </a:rPr>
              <a:t> Penser la diversité touristique</a:t>
            </a:r>
          </a:p>
        </p:txBody>
      </p:sp>
    </p:spTree>
    <p:extLst>
      <p:ext uri="{BB962C8B-B14F-4D97-AF65-F5344CB8AC3E}">
        <p14:creationId xmlns:p14="http://schemas.microsoft.com/office/powerpoint/2010/main" val="4261186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FB69A74-39BE-6465-D177-11CB7E62E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094" y="1160772"/>
            <a:ext cx="5967812" cy="497998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4245D85-9D35-13C2-5BEC-01A4AF441174}"/>
              </a:ext>
            </a:extLst>
          </p:cNvPr>
          <p:cNvSpPr txBox="1"/>
          <p:nvPr/>
        </p:nvSpPr>
        <p:spPr>
          <a:xfrm>
            <a:off x="2561440" y="285226"/>
            <a:ext cx="40607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De l’exclusion à l’inclusion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632683E-0FB8-FE70-FC4F-BBE03BFC2BAB}"/>
              </a:ext>
            </a:extLst>
          </p:cNvPr>
          <p:cNvSpPr txBox="1"/>
          <p:nvPr/>
        </p:nvSpPr>
        <p:spPr>
          <a:xfrm>
            <a:off x="3341615" y="6325299"/>
            <a:ext cx="2041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L’exemple de l’école</a:t>
            </a:r>
          </a:p>
        </p:txBody>
      </p:sp>
    </p:spTree>
    <p:extLst>
      <p:ext uri="{BB962C8B-B14F-4D97-AF65-F5344CB8AC3E}">
        <p14:creationId xmlns:p14="http://schemas.microsoft.com/office/powerpoint/2010/main" val="1351012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>
            <a:extLst>
              <a:ext uri="{FF2B5EF4-FFF2-40B4-BE49-F238E27FC236}">
                <a16:creationId xmlns:a16="http://schemas.microsoft.com/office/drawing/2014/main" id="{79F43E2C-3F85-D7B2-7C09-5CA8A9F1382E}"/>
              </a:ext>
            </a:extLst>
          </p:cNvPr>
          <p:cNvGrpSpPr/>
          <p:nvPr/>
        </p:nvGrpSpPr>
        <p:grpSpPr>
          <a:xfrm>
            <a:off x="748495" y="1789696"/>
            <a:ext cx="1518407" cy="1400961"/>
            <a:chOff x="2919104" y="2159860"/>
            <a:chExt cx="1518407" cy="140096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62F98F1C-0D98-B94E-B6C7-0903CEA4E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6734" y="2403141"/>
              <a:ext cx="308116" cy="45750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B595A63-9BB6-38D9-074C-DF2E2D491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8749" y="2402835"/>
              <a:ext cx="308116" cy="457506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EA7D4F4-D540-F08D-DDFB-92296B2F5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3418" y="2860341"/>
              <a:ext cx="308116" cy="457506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11316F3-8588-0A52-238A-81C1BA10F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8749" y="2860341"/>
              <a:ext cx="308116" cy="457506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FDE5052-5338-B5F4-6852-0DAAC55DD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5391" y="2402835"/>
              <a:ext cx="308116" cy="457506"/>
            </a:xfrm>
            <a:prstGeom prst="rect">
              <a:avLst/>
            </a:prstGeom>
          </p:spPr>
        </p:pic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BE3A2598-41DC-68B1-C7E3-EDB7517EAC61}"/>
                </a:ext>
              </a:extLst>
            </p:cNvPr>
            <p:cNvSpPr/>
            <p:nvPr/>
          </p:nvSpPr>
          <p:spPr>
            <a:xfrm>
              <a:off x="2919104" y="2159860"/>
              <a:ext cx="1518407" cy="140096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5DE9A3D-8039-9DD2-3F6F-54E143C3D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5391" y="2878453"/>
              <a:ext cx="308116" cy="457506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28457EC-8761-D2B8-E6C8-84BE1CD07F95}"/>
              </a:ext>
            </a:extLst>
          </p:cNvPr>
          <p:cNvGrpSpPr/>
          <p:nvPr/>
        </p:nvGrpSpPr>
        <p:grpSpPr>
          <a:xfrm>
            <a:off x="3315695" y="1728892"/>
            <a:ext cx="1322422" cy="1312218"/>
            <a:chOff x="2919104" y="2159860"/>
            <a:chExt cx="1518407" cy="140096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011F91D-FEF9-EE58-8A66-B672A8862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6734" y="2403141"/>
              <a:ext cx="308116" cy="457506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B44DC928-386E-8DC3-3B5F-CDDDE73C0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8749" y="2402835"/>
              <a:ext cx="308116" cy="457506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59DDF326-F9F4-79F9-B268-53BFCBC29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3418" y="2860341"/>
              <a:ext cx="308116" cy="457506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EFEFDC9-D8F2-1A2D-D086-FAC14824A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8749" y="2860341"/>
              <a:ext cx="308116" cy="457506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734309A-E2DF-2A9D-39F1-282C32DEA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5391" y="2402835"/>
              <a:ext cx="308116" cy="457506"/>
            </a:xfrm>
            <a:prstGeom prst="rect">
              <a:avLst/>
            </a:prstGeom>
          </p:spPr>
        </p:pic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9CFD8698-F5E3-98DF-8DE9-82125D0F7FA5}"/>
                </a:ext>
              </a:extLst>
            </p:cNvPr>
            <p:cNvSpPr/>
            <p:nvPr/>
          </p:nvSpPr>
          <p:spPr>
            <a:xfrm>
              <a:off x="2919104" y="2159860"/>
              <a:ext cx="1518407" cy="140096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4FC98F9C-EED1-A75D-CD53-EEBC1CD6A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5391" y="2878453"/>
              <a:ext cx="308116" cy="457506"/>
            </a:xfrm>
            <a:prstGeom prst="rect">
              <a:avLst/>
            </a:prstGeom>
          </p:spPr>
        </p:pic>
      </p:grpSp>
      <p:sp>
        <p:nvSpPr>
          <p:cNvPr id="44" name="Ellipse 43">
            <a:extLst>
              <a:ext uri="{FF2B5EF4-FFF2-40B4-BE49-F238E27FC236}">
                <a16:creationId xmlns:a16="http://schemas.microsoft.com/office/drawing/2014/main" id="{F9BF4903-AD26-C194-37F2-C5BA75925572}"/>
              </a:ext>
            </a:extLst>
          </p:cNvPr>
          <p:cNvSpPr/>
          <p:nvPr/>
        </p:nvSpPr>
        <p:spPr>
          <a:xfrm>
            <a:off x="250502" y="4505381"/>
            <a:ext cx="2299153" cy="18721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D9778AB-9263-5196-6404-BE14DD2CA532}"/>
              </a:ext>
            </a:extLst>
          </p:cNvPr>
          <p:cNvGrpSpPr/>
          <p:nvPr/>
        </p:nvGrpSpPr>
        <p:grpSpPr>
          <a:xfrm>
            <a:off x="470325" y="4942577"/>
            <a:ext cx="928985" cy="978760"/>
            <a:chOff x="1122294" y="4760240"/>
            <a:chExt cx="928985" cy="978760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61C360D1-81EF-3DAF-C625-467A2689C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5285" y="4760561"/>
              <a:ext cx="277874" cy="479881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94BA870-CAD7-5AEB-E18C-AAD8F73A8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5694" y="4760240"/>
              <a:ext cx="277874" cy="479881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267273C5-41F3-A1B6-E5CB-04C2C2D13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2294" y="5240122"/>
              <a:ext cx="277874" cy="479881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6116B9FE-3F98-DCC9-8E9D-E19FBE694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5694" y="5240122"/>
              <a:ext cx="277874" cy="479881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3121CEB2-226C-46E6-9559-9484CCC22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3405" y="4760240"/>
              <a:ext cx="277874" cy="479881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F1C1C66-0F83-075B-8D91-076619395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3405" y="5259119"/>
              <a:ext cx="277874" cy="479881"/>
            </a:xfrm>
            <a:prstGeom prst="rect">
              <a:avLst/>
            </a:prstGeom>
          </p:spPr>
        </p:pic>
      </p:grpSp>
      <p:pic>
        <p:nvPicPr>
          <p:cNvPr id="46" name="Image 45">
            <a:extLst>
              <a:ext uri="{FF2B5EF4-FFF2-40B4-BE49-F238E27FC236}">
                <a16:creationId xmlns:a16="http://schemas.microsoft.com/office/drawing/2014/main" id="{2032E7AA-39A8-D441-EFC9-14244B0F6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842" y="5133606"/>
            <a:ext cx="156175" cy="402105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FEE36CBA-9200-7D31-C844-60D1D646E251}"/>
              </a:ext>
            </a:extLst>
          </p:cNvPr>
          <p:cNvGrpSpPr/>
          <p:nvPr/>
        </p:nvGrpSpPr>
        <p:grpSpPr>
          <a:xfrm>
            <a:off x="1531521" y="4695309"/>
            <a:ext cx="831757" cy="1501062"/>
            <a:chOff x="2171230" y="4666177"/>
            <a:chExt cx="831757" cy="1501062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DB4796C7-21E1-35F3-EA9B-FC8194F80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8957" y="5092093"/>
              <a:ext cx="167142" cy="430342"/>
            </a:xfrm>
            <a:prstGeom prst="rect">
              <a:avLst/>
            </a:prstGeom>
          </p:spPr>
        </p:pic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2F5F73A2-978A-3521-DBE0-6B1C91C7D211}"/>
                </a:ext>
              </a:extLst>
            </p:cNvPr>
            <p:cNvSpPr/>
            <p:nvPr/>
          </p:nvSpPr>
          <p:spPr>
            <a:xfrm>
              <a:off x="2171230" y="4666177"/>
              <a:ext cx="831757" cy="150106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935918C4-FC65-E82D-8EEC-A44F226D4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9605" y="5579111"/>
              <a:ext cx="181198" cy="466532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2D40375E-B066-A80D-3D8A-1C2A9EC5E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5706" y="5571202"/>
              <a:ext cx="167143" cy="430344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979E1572-7900-F9E7-99F5-30E9A2DA4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5956" y="4745506"/>
              <a:ext cx="142424" cy="366699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F4992045-3A62-4192-EB3A-F0F88D473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58039" y="4753239"/>
              <a:ext cx="136418" cy="351235"/>
            </a:xfrm>
            <a:prstGeom prst="rect">
              <a:avLst/>
            </a:prstGeom>
          </p:spPr>
        </p:pic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01A50C07-39BA-BE57-98DF-B4E073D332A3}"/>
              </a:ext>
            </a:extLst>
          </p:cNvPr>
          <p:cNvGrpSpPr/>
          <p:nvPr/>
        </p:nvGrpSpPr>
        <p:grpSpPr>
          <a:xfrm>
            <a:off x="3583371" y="4495964"/>
            <a:ext cx="2299153" cy="1872149"/>
            <a:chOff x="5933689" y="4245584"/>
            <a:chExt cx="2299153" cy="1872149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D2472C33-CF90-ED48-3112-EB33232E8E9E}"/>
                </a:ext>
              </a:extLst>
            </p:cNvPr>
            <p:cNvSpPr/>
            <p:nvPr/>
          </p:nvSpPr>
          <p:spPr>
            <a:xfrm>
              <a:off x="5933689" y="4245584"/>
              <a:ext cx="2299153" cy="187214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D22BD915-DF15-2C8D-81C2-16F69D0D9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27224" y="4442839"/>
              <a:ext cx="277874" cy="479881"/>
            </a:xfrm>
            <a:prstGeom prst="rect">
              <a:avLst/>
            </a:prstGeom>
          </p:spPr>
        </p:pic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DAA1C58E-100E-6CA0-9BEB-BA25251DA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2887" y="4427921"/>
              <a:ext cx="277874" cy="479881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4E2B1D76-7E56-3F8D-CA93-05194C874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69176" y="5121074"/>
              <a:ext cx="277874" cy="479881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5A804288-2412-60C3-577A-6C5D419A2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3776" y="5191076"/>
              <a:ext cx="277874" cy="479881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23CA8A70-4FB8-048A-7899-04AB46478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87126" y="5547080"/>
              <a:ext cx="277874" cy="479881"/>
            </a:xfrm>
            <a:prstGeom prst="rect">
              <a:avLst/>
            </a:prstGeom>
          </p:spPr>
        </p:pic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8A15AB33-F5EB-D785-0F44-E3D4B0A74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63139" y="4893038"/>
              <a:ext cx="190393" cy="490206"/>
            </a:xfrm>
            <a:prstGeom prst="rect">
              <a:avLst/>
            </a:prstGeom>
          </p:spPr>
        </p:pic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9FE14E82-8212-A482-EC45-2C74CE7A9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87754" y="4480361"/>
              <a:ext cx="190393" cy="490206"/>
            </a:xfrm>
            <a:prstGeom prst="rect">
              <a:avLst/>
            </a:prstGeom>
          </p:spPr>
        </p:pic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5A37F9B1-0164-FF06-9B84-F2405E5FD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7890" y="5003278"/>
              <a:ext cx="190393" cy="490206"/>
            </a:xfrm>
            <a:prstGeom prst="rect">
              <a:avLst/>
            </a:prstGeom>
          </p:spPr>
        </p:pic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CD5C2CD2-C3E0-9F54-464A-7E44A0544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11559" y="4951207"/>
              <a:ext cx="190393" cy="490206"/>
            </a:xfrm>
            <a:prstGeom prst="rect">
              <a:avLst/>
            </a:prstGeom>
          </p:spPr>
        </p:pic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3B94A552-BF6C-761A-EB60-7309B30B2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82950" y="5407401"/>
              <a:ext cx="190393" cy="490206"/>
            </a:xfrm>
            <a:prstGeom prst="rect">
              <a:avLst/>
            </a:prstGeom>
          </p:spPr>
        </p:pic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6ACC518C-B10F-B51B-82BB-B01B570D4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52094" y="4647935"/>
              <a:ext cx="190393" cy="490206"/>
            </a:xfrm>
            <a:prstGeom prst="rect">
              <a:avLst/>
            </a:prstGeom>
          </p:spPr>
        </p:pic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BDDE65AC-A6FF-D0DA-9191-1986165E8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0684" y="4723082"/>
              <a:ext cx="277874" cy="479881"/>
            </a:xfrm>
            <a:prstGeom prst="rect">
              <a:avLst/>
            </a:prstGeom>
          </p:spPr>
        </p:pic>
      </p:grp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B7D84939-B6DE-3C5E-B811-A9CFF1688CF6}"/>
              </a:ext>
            </a:extLst>
          </p:cNvPr>
          <p:cNvGrpSpPr/>
          <p:nvPr/>
        </p:nvGrpSpPr>
        <p:grpSpPr>
          <a:xfrm>
            <a:off x="4771042" y="1755281"/>
            <a:ext cx="1381351" cy="1297509"/>
            <a:chOff x="8064342" y="1741576"/>
            <a:chExt cx="1438281" cy="1400961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B0A0820-F39C-4BA6-CADE-B4D68D689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44447" y="1942613"/>
              <a:ext cx="190393" cy="490206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1A88ED-D14F-A072-583A-8845659A1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6051" y="2475071"/>
              <a:ext cx="190393" cy="4902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B2AB498-F9D4-AE25-F24F-3E8F6E42D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73560" y="2470930"/>
              <a:ext cx="190393" cy="490206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582D7BEB-702F-C9C0-A5F6-3644388B0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8285" y="2477565"/>
              <a:ext cx="190393" cy="490206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EC3D66FC-1D69-BA00-781F-27F46CF05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8285" y="1952710"/>
              <a:ext cx="190393" cy="490206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70BDBF0B-1321-7237-81E9-565CB627F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5183" y="1942613"/>
              <a:ext cx="190393" cy="490206"/>
            </a:xfrm>
            <a:prstGeom prst="rect">
              <a:avLst/>
            </a:prstGeom>
          </p:spPr>
        </p:pic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EA2CA622-DD55-F4B2-E0E6-11956F7E0B97}"/>
                </a:ext>
              </a:extLst>
            </p:cNvPr>
            <p:cNvSpPr/>
            <p:nvPr/>
          </p:nvSpPr>
          <p:spPr>
            <a:xfrm>
              <a:off x="8064342" y="1741576"/>
              <a:ext cx="1438281" cy="140096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6" name="ZoneTexte 65">
            <a:extLst>
              <a:ext uri="{FF2B5EF4-FFF2-40B4-BE49-F238E27FC236}">
                <a16:creationId xmlns:a16="http://schemas.microsoft.com/office/drawing/2014/main" id="{B9E6A482-F7D5-517D-7BA2-86C792926722}"/>
              </a:ext>
            </a:extLst>
          </p:cNvPr>
          <p:cNvSpPr txBox="1"/>
          <p:nvPr/>
        </p:nvSpPr>
        <p:spPr>
          <a:xfrm>
            <a:off x="456340" y="780726"/>
            <a:ext cx="2160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Tourisme d’exclusion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49A067A3-0F05-EF9A-E47C-6E919544D1CA}"/>
              </a:ext>
            </a:extLst>
          </p:cNvPr>
          <p:cNvSpPr txBox="1"/>
          <p:nvPr/>
        </p:nvSpPr>
        <p:spPr>
          <a:xfrm>
            <a:off x="3460164" y="792327"/>
            <a:ext cx="2512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Tourisme de ségrégation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2305F5E2-D9BD-4F07-A0C0-8706ECC57DFF}"/>
              </a:ext>
            </a:extLst>
          </p:cNvPr>
          <p:cNvSpPr txBox="1"/>
          <p:nvPr/>
        </p:nvSpPr>
        <p:spPr>
          <a:xfrm>
            <a:off x="381931" y="3754879"/>
            <a:ext cx="2344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Tourisme d’intégration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C14BAB80-F1E5-F405-6E15-009A18E0085A}"/>
              </a:ext>
            </a:extLst>
          </p:cNvPr>
          <p:cNvSpPr txBox="1"/>
          <p:nvPr/>
        </p:nvSpPr>
        <p:spPr>
          <a:xfrm>
            <a:off x="3689783" y="3779279"/>
            <a:ext cx="2143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Tourisme d’inclusion</a:t>
            </a:r>
          </a:p>
        </p:txBody>
      </p: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D28F68DA-E19D-808E-52CF-D05B80872EC7}"/>
              </a:ext>
            </a:extLst>
          </p:cNvPr>
          <p:cNvCxnSpPr>
            <a:cxnSpLocks/>
          </p:cNvCxnSpPr>
          <p:nvPr/>
        </p:nvCxnSpPr>
        <p:spPr>
          <a:xfrm>
            <a:off x="6623" y="3736510"/>
            <a:ext cx="61778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36809BDA-897F-847A-06CA-73B1F684CACE}"/>
              </a:ext>
            </a:extLst>
          </p:cNvPr>
          <p:cNvCxnSpPr>
            <a:cxnSpLocks/>
          </p:cNvCxnSpPr>
          <p:nvPr/>
        </p:nvCxnSpPr>
        <p:spPr>
          <a:xfrm>
            <a:off x="3227020" y="951411"/>
            <a:ext cx="20441" cy="56557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>
            <a:extLst>
              <a:ext uri="{FF2B5EF4-FFF2-40B4-BE49-F238E27FC236}">
                <a16:creationId xmlns:a16="http://schemas.microsoft.com/office/drawing/2014/main" id="{FD67BFA6-B18C-8E6C-B3CC-77840A692877}"/>
              </a:ext>
            </a:extLst>
          </p:cNvPr>
          <p:cNvSpPr txBox="1"/>
          <p:nvPr/>
        </p:nvSpPr>
        <p:spPr>
          <a:xfrm>
            <a:off x="116361" y="1027257"/>
            <a:ext cx="280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Non-arrivants; non-partants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B6629358-D15E-D508-DEE9-D288D974E520}"/>
              </a:ext>
            </a:extLst>
          </p:cNvPr>
          <p:cNvSpPr txBox="1"/>
          <p:nvPr/>
        </p:nvSpPr>
        <p:spPr>
          <a:xfrm>
            <a:off x="3877791" y="1075943"/>
            <a:ext cx="1849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Deux destinations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E9D09B69-5C65-2E48-485A-18BADD3E8AD3}"/>
              </a:ext>
            </a:extLst>
          </p:cNvPr>
          <p:cNvSpPr txBox="1"/>
          <p:nvPr/>
        </p:nvSpPr>
        <p:spPr>
          <a:xfrm>
            <a:off x="17674" y="4063839"/>
            <a:ext cx="3154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Une destination – deux secteurs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A7679335-FF6F-3EF3-21AD-E5162441A133}"/>
              </a:ext>
            </a:extLst>
          </p:cNvPr>
          <p:cNvSpPr txBox="1"/>
          <p:nvPr/>
        </p:nvSpPr>
        <p:spPr>
          <a:xfrm>
            <a:off x="3330013" y="4062553"/>
            <a:ext cx="294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Une destination – un secteur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19BA70DA-2888-21A0-173A-AA540AB4583D}"/>
              </a:ext>
            </a:extLst>
          </p:cNvPr>
          <p:cNvSpPr txBox="1"/>
          <p:nvPr/>
        </p:nvSpPr>
        <p:spPr>
          <a:xfrm>
            <a:off x="6285318" y="892362"/>
            <a:ext cx="30151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Facteurs de différenciation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L’argent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L’accessibilité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L’information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Les activités proposées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La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La structure familiale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La temporalité</a:t>
            </a:r>
          </a:p>
          <a:p>
            <a:endParaRPr lang="fr-FR" dirty="0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38CF4B03-85D5-499D-09F2-14D1857397F4}"/>
              </a:ext>
            </a:extLst>
          </p:cNvPr>
          <p:cNvSpPr txBox="1"/>
          <p:nvPr/>
        </p:nvSpPr>
        <p:spPr>
          <a:xfrm>
            <a:off x="6403403" y="3611048"/>
            <a:ext cx="2903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Déclinaisons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F0"/>
                </a:solidFill>
              </a:rPr>
              <a:t>Récepteur/émetteur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F0"/>
                </a:solidFill>
              </a:rPr>
              <a:t>Types d’hébergement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F0"/>
                </a:solidFill>
              </a:rPr>
              <a:t>Origine des touristes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F0"/>
                </a:solidFill>
              </a:rPr>
              <a:t>Motifs touristiques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F0"/>
                </a:solidFill>
              </a:rPr>
              <a:t>Producteurs du tourisme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F0"/>
                </a:solidFill>
              </a:rPr>
              <a:t>Touristes/habitants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B0F0"/>
                </a:solidFill>
              </a:rPr>
              <a:t>(Générations présentes/futures)</a:t>
            </a:r>
          </a:p>
          <a:p>
            <a:endParaRPr lang="fr-FR" dirty="0"/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C8C700D9-E6A9-1289-73D3-B5D5A9313087}"/>
              </a:ext>
            </a:extLst>
          </p:cNvPr>
          <p:cNvSpPr txBox="1"/>
          <p:nvPr/>
        </p:nvSpPr>
        <p:spPr>
          <a:xfrm>
            <a:off x="1457313" y="293701"/>
            <a:ext cx="6281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Application aux destinations touristiques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96267B1-82FA-BA88-4B9B-70E8A15807C3}"/>
              </a:ext>
            </a:extLst>
          </p:cNvPr>
          <p:cNvGrpSpPr/>
          <p:nvPr/>
        </p:nvGrpSpPr>
        <p:grpSpPr>
          <a:xfrm>
            <a:off x="433376" y="1312642"/>
            <a:ext cx="2058702" cy="2361839"/>
            <a:chOff x="-825154" y="1302971"/>
            <a:chExt cx="2058702" cy="2361839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65C43AB-371E-9B20-437B-AE80E15C3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317" y="1302971"/>
              <a:ext cx="209047" cy="435160"/>
            </a:xfrm>
            <a:prstGeom prst="rect">
              <a:avLst/>
            </a:prstGeom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FABA12F6-0CFB-06C5-222A-B4C5AB80C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4614" y="1783637"/>
              <a:ext cx="197736" cy="41161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E010C798-2BDC-167E-AB56-97D2AA1E9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895" y="3229762"/>
              <a:ext cx="208993" cy="435048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E4B600B2-2C6C-36A3-C310-81506DBA2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773888" y="2736308"/>
              <a:ext cx="235231" cy="489664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04452CB5-661C-D261-CB9A-E9DDA9D31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6995" y="2847381"/>
              <a:ext cx="196553" cy="409151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B12F3CBB-9354-C0BE-4F9B-4BA792165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825154" y="1830631"/>
              <a:ext cx="197736" cy="411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337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02B6B6DC-CD93-CA9D-ACDA-C379C37E7C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706446"/>
              </p:ext>
            </p:extLst>
          </p:nvPr>
        </p:nvGraphicFramePr>
        <p:xfrm>
          <a:off x="1606506" y="3674539"/>
          <a:ext cx="3612795" cy="1676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9584">
                  <a:extLst>
                    <a:ext uri="{9D8B030D-6E8A-4147-A177-3AD203B41FA5}">
                      <a16:colId xmlns:a16="http://schemas.microsoft.com/office/drawing/2014/main" val="1080129267"/>
                    </a:ext>
                  </a:extLst>
                </a:gridCol>
                <a:gridCol w="599005">
                  <a:extLst>
                    <a:ext uri="{9D8B030D-6E8A-4147-A177-3AD203B41FA5}">
                      <a16:colId xmlns:a16="http://schemas.microsoft.com/office/drawing/2014/main" val="1392223979"/>
                    </a:ext>
                  </a:extLst>
                </a:gridCol>
                <a:gridCol w="874206">
                  <a:extLst>
                    <a:ext uri="{9D8B030D-6E8A-4147-A177-3AD203B41FA5}">
                      <a16:colId xmlns:a16="http://schemas.microsoft.com/office/drawing/2014/main" val="3266177757"/>
                    </a:ext>
                  </a:extLst>
                </a:gridCol>
              </a:tblGrid>
              <a:tr h="3914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Non partants en vacances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272482"/>
                  </a:ext>
                </a:extLst>
              </a:tr>
              <a:tr h="286968">
                <a:tc>
                  <a:txBody>
                    <a:bodyPr/>
                    <a:lstStyle/>
                    <a:p>
                      <a:r>
                        <a:rPr lang="fr-FR" sz="1400" b="1" dirty="0"/>
                        <a:t>Total </a:t>
                      </a:r>
                      <a:r>
                        <a:rPr lang="fr-FR" sz="1400" b="0" i="1" dirty="0"/>
                        <a:t>dont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37%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050817"/>
                  </a:ext>
                </a:extLst>
              </a:tr>
              <a:tr h="250425">
                <a:tc>
                  <a:txBody>
                    <a:bodyPr/>
                    <a:lstStyle/>
                    <a:p>
                      <a:r>
                        <a:rPr lang="fr-FR" sz="1400" i="1" dirty="0"/>
                        <a:t>Bas revenu (-1300€)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9066154"/>
                  </a:ext>
                </a:extLst>
              </a:tr>
              <a:tr h="279922">
                <a:tc>
                  <a:txBody>
                    <a:bodyPr/>
                    <a:lstStyle/>
                    <a:p>
                      <a:r>
                        <a:rPr lang="fr-FR" sz="1400" i="1" dirty="0"/>
                        <a:t>Foyer monoparental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64%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359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i="1" dirty="0"/>
                        <a:t>Enfants 5-19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255122"/>
                  </a:ext>
                </a:extLst>
              </a:tr>
            </a:tbl>
          </a:graphicData>
        </a:graphic>
      </p:graphicFrame>
      <p:sp>
        <p:nvSpPr>
          <p:cNvPr id="21" name="ZoneTexte 20">
            <a:extLst>
              <a:ext uri="{FF2B5EF4-FFF2-40B4-BE49-F238E27FC236}">
                <a16:creationId xmlns:a16="http://schemas.microsoft.com/office/drawing/2014/main" id="{CE774F55-F1F3-88E9-5F1F-BC7B98DABA3D}"/>
              </a:ext>
            </a:extLst>
          </p:cNvPr>
          <p:cNvSpPr txBox="1"/>
          <p:nvPr/>
        </p:nvSpPr>
        <p:spPr>
          <a:xfrm>
            <a:off x="1457313" y="293701"/>
            <a:ext cx="6783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Diversité du tourisme récepteur et émetteur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C6524D9E-2DF8-3E0A-A893-F0C69D007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9" y="798647"/>
            <a:ext cx="1407143" cy="2055170"/>
          </a:xfrm>
          <a:prstGeom prst="rect">
            <a:avLst/>
          </a:prstGeom>
        </p:spPr>
      </p:pic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41F25E5-2B7A-6411-2250-3429DBF804EB}"/>
              </a:ext>
            </a:extLst>
          </p:cNvPr>
          <p:cNvCxnSpPr>
            <a:cxnSpLocks/>
          </p:cNvCxnSpPr>
          <p:nvPr/>
        </p:nvCxnSpPr>
        <p:spPr>
          <a:xfrm>
            <a:off x="40059" y="3532051"/>
            <a:ext cx="599694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B183795C-4682-B806-1595-456B108A8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2" y="3855362"/>
            <a:ext cx="1455151" cy="1105969"/>
          </a:xfrm>
          <a:prstGeom prst="rect">
            <a:avLst/>
          </a:prstGeom>
        </p:spPr>
      </p:pic>
      <p:grpSp>
        <p:nvGrpSpPr>
          <p:cNvPr id="63" name="Groupe 62">
            <a:extLst>
              <a:ext uri="{FF2B5EF4-FFF2-40B4-BE49-F238E27FC236}">
                <a16:creationId xmlns:a16="http://schemas.microsoft.com/office/drawing/2014/main" id="{C6DEE421-43BC-3DBC-6C90-5844070780D2}"/>
              </a:ext>
            </a:extLst>
          </p:cNvPr>
          <p:cNvGrpSpPr/>
          <p:nvPr/>
        </p:nvGrpSpPr>
        <p:grpSpPr>
          <a:xfrm>
            <a:off x="3551228" y="5137393"/>
            <a:ext cx="4782419" cy="1638529"/>
            <a:chOff x="3551228" y="5137393"/>
            <a:chExt cx="4782419" cy="1638529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093C6C94-0E75-E019-F041-5D5BAAE08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04274" y="5165972"/>
              <a:ext cx="2534004" cy="1609950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2AE6B538-B83E-D162-3ED8-F2F645EDB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38278" y="5137393"/>
              <a:ext cx="495369" cy="1638529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F6ED952-2F8E-C7F7-D47B-F792C6D17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51228" y="5481064"/>
              <a:ext cx="1515637" cy="1198348"/>
            </a:xfrm>
            <a:prstGeom prst="rect">
              <a:avLst/>
            </a:prstGeom>
          </p:spPr>
        </p:pic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D4ABBEA6-9FDC-BD18-A762-C3968EEDCB81}"/>
              </a:ext>
            </a:extLst>
          </p:cNvPr>
          <p:cNvGrpSpPr/>
          <p:nvPr/>
        </p:nvGrpSpPr>
        <p:grpSpPr>
          <a:xfrm>
            <a:off x="6175984" y="3283337"/>
            <a:ext cx="2891483" cy="1677994"/>
            <a:chOff x="6175984" y="3283337"/>
            <a:chExt cx="2891483" cy="1677994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27C99D71-93DD-406C-8880-853C02B44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19258" y="3579823"/>
              <a:ext cx="2248209" cy="1015546"/>
            </a:xfrm>
            <a:prstGeom prst="rect">
              <a:avLst/>
            </a:prstGeom>
            <a:ln w="38100">
              <a:solidFill>
                <a:srgbClr val="C00000"/>
              </a:solidFill>
            </a:ln>
          </p:spPr>
        </p:pic>
        <p:cxnSp>
          <p:nvCxnSpPr>
            <p:cNvPr id="44" name="Connecteur droit avec flèche 43">
              <a:extLst>
                <a:ext uri="{FF2B5EF4-FFF2-40B4-BE49-F238E27FC236}">
                  <a16:creationId xmlns:a16="http://schemas.microsoft.com/office/drawing/2014/main" id="{A63F5620-4796-E5C5-E0B8-C1286C215AE5}"/>
                </a:ext>
              </a:extLst>
            </p:cNvPr>
            <p:cNvCxnSpPr/>
            <p:nvPr/>
          </p:nvCxnSpPr>
          <p:spPr>
            <a:xfrm flipH="1" flipV="1">
              <a:off x="6175984" y="3283337"/>
              <a:ext cx="606016" cy="277293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avec flèche 44">
              <a:extLst>
                <a:ext uri="{FF2B5EF4-FFF2-40B4-BE49-F238E27FC236}">
                  <a16:creationId xmlns:a16="http://schemas.microsoft.com/office/drawing/2014/main" id="{4B9F6F37-12D4-AD33-3ECD-F5888896F5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75984" y="4596236"/>
              <a:ext cx="631369" cy="365095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5" name="Image 54">
            <a:extLst>
              <a:ext uri="{FF2B5EF4-FFF2-40B4-BE49-F238E27FC236}">
                <a16:creationId xmlns:a16="http://schemas.microsoft.com/office/drawing/2014/main" id="{A59D6F3F-87A2-3436-CE95-5CE196B105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7931" y="851795"/>
            <a:ext cx="3849944" cy="181173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20A5054A-D237-8959-510F-6CE0874AEB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4273" y="766601"/>
            <a:ext cx="3850563" cy="1760845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E147934B-125C-7176-8C5D-28B6BAD48CB9}"/>
              </a:ext>
            </a:extLst>
          </p:cNvPr>
          <p:cNvGrpSpPr/>
          <p:nvPr/>
        </p:nvGrpSpPr>
        <p:grpSpPr>
          <a:xfrm>
            <a:off x="1428311" y="2577944"/>
            <a:ext cx="7833675" cy="954107"/>
            <a:chOff x="1428311" y="2577944"/>
            <a:chExt cx="7833675" cy="95410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748AC47-01BF-0BF4-BE57-3D9A81165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28311" y="2679112"/>
              <a:ext cx="3143689" cy="209579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8205863-457C-D9DF-C254-543C00732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73149" y="2965774"/>
              <a:ext cx="616104" cy="228187"/>
            </a:xfrm>
            <a:prstGeom prst="rect">
              <a:avLst/>
            </a:prstGeom>
          </p:spPr>
        </p:pic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17CC1677-DB53-3BF9-EF72-09D3AE6AF001}"/>
                </a:ext>
              </a:extLst>
            </p:cNvPr>
            <p:cNvSpPr txBox="1"/>
            <p:nvPr/>
          </p:nvSpPr>
          <p:spPr>
            <a:xfrm>
              <a:off x="4490581" y="2577944"/>
              <a:ext cx="477140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400" b="1" dirty="0"/>
                <a:t>HNM </a:t>
              </a:r>
              <a:r>
                <a:rPr lang="fr-FR" sz="1400" dirty="0"/>
                <a:t>23€ en résidence secondaire du foyer moyenne montagne été -&gt; 76€ chez les amis montagne hors station hiver </a:t>
              </a:r>
            </a:p>
            <a:p>
              <a:r>
                <a:rPr lang="fr-FR" sz="1400" b="1" dirty="0"/>
                <a:t>HM</a:t>
              </a:r>
              <a:r>
                <a:rPr lang="fr-FR" sz="1400" dirty="0"/>
                <a:t> 47€  camping station été -&gt; 147€ hôtel hiver station et 149€ hôtel ville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527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79AC99A-C7CC-BDF5-D82C-549303A48973}"/>
              </a:ext>
            </a:extLst>
          </p:cNvPr>
          <p:cNvSpPr txBox="1"/>
          <p:nvPr/>
        </p:nvSpPr>
        <p:spPr>
          <a:xfrm>
            <a:off x="1081846" y="630415"/>
            <a:ext cx="6980308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i="1" dirty="0">
                <a:solidFill>
                  <a:srgbClr val="C00000"/>
                </a:solidFill>
              </a:rPr>
              <a:t>Ne laisser personne de côté</a:t>
            </a:r>
          </a:p>
          <a:p>
            <a:pPr algn="ctr"/>
            <a:endParaRPr lang="fr-FR" sz="3600" b="1" i="1" dirty="0">
              <a:solidFill>
                <a:srgbClr val="C00000"/>
              </a:solidFill>
            </a:endParaRPr>
          </a:p>
          <a:p>
            <a:pPr algn="ctr"/>
            <a:r>
              <a:rPr lang="fr-FR" sz="4400" b="1" dirty="0">
                <a:solidFill>
                  <a:srgbClr val="C00000"/>
                </a:solidFill>
              </a:rPr>
              <a:t> Penser la diversité des effets</a:t>
            </a:r>
          </a:p>
        </p:txBody>
      </p:sp>
    </p:spTree>
    <p:extLst>
      <p:ext uri="{BB962C8B-B14F-4D97-AF65-F5344CB8AC3E}">
        <p14:creationId xmlns:p14="http://schemas.microsoft.com/office/powerpoint/2010/main" val="163918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E2BC1EC-2BC5-B8E7-B350-BD36461B810E}"/>
              </a:ext>
            </a:extLst>
          </p:cNvPr>
          <p:cNvSpPr txBox="1"/>
          <p:nvPr/>
        </p:nvSpPr>
        <p:spPr>
          <a:xfrm>
            <a:off x="1018654" y="6304935"/>
            <a:ext cx="765339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https://pro.auvergnerhonealpes-tourisme.com/impact-du-tourisme-sur-les-habitants-dauvergne-rhone-alpes/</a:t>
            </a:r>
            <a:endParaRPr lang="fr-FR" sz="1200" dirty="0"/>
          </a:p>
          <a:p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9971B7-F83E-70CD-C9D1-2CEB75EC0912}"/>
              </a:ext>
            </a:extLst>
          </p:cNvPr>
          <p:cNvSpPr txBox="1"/>
          <p:nvPr/>
        </p:nvSpPr>
        <p:spPr>
          <a:xfrm>
            <a:off x="1678112" y="738632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 du Tourisme sur les habitants d’Auvergne-Rhône-Alpes </a:t>
            </a:r>
            <a:endParaRPr lang="fr-FR" b="1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2D6D019-AD0B-C6CB-F950-9F93E4815A38}"/>
              </a:ext>
            </a:extLst>
          </p:cNvPr>
          <p:cNvGrpSpPr/>
          <p:nvPr/>
        </p:nvGrpSpPr>
        <p:grpSpPr>
          <a:xfrm>
            <a:off x="1431453" y="1089859"/>
            <a:ext cx="6281094" cy="4662011"/>
            <a:chOff x="-1419757" y="1122986"/>
            <a:chExt cx="5478009" cy="4220164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A2D1184-3383-FA02-FF07-CFB43162E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419757" y="1122986"/>
              <a:ext cx="5478009" cy="4220164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9C06FFC-D5D3-5F1C-801B-E3DDD089CB0C}"/>
                </a:ext>
              </a:extLst>
            </p:cNvPr>
            <p:cNvSpPr/>
            <p:nvPr/>
          </p:nvSpPr>
          <p:spPr>
            <a:xfrm>
              <a:off x="-1328057" y="1866123"/>
              <a:ext cx="5282068" cy="1996751"/>
            </a:xfrm>
            <a:prstGeom prst="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15A233D-8574-E64C-FB8C-BC5A59AA55F7}"/>
                </a:ext>
              </a:extLst>
            </p:cNvPr>
            <p:cNvSpPr/>
            <p:nvPr/>
          </p:nvSpPr>
          <p:spPr>
            <a:xfrm>
              <a:off x="-1328057" y="3875117"/>
              <a:ext cx="5282068" cy="93948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6A860B09-D646-7D59-394E-A3DA031D9007}"/>
              </a:ext>
            </a:extLst>
          </p:cNvPr>
          <p:cNvSpPr txBox="1"/>
          <p:nvPr/>
        </p:nvSpPr>
        <p:spPr>
          <a:xfrm>
            <a:off x="1504427" y="292798"/>
            <a:ext cx="5901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Développement territorial et tourisme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A89BAA-9B69-28CD-01F1-0C15905E14EC}"/>
              </a:ext>
            </a:extLst>
          </p:cNvPr>
          <p:cNvSpPr txBox="1"/>
          <p:nvPr/>
        </p:nvSpPr>
        <p:spPr>
          <a:xfrm>
            <a:off x="2550974" y="5888535"/>
            <a:ext cx="4588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Concilier attractivité-acceptabilité</a:t>
            </a:r>
          </a:p>
        </p:txBody>
      </p:sp>
    </p:spTree>
    <p:extLst>
      <p:ext uri="{BB962C8B-B14F-4D97-AF65-F5344CB8AC3E}">
        <p14:creationId xmlns:p14="http://schemas.microsoft.com/office/powerpoint/2010/main" val="2806225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ZoneTexte 33">
            <a:extLst>
              <a:ext uri="{FF2B5EF4-FFF2-40B4-BE49-F238E27FC236}">
                <a16:creationId xmlns:a16="http://schemas.microsoft.com/office/drawing/2014/main" id="{1249A104-71A3-4CAC-9715-B6AB8E8E3472}"/>
              </a:ext>
            </a:extLst>
          </p:cNvPr>
          <p:cNvSpPr txBox="1"/>
          <p:nvPr/>
        </p:nvSpPr>
        <p:spPr>
          <a:xfrm>
            <a:off x="798420" y="4291297"/>
            <a:ext cx="116280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chemeClr val="accent6">
                  <a:lumMod val="50000"/>
                </a:schemeClr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9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Salaires</a:t>
            </a:r>
          </a:p>
          <a:p>
            <a:pPr marL="128588" indent="-128588">
              <a:buClr>
                <a:schemeClr val="accent1">
                  <a:lumMod val="20000"/>
                  <a:lumOff val="80000"/>
                </a:schemeClr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9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Impôts et Taxes</a:t>
            </a:r>
          </a:p>
          <a:p>
            <a:pPr marL="128588" indent="-128588">
              <a:buClr>
                <a:schemeClr val="accent1">
                  <a:lumMod val="50000"/>
                </a:schemeClr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9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Achats</a:t>
            </a:r>
          </a:p>
        </p:txBody>
      </p:sp>
      <p:sp>
        <p:nvSpPr>
          <p:cNvPr id="20" name="Flèche : virage 19">
            <a:extLst>
              <a:ext uri="{FF2B5EF4-FFF2-40B4-BE49-F238E27FC236}">
                <a16:creationId xmlns:a16="http://schemas.microsoft.com/office/drawing/2014/main" id="{05784070-7344-4924-968A-150C1E9D16F3}"/>
              </a:ext>
            </a:extLst>
          </p:cNvPr>
          <p:cNvSpPr/>
          <p:nvPr/>
        </p:nvSpPr>
        <p:spPr>
          <a:xfrm flipH="1">
            <a:off x="7855579" y="2357276"/>
            <a:ext cx="838361" cy="446424"/>
          </a:xfrm>
          <a:prstGeom prst="bentArrow">
            <a:avLst>
              <a:gd name="adj1" fmla="val 25000"/>
              <a:gd name="adj2" fmla="val 25000"/>
              <a:gd name="adj3" fmla="val 0"/>
              <a:gd name="adj4" fmla="val 43750"/>
            </a:avLst>
          </a:prstGeom>
          <a:solidFill>
            <a:schemeClr val="accent1"/>
          </a:solidFill>
          <a:ln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5" name="Flèche : virage 34">
            <a:extLst>
              <a:ext uri="{FF2B5EF4-FFF2-40B4-BE49-F238E27FC236}">
                <a16:creationId xmlns:a16="http://schemas.microsoft.com/office/drawing/2014/main" id="{8EBC6120-2ABB-4BCB-9A09-408D8BBDB486}"/>
              </a:ext>
            </a:extLst>
          </p:cNvPr>
          <p:cNvSpPr/>
          <p:nvPr/>
        </p:nvSpPr>
        <p:spPr>
          <a:xfrm flipH="1">
            <a:off x="5987551" y="1650584"/>
            <a:ext cx="838361" cy="446424"/>
          </a:xfrm>
          <a:prstGeom prst="bentArrow">
            <a:avLst>
              <a:gd name="adj1" fmla="val 25000"/>
              <a:gd name="adj2" fmla="val 25000"/>
              <a:gd name="adj3" fmla="val 0"/>
              <a:gd name="adj4" fmla="val 43750"/>
            </a:avLst>
          </a:prstGeom>
          <a:solidFill>
            <a:schemeClr val="accent1"/>
          </a:solidFill>
          <a:ln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68D4EC8-D532-46E9-9631-5633EC5CD666}"/>
              </a:ext>
            </a:extLst>
          </p:cNvPr>
          <p:cNvSpPr txBox="1"/>
          <p:nvPr/>
        </p:nvSpPr>
        <p:spPr>
          <a:xfrm>
            <a:off x="6465893" y="3719149"/>
            <a:ext cx="795711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Ménages</a:t>
            </a:r>
            <a:endParaRPr lang="fr-FR" dirty="0">
              <a:latin typeface="Yu Gothic Light" panose="020B0300000000000000" pitchFamily="34" charset="-128"/>
              <a:ea typeface="Yu Gothic Light" panose="020B0300000000000000" pitchFamily="34" charset="-128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6B60EBA-1F82-4A27-91D0-37453F880D81}"/>
              </a:ext>
            </a:extLst>
          </p:cNvPr>
          <p:cNvSpPr txBox="1"/>
          <p:nvPr/>
        </p:nvSpPr>
        <p:spPr>
          <a:xfrm>
            <a:off x="46723" y="2831770"/>
            <a:ext cx="1191566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Fournisseurs</a:t>
            </a:r>
            <a:b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</a:br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externes</a:t>
            </a:r>
            <a:endParaRPr lang="fr-FR" dirty="0">
              <a:latin typeface="Yu Gothic Light" panose="020B0300000000000000" pitchFamily="34" charset="-128"/>
              <a:ea typeface="Yu Gothic Light" panose="020B0300000000000000" pitchFamily="34" charset="-128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399F76A-3DAA-4A46-9FC5-B7B7C7A8A9A6}"/>
              </a:ext>
            </a:extLst>
          </p:cNvPr>
          <p:cNvSpPr txBox="1"/>
          <p:nvPr/>
        </p:nvSpPr>
        <p:spPr>
          <a:xfrm>
            <a:off x="2792009" y="1875154"/>
            <a:ext cx="1191566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Fournisseurs locaux</a:t>
            </a:r>
            <a:endParaRPr lang="fr-FR" dirty="0">
              <a:latin typeface="Yu Gothic Light" panose="020B0300000000000000" pitchFamily="34" charset="-128"/>
              <a:ea typeface="Yu Gothic Light" panose="020B0300000000000000" pitchFamily="34" charset="-128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8246A52-7E90-4C13-BCD4-D33969114A77}"/>
              </a:ext>
            </a:extLst>
          </p:cNvPr>
          <p:cNvSpPr txBox="1"/>
          <p:nvPr/>
        </p:nvSpPr>
        <p:spPr>
          <a:xfrm>
            <a:off x="8274760" y="4236751"/>
            <a:ext cx="713777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Pouvoirs publics</a:t>
            </a:r>
            <a:endParaRPr lang="fr-FR" dirty="0">
              <a:latin typeface="Yu Gothic Light" panose="020B0300000000000000" pitchFamily="34" charset="-128"/>
              <a:ea typeface="Yu Gothic Light" panose="020B0300000000000000" pitchFamily="34" charset="-128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F0CC57B-FAD4-47A8-833A-5ADDCF3EB254}"/>
              </a:ext>
            </a:extLst>
          </p:cNvPr>
          <p:cNvSpPr txBox="1"/>
          <p:nvPr/>
        </p:nvSpPr>
        <p:spPr>
          <a:xfrm>
            <a:off x="3881359" y="5675469"/>
            <a:ext cx="1671218" cy="68480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fr-FR" sz="2000" b="1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Centre de vacances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1553680-DFAD-4776-9859-3BAEA6F809A5}"/>
              </a:ext>
            </a:extLst>
          </p:cNvPr>
          <p:cNvSpPr/>
          <p:nvPr/>
        </p:nvSpPr>
        <p:spPr>
          <a:xfrm>
            <a:off x="2403489" y="1234353"/>
            <a:ext cx="5456296" cy="3910967"/>
          </a:xfrm>
          <a:prstGeom prst="roundRect">
            <a:avLst>
              <a:gd name="adj" fmla="val 8511"/>
            </a:avLst>
          </a:prstGeom>
          <a:noFill/>
          <a:ln w="1524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/>
          </a:p>
        </p:txBody>
      </p:sp>
      <p:sp>
        <p:nvSpPr>
          <p:cNvPr id="11" name="Larme 10">
            <a:extLst>
              <a:ext uri="{FF2B5EF4-FFF2-40B4-BE49-F238E27FC236}">
                <a16:creationId xmlns:a16="http://schemas.microsoft.com/office/drawing/2014/main" id="{F94CAE43-45F7-4A1B-97E1-CE3CC257A1F6}"/>
              </a:ext>
            </a:extLst>
          </p:cNvPr>
          <p:cNvSpPr>
            <a:spLocks noChangeAspect="1"/>
          </p:cNvSpPr>
          <p:nvPr/>
        </p:nvSpPr>
        <p:spPr>
          <a:xfrm>
            <a:off x="7481445" y="4062406"/>
            <a:ext cx="799865" cy="787268"/>
          </a:xfrm>
          <a:prstGeom prst="teardrop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/>
          </a:p>
        </p:txBody>
      </p:sp>
      <p:sp>
        <p:nvSpPr>
          <p:cNvPr id="48" name="Flèche : virage 47">
            <a:extLst>
              <a:ext uri="{FF2B5EF4-FFF2-40B4-BE49-F238E27FC236}">
                <a16:creationId xmlns:a16="http://schemas.microsoft.com/office/drawing/2014/main" id="{632DE368-CAFF-4C8E-B32B-53C423794AC6}"/>
              </a:ext>
            </a:extLst>
          </p:cNvPr>
          <p:cNvSpPr/>
          <p:nvPr/>
        </p:nvSpPr>
        <p:spPr>
          <a:xfrm rot="10800000" flipV="1">
            <a:off x="3845450" y="1106763"/>
            <a:ext cx="861652" cy="901109"/>
          </a:xfrm>
          <a:prstGeom prst="bentArrow">
            <a:avLst>
              <a:gd name="adj1" fmla="val 12119"/>
              <a:gd name="adj2" fmla="val 15218"/>
              <a:gd name="adj3" fmla="val 0"/>
              <a:gd name="adj4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8806A08-71E3-4430-B419-EF9FBFE43E6D}"/>
              </a:ext>
            </a:extLst>
          </p:cNvPr>
          <p:cNvSpPr txBox="1"/>
          <p:nvPr/>
        </p:nvSpPr>
        <p:spPr>
          <a:xfrm>
            <a:off x="3897202" y="2641960"/>
            <a:ext cx="1610902" cy="1274624"/>
          </a:xfrm>
          <a:prstGeom prst="hexagon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endParaRPr lang="fr-FR" dirty="0">
              <a:latin typeface="Yu Gothic Light" panose="020B0300000000000000" pitchFamily="34" charset="-128"/>
              <a:ea typeface="Yu Gothic Light" panose="020B0300000000000000" pitchFamily="34" charset="-128"/>
            </a:endParaRPr>
          </a:p>
          <a:p>
            <a:r>
              <a:rPr lang="fr-FR" b="1" dirty="0">
                <a:solidFill>
                  <a:schemeClr val="bg1"/>
                </a:solidFill>
                <a:latin typeface="Yu Gothic Light" panose="020B0300000000000000" pitchFamily="34" charset="-128"/>
                <a:ea typeface="Yu Gothic Light" panose="020B0300000000000000" pitchFamily="34" charset="-128"/>
              </a:rPr>
              <a:t>Territoire</a:t>
            </a:r>
          </a:p>
          <a:p>
            <a:r>
              <a:rPr lang="fr-FR" dirty="0"/>
              <a:t>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4927794-926A-4B06-981D-A6BC43CC6F85}"/>
              </a:ext>
            </a:extLst>
          </p:cNvPr>
          <p:cNvGrpSpPr/>
          <p:nvPr/>
        </p:nvGrpSpPr>
        <p:grpSpPr>
          <a:xfrm>
            <a:off x="4327143" y="2487915"/>
            <a:ext cx="646714" cy="508373"/>
            <a:chOff x="5675421" y="1829877"/>
            <a:chExt cx="862285" cy="677831"/>
          </a:xfrm>
        </p:grpSpPr>
        <p:sp>
          <p:nvSpPr>
            <p:cNvPr id="28" name="Organigramme : Connecteur 27">
              <a:extLst>
                <a:ext uri="{FF2B5EF4-FFF2-40B4-BE49-F238E27FC236}">
                  <a16:creationId xmlns:a16="http://schemas.microsoft.com/office/drawing/2014/main" id="{C275A45E-D02B-4C60-B37B-EF336A36C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7918" y="1829877"/>
              <a:ext cx="196598" cy="196598"/>
            </a:xfrm>
            <a:prstGeom prst="flowChartConnector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99154288-D9C7-4671-818C-1ED8A099BD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23467" y="2195117"/>
              <a:ext cx="271721" cy="271721"/>
            </a:xfrm>
            <a:prstGeom prst="flowChartConnector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Organigramme : Connecteur 49">
              <a:extLst>
                <a:ext uri="{FF2B5EF4-FFF2-40B4-BE49-F238E27FC236}">
                  <a16:creationId xmlns:a16="http://schemas.microsoft.com/office/drawing/2014/main" id="{F3CD85FF-BB38-42DD-B306-ED4D8F5ADC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65985" y="2083172"/>
              <a:ext cx="271721" cy="271721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Organigramme : Connecteur 50">
              <a:extLst>
                <a:ext uri="{FF2B5EF4-FFF2-40B4-BE49-F238E27FC236}">
                  <a16:creationId xmlns:a16="http://schemas.microsoft.com/office/drawing/2014/main" id="{62011269-745A-4606-9CC8-30B708662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8545" y="2039154"/>
              <a:ext cx="128196" cy="128196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Organigramme : Connecteur 54">
              <a:extLst>
                <a:ext uri="{FF2B5EF4-FFF2-40B4-BE49-F238E27FC236}">
                  <a16:creationId xmlns:a16="http://schemas.microsoft.com/office/drawing/2014/main" id="{55BD9629-8176-411A-B0E6-2F61DF95CC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47623" y="2044134"/>
              <a:ext cx="155618" cy="155618"/>
            </a:xfrm>
            <a:prstGeom prst="flowChartConnec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Organigramme : Connecteur 55">
              <a:extLst>
                <a:ext uri="{FF2B5EF4-FFF2-40B4-BE49-F238E27FC236}">
                  <a16:creationId xmlns:a16="http://schemas.microsoft.com/office/drawing/2014/main" id="{ECD13901-E26D-4FEA-A69D-87EB9FFFE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20369" y="2356436"/>
              <a:ext cx="151272" cy="151272"/>
            </a:xfrm>
            <a:prstGeom prst="flowChartConnector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Organigramme : Connecteur 28">
              <a:extLst>
                <a:ext uri="{FF2B5EF4-FFF2-40B4-BE49-F238E27FC236}">
                  <a16:creationId xmlns:a16="http://schemas.microsoft.com/office/drawing/2014/main" id="{CF8CF9DC-931F-4178-AACF-6948968D9A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75421" y="2281739"/>
              <a:ext cx="207297" cy="207297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BE5DCBC-49A8-40C0-ADA0-3341A8F53C50}"/>
              </a:ext>
            </a:extLst>
          </p:cNvPr>
          <p:cNvGrpSpPr/>
          <p:nvPr/>
        </p:nvGrpSpPr>
        <p:grpSpPr>
          <a:xfrm>
            <a:off x="6520297" y="2299844"/>
            <a:ext cx="556032" cy="607859"/>
            <a:chOff x="9038430" y="2738212"/>
            <a:chExt cx="741376" cy="810479"/>
          </a:xfrm>
        </p:grpSpPr>
        <p:sp>
          <p:nvSpPr>
            <p:cNvPr id="66" name="Organigramme : Connecteur 65">
              <a:extLst>
                <a:ext uri="{FF2B5EF4-FFF2-40B4-BE49-F238E27FC236}">
                  <a16:creationId xmlns:a16="http://schemas.microsoft.com/office/drawing/2014/main" id="{EBE7641D-7F6F-4FDF-826D-9FC09BD427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09345" y="2738212"/>
              <a:ext cx="134227" cy="134227"/>
            </a:xfrm>
            <a:prstGeom prst="flowChartConnector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Organigramme : Connecteur 66">
              <a:extLst>
                <a:ext uri="{FF2B5EF4-FFF2-40B4-BE49-F238E27FC236}">
                  <a16:creationId xmlns:a16="http://schemas.microsoft.com/office/drawing/2014/main" id="{05126D87-65F2-4B95-AC50-442B14CDC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25484" y="3052192"/>
              <a:ext cx="114665" cy="114665"/>
            </a:xfrm>
            <a:prstGeom prst="flowChartConnector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Organigramme : Connecteur 67">
              <a:extLst>
                <a:ext uri="{FF2B5EF4-FFF2-40B4-BE49-F238E27FC236}">
                  <a16:creationId xmlns:a16="http://schemas.microsoft.com/office/drawing/2014/main" id="{7E1F34D0-84D4-4B33-BED1-981B767886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63806" y="3107048"/>
              <a:ext cx="216000" cy="216000"/>
            </a:xfrm>
            <a:prstGeom prst="flowChartConnector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Organigramme : Connecteur 68">
              <a:extLst>
                <a:ext uri="{FF2B5EF4-FFF2-40B4-BE49-F238E27FC236}">
                  <a16:creationId xmlns:a16="http://schemas.microsoft.com/office/drawing/2014/main" id="{DAD846C5-665B-4B8F-9548-28EEC61597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73494" y="2902795"/>
              <a:ext cx="216000" cy="216000"/>
            </a:xfrm>
            <a:prstGeom prst="flowChartConnec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Organigramme : Connecteur 69">
              <a:extLst>
                <a:ext uri="{FF2B5EF4-FFF2-40B4-BE49-F238E27FC236}">
                  <a16:creationId xmlns:a16="http://schemas.microsoft.com/office/drawing/2014/main" id="{41F4792C-9FDE-4737-A76C-50A9942DC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41717" y="3332691"/>
              <a:ext cx="216000" cy="216000"/>
            </a:xfrm>
            <a:prstGeom prst="flowChartConnector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Organigramme : Connecteur 70">
              <a:extLst>
                <a:ext uri="{FF2B5EF4-FFF2-40B4-BE49-F238E27FC236}">
                  <a16:creationId xmlns:a16="http://schemas.microsoft.com/office/drawing/2014/main" id="{BE166B90-F3C5-4D86-A9ED-EFE703E676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8430" y="3168005"/>
              <a:ext cx="171838" cy="171838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Organigramme : Connecteur 71">
              <a:extLst>
                <a:ext uri="{FF2B5EF4-FFF2-40B4-BE49-F238E27FC236}">
                  <a16:creationId xmlns:a16="http://schemas.microsoft.com/office/drawing/2014/main" id="{19761C72-16F9-4A07-95BB-D1D1A79E1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2753" y="2871808"/>
              <a:ext cx="128196" cy="128196"/>
            </a:xfrm>
            <a:prstGeom prst="flowChartConnector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Organigramme : Connecteur 72">
              <a:extLst>
                <a:ext uri="{FF2B5EF4-FFF2-40B4-BE49-F238E27FC236}">
                  <a16:creationId xmlns:a16="http://schemas.microsoft.com/office/drawing/2014/main" id="{A136A70D-A765-43A4-8D56-3DF3746CF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65466" y="3385085"/>
              <a:ext cx="146165" cy="146165"/>
            </a:xfrm>
            <a:prstGeom prst="flowChartConnector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Organigramme : Connecteur 73">
              <a:extLst>
                <a:ext uri="{FF2B5EF4-FFF2-40B4-BE49-F238E27FC236}">
                  <a16:creationId xmlns:a16="http://schemas.microsoft.com/office/drawing/2014/main" id="{A03C90ED-343C-4B47-BB9B-DDAF3D2DFC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7993" y="3210647"/>
              <a:ext cx="230044" cy="230044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2" name="Flèche : virage 101">
            <a:extLst>
              <a:ext uri="{FF2B5EF4-FFF2-40B4-BE49-F238E27FC236}">
                <a16:creationId xmlns:a16="http://schemas.microsoft.com/office/drawing/2014/main" id="{E8D96CC8-98D5-4688-9BB3-A74FDD1688F6}"/>
              </a:ext>
            </a:extLst>
          </p:cNvPr>
          <p:cNvSpPr/>
          <p:nvPr/>
        </p:nvSpPr>
        <p:spPr>
          <a:xfrm>
            <a:off x="1107021" y="2802403"/>
            <a:ext cx="1281194" cy="446424"/>
          </a:xfrm>
          <a:prstGeom prst="bentArrow">
            <a:avLst>
              <a:gd name="adj1" fmla="val 25000"/>
              <a:gd name="adj2" fmla="val 25000"/>
              <a:gd name="adj3" fmla="val 0"/>
              <a:gd name="adj4" fmla="val 43750"/>
            </a:avLst>
          </a:prstGeom>
          <a:solidFill>
            <a:schemeClr val="accent1"/>
          </a:solidFill>
          <a:ln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3CBBCE2-DFC2-4AB6-A006-FBD80033D70A}"/>
              </a:ext>
            </a:extLst>
          </p:cNvPr>
          <p:cNvGrpSpPr/>
          <p:nvPr/>
        </p:nvGrpSpPr>
        <p:grpSpPr>
          <a:xfrm>
            <a:off x="877544" y="3629137"/>
            <a:ext cx="556032" cy="592798"/>
            <a:chOff x="1637304" y="3494262"/>
            <a:chExt cx="741376" cy="790397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372C0DC-4856-4491-BE08-C4D3385C057F}"/>
                </a:ext>
              </a:extLst>
            </p:cNvPr>
            <p:cNvGrpSpPr/>
            <p:nvPr/>
          </p:nvGrpSpPr>
          <p:grpSpPr>
            <a:xfrm>
              <a:off x="1637304" y="3607776"/>
              <a:ext cx="741376" cy="676883"/>
              <a:chOff x="11442474" y="2374988"/>
              <a:chExt cx="741376" cy="676883"/>
            </a:xfrm>
          </p:grpSpPr>
          <p:sp>
            <p:nvSpPr>
              <p:cNvPr id="94" name="Organigramme : Connecteur 93">
                <a:extLst>
                  <a:ext uri="{FF2B5EF4-FFF2-40B4-BE49-F238E27FC236}">
                    <a16:creationId xmlns:a16="http://schemas.microsoft.com/office/drawing/2014/main" id="{74DC31A6-558E-45DC-8C69-29D55ABA6B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829528" y="2555372"/>
                <a:ext cx="114665" cy="114665"/>
              </a:xfrm>
              <a:prstGeom prst="flowChartConnector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5" name="Organigramme : Connecteur 94">
                <a:extLst>
                  <a:ext uri="{FF2B5EF4-FFF2-40B4-BE49-F238E27FC236}">
                    <a16:creationId xmlns:a16="http://schemas.microsoft.com/office/drawing/2014/main" id="{A8CAEEEB-C6DD-4C78-9FCE-0F2CE3C29A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967850" y="2610228"/>
                <a:ext cx="216000" cy="216000"/>
              </a:xfrm>
              <a:prstGeom prst="flowChartConnector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6" name="Organigramme : Connecteur 95">
                <a:extLst>
                  <a:ext uri="{FF2B5EF4-FFF2-40B4-BE49-F238E27FC236}">
                    <a16:creationId xmlns:a16="http://schemas.microsoft.com/office/drawing/2014/main" id="{725E9568-5203-4C96-A689-C1CB64F91A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577538" y="2405975"/>
                <a:ext cx="216000" cy="216000"/>
              </a:xfrm>
              <a:prstGeom prst="flowChartConnector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7" name="Organigramme : Connecteur 96">
                <a:extLst>
                  <a:ext uri="{FF2B5EF4-FFF2-40B4-BE49-F238E27FC236}">
                    <a16:creationId xmlns:a16="http://schemas.microsoft.com/office/drawing/2014/main" id="{238C48D9-2A2D-43A8-A49B-9238A28FA3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945761" y="2835871"/>
                <a:ext cx="216000" cy="216000"/>
              </a:xfrm>
              <a:prstGeom prst="flowChartConnector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8" name="Organigramme : Connecteur 97">
                <a:extLst>
                  <a:ext uri="{FF2B5EF4-FFF2-40B4-BE49-F238E27FC236}">
                    <a16:creationId xmlns:a16="http://schemas.microsoft.com/office/drawing/2014/main" id="{6D7CD85A-8C39-4854-8C80-3CBD47C669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442474" y="2671185"/>
                <a:ext cx="171838" cy="171838"/>
              </a:xfrm>
              <a:prstGeom prst="flowChartConnector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9" name="Organigramme : Connecteur 98">
                <a:extLst>
                  <a:ext uri="{FF2B5EF4-FFF2-40B4-BE49-F238E27FC236}">
                    <a16:creationId xmlns:a16="http://schemas.microsoft.com/office/drawing/2014/main" id="{A746AB50-AF8F-4FE2-8CB1-1C709C851F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856797" y="2374988"/>
                <a:ext cx="128196" cy="128196"/>
              </a:xfrm>
              <a:prstGeom prst="flowChartConnector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0" name="Organigramme : Connecteur 99">
                <a:extLst>
                  <a:ext uri="{FF2B5EF4-FFF2-40B4-BE49-F238E27FC236}">
                    <a16:creationId xmlns:a16="http://schemas.microsoft.com/office/drawing/2014/main" id="{8E937FC9-B0B7-4A62-9B06-5E50D25DB8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569510" y="2888265"/>
                <a:ext cx="146165" cy="146165"/>
              </a:xfrm>
              <a:prstGeom prst="flowChartConnector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1" name="Organigramme : Connecteur 100">
                <a:extLst>
                  <a:ext uri="{FF2B5EF4-FFF2-40B4-BE49-F238E27FC236}">
                    <a16:creationId xmlns:a16="http://schemas.microsoft.com/office/drawing/2014/main" id="{27705069-81BF-4957-A2D8-8D855FCFA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702037" y="2713827"/>
                <a:ext cx="230044" cy="230044"/>
              </a:xfrm>
              <a:prstGeom prst="flowChartConnector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4" name="Organigramme : Connecteur 103">
              <a:extLst>
                <a:ext uri="{FF2B5EF4-FFF2-40B4-BE49-F238E27FC236}">
                  <a16:creationId xmlns:a16="http://schemas.microsoft.com/office/drawing/2014/main" id="{5CCAB79B-6C87-4ACB-8E29-C2B8F63FAF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9504" y="3494262"/>
              <a:ext cx="134227" cy="134227"/>
            </a:xfrm>
            <a:prstGeom prst="flowChartConnec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2" name="ZoneTexte 111">
            <a:extLst>
              <a:ext uri="{FF2B5EF4-FFF2-40B4-BE49-F238E27FC236}">
                <a16:creationId xmlns:a16="http://schemas.microsoft.com/office/drawing/2014/main" id="{1AFBABE1-037E-401F-9E23-3F55AAFD1389}"/>
              </a:ext>
            </a:extLst>
          </p:cNvPr>
          <p:cNvSpPr txBox="1"/>
          <p:nvPr/>
        </p:nvSpPr>
        <p:spPr>
          <a:xfrm>
            <a:off x="6517466" y="2914690"/>
            <a:ext cx="98732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chemeClr val="accent6">
                  <a:lumMod val="50000"/>
                </a:schemeClr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Épargne</a:t>
            </a:r>
          </a:p>
          <a:p>
            <a:pPr marL="128588" indent="-128588">
              <a:buClr>
                <a:schemeClr val="accent2">
                  <a:lumMod val="20000"/>
                  <a:lumOff val="80000"/>
                </a:schemeClr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Dépenses externes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D5D87787-DC9C-49D5-9E57-060612735F13}"/>
              </a:ext>
            </a:extLst>
          </p:cNvPr>
          <p:cNvSpPr txBox="1"/>
          <p:nvPr/>
        </p:nvSpPr>
        <p:spPr>
          <a:xfrm>
            <a:off x="8143304" y="3662439"/>
            <a:ext cx="1040117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chemeClr val="accent2">
                  <a:lumMod val="20000"/>
                  <a:lumOff val="80000"/>
                </a:schemeClr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12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Dépenses externes</a:t>
            </a:r>
          </a:p>
        </p:txBody>
      </p:sp>
      <p:sp>
        <p:nvSpPr>
          <p:cNvPr id="114" name="Rectangle : coins arrondis 113">
            <a:extLst>
              <a:ext uri="{FF2B5EF4-FFF2-40B4-BE49-F238E27FC236}">
                <a16:creationId xmlns:a16="http://schemas.microsoft.com/office/drawing/2014/main" id="{00E71C3E-57A0-4E0F-BAD5-7DCDF8A997EB}"/>
              </a:ext>
            </a:extLst>
          </p:cNvPr>
          <p:cNvSpPr/>
          <p:nvPr/>
        </p:nvSpPr>
        <p:spPr>
          <a:xfrm>
            <a:off x="2412074" y="1234353"/>
            <a:ext cx="3586259" cy="3910967"/>
          </a:xfrm>
          <a:prstGeom prst="roundRect">
            <a:avLst>
              <a:gd name="adj" fmla="val 8511"/>
            </a:avLst>
          </a:prstGeom>
          <a:noFill/>
          <a:ln w="1524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B779EF5-10EE-40E5-9948-528BA918F6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643" b="100000" l="10000" r="92903">
                        <a14:foregroundMark x1="41613" y1="40179" x2="40968" y2="80804"/>
                        <a14:foregroundMark x1="38710" y1="45982" x2="34516" y2="72321"/>
                        <a14:foregroundMark x1="57419" y1="88393" x2="58065" y2="87946"/>
                        <a14:foregroundMark x1="51935" y1="82589" x2="55484" y2="80804"/>
                        <a14:foregroundMark x1="70000" y1="69643" x2="71935" y2="56696"/>
                        <a14:foregroundMark x1="54839" y1="99107" x2="54839" y2="99107"/>
                        <a14:backgroundMark x1="22258" y1="86607" x2="44516" y2="97768"/>
                        <a14:backgroundMark x1="79677" y1="96875" x2="90968" y2="70982"/>
                        <a14:backgroundMark x1="68710" y1="99107" x2="69355" y2="98661"/>
                        <a14:backgroundMark x1="80645" y1="89732" x2="81613" y2="87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85" y="4570819"/>
            <a:ext cx="1441570" cy="1041650"/>
          </a:xfrm>
          <a:prstGeom prst="rect">
            <a:avLst/>
          </a:prstGeom>
        </p:spPr>
      </p:pic>
      <p:sp>
        <p:nvSpPr>
          <p:cNvPr id="116" name="ZoneTexte 115">
            <a:extLst>
              <a:ext uri="{FF2B5EF4-FFF2-40B4-BE49-F238E27FC236}">
                <a16:creationId xmlns:a16="http://schemas.microsoft.com/office/drawing/2014/main" id="{D4D77537-27F6-423C-82EC-E9BF7D22AD5F}"/>
              </a:ext>
            </a:extLst>
          </p:cNvPr>
          <p:cNvSpPr txBox="1"/>
          <p:nvPr/>
        </p:nvSpPr>
        <p:spPr>
          <a:xfrm>
            <a:off x="2764803" y="4627241"/>
            <a:ext cx="16728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rgbClr val="4472C4"/>
              </a:buClr>
              <a:buSzPct val="100000"/>
              <a:buFont typeface="Yu Gothic Light" panose="020B0300000000000000" pitchFamily="34" charset="-128"/>
              <a:buChar char="⇦"/>
            </a:pPr>
            <a:r>
              <a:rPr lang="fr-FR" sz="1400" b="1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Achats fournisseurs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67C53566-95A4-4ABC-A64A-80BA6F6FAB16}"/>
              </a:ext>
            </a:extLst>
          </p:cNvPr>
          <p:cNvSpPr txBox="1"/>
          <p:nvPr/>
        </p:nvSpPr>
        <p:spPr>
          <a:xfrm rot="16200000">
            <a:off x="5210650" y="4481927"/>
            <a:ext cx="92084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rgbClr val="4472C4"/>
              </a:buClr>
              <a:buSzPct val="100000"/>
              <a:buFont typeface="Yu Gothic Light" panose="020B0300000000000000" pitchFamily="34" charset="-128"/>
              <a:buChar char="⇨"/>
            </a:pPr>
            <a:r>
              <a:rPr lang="fr-FR" sz="1400" b="1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Salaires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1D258480-B4E8-410E-9DA9-072A9AFBC94A}"/>
              </a:ext>
            </a:extLst>
          </p:cNvPr>
          <p:cNvSpPr txBox="1"/>
          <p:nvPr/>
        </p:nvSpPr>
        <p:spPr>
          <a:xfrm>
            <a:off x="6153608" y="4764545"/>
            <a:ext cx="1697146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rgbClr val="4472C4"/>
              </a:buClr>
              <a:buSzPct val="100000"/>
              <a:buFont typeface="Yu Gothic Light" panose="020B0300000000000000" pitchFamily="34" charset="-128"/>
              <a:buChar char="⇨"/>
            </a:pPr>
            <a:r>
              <a:rPr lang="fr-FR" sz="1400" b="1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Impôts et taxes</a:t>
            </a:r>
          </a:p>
        </p:txBody>
      </p:sp>
      <p:sp>
        <p:nvSpPr>
          <p:cNvPr id="122" name="Organigramme : Connecteur 121">
            <a:extLst>
              <a:ext uri="{FF2B5EF4-FFF2-40B4-BE49-F238E27FC236}">
                <a16:creationId xmlns:a16="http://schemas.microsoft.com/office/drawing/2014/main" id="{8E082EF3-2CB3-4E18-9526-1813E47DBCCA}"/>
              </a:ext>
            </a:extLst>
          </p:cNvPr>
          <p:cNvSpPr>
            <a:spLocks noChangeAspect="1"/>
          </p:cNvSpPr>
          <p:nvPr/>
        </p:nvSpPr>
        <p:spPr>
          <a:xfrm>
            <a:off x="3953642" y="5037165"/>
            <a:ext cx="203791" cy="203791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/>
          </a:p>
        </p:txBody>
      </p:sp>
      <p:sp>
        <p:nvSpPr>
          <p:cNvPr id="123" name="Organigramme : Connecteur 122">
            <a:extLst>
              <a:ext uri="{FF2B5EF4-FFF2-40B4-BE49-F238E27FC236}">
                <a16:creationId xmlns:a16="http://schemas.microsoft.com/office/drawing/2014/main" id="{F294A04E-5660-4C51-BA9C-8F06CB15890F}"/>
              </a:ext>
            </a:extLst>
          </p:cNvPr>
          <p:cNvSpPr>
            <a:spLocks noChangeAspect="1"/>
          </p:cNvSpPr>
          <p:nvPr/>
        </p:nvSpPr>
        <p:spPr>
          <a:xfrm>
            <a:off x="5084440" y="5040978"/>
            <a:ext cx="205200" cy="205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/>
          </a:p>
        </p:txBody>
      </p:sp>
      <p:sp>
        <p:nvSpPr>
          <p:cNvPr id="125" name="Organigramme : Connecteur 124">
            <a:extLst>
              <a:ext uri="{FF2B5EF4-FFF2-40B4-BE49-F238E27FC236}">
                <a16:creationId xmlns:a16="http://schemas.microsoft.com/office/drawing/2014/main" id="{2DEBA12A-3B08-4585-8A40-F18C5BC5DBB3}"/>
              </a:ext>
            </a:extLst>
          </p:cNvPr>
          <p:cNvSpPr>
            <a:spLocks noChangeAspect="1"/>
          </p:cNvSpPr>
          <p:nvPr/>
        </p:nvSpPr>
        <p:spPr>
          <a:xfrm>
            <a:off x="3954534" y="5031493"/>
            <a:ext cx="203791" cy="203791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 dirty="0"/>
          </a:p>
        </p:txBody>
      </p:sp>
      <p:sp>
        <p:nvSpPr>
          <p:cNvPr id="126" name="Organigramme : Connecteur 125">
            <a:extLst>
              <a:ext uri="{FF2B5EF4-FFF2-40B4-BE49-F238E27FC236}">
                <a16:creationId xmlns:a16="http://schemas.microsoft.com/office/drawing/2014/main" id="{1DD70B0D-5271-4331-9582-3637EF61459F}"/>
              </a:ext>
            </a:extLst>
          </p:cNvPr>
          <p:cNvSpPr>
            <a:spLocks noChangeAspect="1"/>
          </p:cNvSpPr>
          <p:nvPr/>
        </p:nvSpPr>
        <p:spPr>
          <a:xfrm>
            <a:off x="5090832" y="5043425"/>
            <a:ext cx="203791" cy="203791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 dirty="0"/>
          </a:p>
        </p:txBody>
      </p:sp>
      <p:sp>
        <p:nvSpPr>
          <p:cNvPr id="127" name="Organigramme : Connecteur 126">
            <a:extLst>
              <a:ext uri="{FF2B5EF4-FFF2-40B4-BE49-F238E27FC236}">
                <a16:creationId xmlns:a16="http://schemas.microsoft.com/office/drawing/2014/main" id="{FB97D275-AF63-4994-AD07-C51B3BC50630}"/>
              </a:ext>
            </a:extLst>
          </p:cNvPr>
          <p:cNvSpPr>
            <a:spLocks noChangeAspect="1"/>
          </p:cNvSpPr>
          <p:nvPr/>
        </p:nvSpPr>
        <p:spPr>
          <a:xfrm>
            <a:off x="5084440" y="5036747"/>
            <a:ext cx="205200" cy="2052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AF6C5C2-5E31-4BA1-8F42-C0991A8AC1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38" r="91011">
                        <a14:foregroundMark x1="26966" y1="38547" x2="29213" y2="75419"/>
                        <a14:foregroundMark x1="20599" y1="44134" x2="25094" y2="77654"/>
                        <a14:foregroundMark x1="54682" y1="35754" x2="64794" y2="63687"/>
                        <a14:foregroundMark x1="77903" y1="6704" x2="79401" y2="29050"/>
                        <a14:foregroundMark x1="76404" y1="74860" x2="70412" y2="84358"/>
                        <a14:foregroundMark x1="54307" y1="94972" x2="52434" y2="92179"/>
                        <a14:foregroundMark x1="32584" y1="90503" x2="32584" y2="90503"/>
                        <a14:backgroundMark x1="30712" y1="8939" x2="30712" y2="8939"/>
                        <a14:backgroundMark x1="25468" y1="11173" x2="31835" y2="2793"/>
                        <a14:backgroundMark x1="37453" y1="1676" x2="46067" y2="559"/>
                        <a14:backgroundMark x1="46442" y1="1117" x2="76779" y2="559"/>
                        <a14:backgroundMark x1="25094" y1="89944" x2="39700" y2="99441"/>
                        <a14:backgroundMark x1="40075" y1="98324" x2="44195" y2="99441"/>
                        <a14:backgroundMark x1="68539" y1="94972" x2="56929" y2="99441"/>
                        <a14:backgroundMark x1="85768" y1="62570" x2="86142" y2="536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44" y="3448848"/>
            <a:ext cx="1212917" cy="813154"/>
          </a:xfrm>
          <a:prstGeom prst="rect">
            <a:avLst/>
          </a:prstGeom>
          <a:ln>
            <a:noFill/>
          </a:ln>
        </p:spPr>
      </p:pic>
      <p:sp>
        <p:nvSpPr>
          <p:cNvPr id="31" name="Larme 30">
            <a:extLst>
              <a:ext uri="{FF2B5EF4-FFF2-40B4-BE49-F238E27FC236}">
                <a16:creationId xmlns:a16="http://schemas.microsoft.com/office/drawing/2014/main" id="{3718E239-F19A-4BD8-B7F9-A3BBD96288C3}"/>
              </a:ext>
            </a:extLst>
          </p:cNvPr>
          <p:cNvSpPr>
            <a:spLocks noChangeAspect="1"/>
          </p:cNvSpPr>
          <p:nvPr/>
        </p:nvSpPr>
        <p:spPr>
          <a:xfrm>
            <a:off x="1995922" y="1655408"/>
            <a:ext cx="799865" cy="787268"/>
          </a:xfrm>
          <a:prstGeom prst="teardrop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 dirty="0"/>
          </a:p>
        </p:txBody>
      </p:sp>
      <p:sp>
        <p:nvSpPr>
          <p:cNvPr id="129" name="Organigramme : Connecteur 128">
            <a:extLst>
              <a:ext uri="{FF2B5EF4-FFF2-40B4-BE49-F238E27FC236}">
                <a16:creationId xmlns:a16="http://schemas.microsoft.com/office/drawing/2014/main" id="{56B2B909-B273-4B27-A40E-2C05D6AA1550}"/>
              </a:ext>
            </a:extLst>
          </p:cNvPr>
          <p:cNvSpPr>
            <a:spLocks noChangeAspect="1"/>
          </p:cNvSpPr>
          <p:nvPr/>
        </p:nvSpPr>
        <p:spPr>
          <a:xfrm>
            <a:off x="5090832" y="5037165"/>
            <a:ext cx="203791" cy="203791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/>
          </a:p>
        </p:txBody>
      </p:sp>
      <p:sp>
        <p:nvSpPr>
          <p:cNvPr id="130" name="ZoneTexte 129">
            <a:extLst>
              <a:ext uri="{FF2B5EF4-FFF2-40B4-BE49-F238E27FC236}">
                <a16:creationId xmlns:a16="http://schemas.microsoft.com/office/drawing/2014/main" id="{5A6A958C-49EC-4886-B2E5-265D8E614ADA}"/>
              </a:ext>
            </a:extLst>
          </p:cNvPr>
          <p:cNvSpPr txBox="1"/>
          <p:nvPr/>
        </p:nvSpPr>
        <p:spPr>
          <a:xfrm>
            <a:off x="6184497" y="1337455"/>
            <a:ext cx="1704388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rgbClr val="4472C4"/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14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Dépenses</a:t>
            </a:r>
            <a:r>
              <a:rPr lang="fr-FR" sz="9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 </a:t>
            </a:r>
            <a:r>
              <a:rPr lang="fr-FR" sz="14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locales</a:t>
            </a: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77358CF2-1A7B-4613-9B7F-721B8170EB3C}"/>
              </a:ext>
            </a:extLst>
          </p:cNvPr>
          <p:cNvSpPr txBox="1"/>
          <p:nvPr/>
        </p:nvSpPr>
        <p:spPr>
          <a:xfrm rot="16200000">
            <a:off x="4903135" y="2030143"/>
            <a:ext cx="187627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rgbClr val="4472C4"/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14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Dépenses</a:t>
            </a:r>
            <a:r>
              <a:rPr lang="fr-FR" sz="9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 </a:t>
            </a:r>
            <a:r>
              <a:rPr lang="fr-FR" sz="14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locales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04EBC7CF-A401-4F89-A8CE-BE0ECBAFDC7F}"/>
              </a:ext>
            </a:extLst>
          </p:cNvPr>
          <p:cNvSpPr txBox="1"/>
          <p:nvPr/>
        </p:nvSpPr>
        <p:spPr>
          <a:xfrm>
            <a:off x="2662429" y="1267734"/>
            <a:ext cx="177527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128588" indent="-128588">
              <a:buClr>
                <a:srgbClr val="4472C4"/>
              </a:buClr>
              <a:buSzPct val="60000"/>
              <a:buFont typeface="Yu Gothic Light" panose="020B0300000000000000" pitchFamily="34" charset="-128"/>
              <a:buChar char="●"/>
            </a:pPr>
            <a:r>
              <a:rPr lang="fr-FR" sz="1400" dirty="0">
                <a:latin typeface="Yu Gothic Light" panose="020B0300000000000000" pitchFamily="34" charset="-128"/>
                <a:ea typeface="Yu Gothic Light" panose="020B0300000000000000" pitchFamily="34" charset="-128"/>
              </a:rPr>
              <a:t>Dépenses locales</a:t>
            </a:r>
          </a:p>
        </p:txBody>
      </p:sp>
      <p:sp>
        <p:nvSpPr>
          <p:cNvPr id="134" name="Larme 133">
            <a:extLst>
              <a:ext uri="{FF2B5EF4-FFF2-40B4-BE49-F238E27FC236}">
                <a16:creationId xmlns:a16="http://schemas.microsoft.com/office/drawing/2014/main" id="{31154B0E-99C0-4EBE-A030-66CE318269FE}"/>
              </a:ext>
            </a:extLst>
          </p:cNvPr>
          <p:cNvSpPr>
            <a:spLocks noChangeAspect="1"/>
          </p:cNvSpPr>
          <p:nvPr/>
        </p:nvSpPr>
        <p:spPr>
          <a:xfrm>
            <a:off x="4233498" y="4804047"/>
            <a:ext cx="818413" cy="805525"/>
          </a:xfrm>
          <a:prstGeom prst="teardrop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 dirty="0"/>
          </a:p>
        </p:txBody>
      </p:sp>
      <p:sp>
        <p:nvSpPr>
          <p:cNvPr id="136" name="Larme 135">
            <a:extLst>
              <a:ext uri="{FF2B5EF4-FFF2-40B4-BE49-F238E27FC236}">
                <a16:creationId xmlns:a16="http://schemas.microsoft.com/office/drawing/2014/main" id="{5048480E-8299-4B18-BD06-BBA18CC94237}"/>
              </a:ext>
            </a:extLst>
          </p:cNvPr>
          <p:cNvSpPr>
            <a:spLocks noChangeAspect="1"/>
          </p:cNvSpPr>
          <p:nvPr/>
        </p:nvSpPr>
        <p:spPr>
          <a:xfrm>
            <a:off x="5640265" y="3456480"/>
            <a:ext cx="792755" cy="780271"/>
          </a:xfrm>
          <a:prstGeom prst="teardrop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FR" dirty="0"/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2ECB6EFD-36D7-4790-8EEC-1C9C2A2F0E9F}"/>
              </a:ext>
            </a:extLst>
          </p:cNvPr>
          <p:cNvGrpSpPr/>
          <p:nvPr/>
        </p:nvGrpSpPr>
        <p:grpSpPr>
          <a:xfrm>
            <a:off x="8400063" y="3102740"/>
            <a:ext cx="556032" cy="607859"/>
            <a:chOff x="9038430" y="2738212"/>
            <a:chExt cx="741376" cy="810479"/>
          </a:xfrm>
        </p:grpSpPr>
        <p:sp>
          <p:nvSpPr>
            <p:cNvPr id="89" name="Organigramme : Connecteur 88">
              <a:extLst>
                <a:ext uri="{FF2B5EF4-FFF2-40B4-BE49-F238E27FC236}">
                  <a16:creationId xmlns:a16="http://schemas.microsoft.com/office/drawing/2014/main" id="{0EC0784D-F042-4C72-9620-50C98DE62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09345" y="2738212"/>
              <a:ext cx="134227" cy="134227"/>
            </a:xfrm>
            <a:prstGeom prst="flowChartConnector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Organigramme : Connecteur 89">
              <a:extLst>
                <a:ext uri="{FF2B5EF4-FFF2-40B4-BE49-F238E27FC236}">
                  <a16:creationId xmlns:a16="http://schemas.microsoft.com/office/drawing/2014/main" id="{653D2B88-ACC3-4118-B7F5-0E90A912E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25484" y="3052192"/>
              <a:ext cx="114665" cy="114665"/>
            </a:xfrm>
            <a:prstGeom prst="flowChartConnector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Organigramme : Connecteur 90">
              <a:extLst>
                <a:ext uri="{FF2B5EF4-FFF2-40B4-BE49-F238E27FC236}">
                  <a16:creationId xmlns:a16="http://schemas.microsoft.com/office/drawing/2014/main" id="{C6784501-390E-4CF2-A57B-E6D41D401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63806" y="3107048"/>
              <a:ext cx="216000" cy="216000"/>
            </a:xfrm>
            <a:prstGeom prst="flowChartConnector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Organigramme : Connecteur 91">
              <a:extLst>
                <a:ext uri="{FF2B5EF4-FFF2-40B4-BE49-F238E27FC236}">
                  <a16:creationId xmlns:a16="http://schemas.microsoft.com/office/drawing/2014/main" id="{2768CFDD-DE16-4BFD-A05B-297F818605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73494" y="2902795"/>
              <a:ext cx="216000" cy="216000"/>
            </a:xfrm>
            <a:prstGeom prst="flowChartConnec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Organigramme : Connecteur 92">
              <a:extLst>
                <a:ext uri="{FF2B5EF4-FFF2-40B4-BE49-F238E27FC236}">
                  <a16:creationId xmlns:a16="http://schemas.microsoft.com/office/drawing/2014/main" id="{EECA8497-9964-4ACF-98D1-5C01AB03C1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41717" y="3332691"/>
              <a:ext cx="216000" cy="216000"/>
            </a:xfrm>
            <a:prstGeom prst="flowChartConnector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Organigramme : Connecteur 102">
              <a:extLst>
                <a:ext uri="{FF2B5EF4-FFF2-40B4-BE49-F238E27FC236}">
                  <a16:creationId xmlns:a16="http://schemas.microsoft.com/office/drawing/2014/main" id="{9E233591-CD45-4E38-9B0B-6D539858FB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8430" y="3168005"/>
              <a:ext cx="171838" cy="171838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5" name="Organigramme : Connecteur 114">
              <a:extLst>
                <a:ext uri="{FF2B5EF4-FFF2-40B4-BE49-F238E27FC236}">
                  <a16:creationId xmlns:a16="http://schemas.microsoft.com/office/drawing/2014/main" id="{B1902D36-4DE2-4E76-8105-5AA9437D3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2753" y="2871808"/>
              <a:ext cx="128196" cy="128196"/>
            </a:xfrm>
            <a:prstGeom prst="flowChartConnector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Organigramme : Connecteur 119">
              <a:extLst>
                <a:ext uri="{FF2B5EF4-FFF2-40B4-BE49-F238E27FC236}">
                  <a16:creationId xmlns:a16="http://schemas.microsoft.com/office/drawing/2014/main" id="{A4D40648-EF63-4F4B-87BA-51BAFFDA7A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65466" y="3385085"/>
              <a:ext cx="146165" cy="146165"/>
            </a:xfrm>
            <a:prstGeom prst="flowChartConnector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Organigramme : Connecteur 123">
              <a:extLst>
                <a:ext uri="{FF2B5EF4-FFF2-40B4-BE49-F238E27FC236}">
                  <a16:creationId xmlns:a16="http://schemas.microsoft.com/office/drawing/2014/main" id="{309757EB-FA74-48C3-A6B7-AF3DEED047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7993" y="3210647"/>
              <a:ext cx="230044" cy="230044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8" name="Image 77">
            <a:extLst>
              <a:ext uri="{FF2B5EF4-FFF2-40B4-BE49-F238E27FC236}">
                <a16:creationId xmlns:a16="http://schemas.microsoft.com/office/drawing/2014/main" id="{F2D23286-D8B4-42AF-875E-2755BBF5E6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3" y="5235204"/>
            <a:ext cx="1790820" cy="1571089"/>
          </a:xfrm>
          <a:prstGeom prst="rect">
            <a:avLst/>
          </a:prstGeom>
          <a:ln w="19050">
            <a:solidFill>
              <a:srgbClr val="334254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5528361-E074-4CD8-9CC7-DB7FF77F23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40914" y="4663102"/>
            <a:ext cx="1696675" cy="10573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6" name="ZoneTexte 1">
            <a:extLst>
              <a:ext uri="{FF2B5EF4-FFF2-40B4-BE49-F238E27FC236}">
                <a16:creationId xmlns:a16="http://schemas.microsoft.com/office/drawing/2014/main" id="{DED13147-AE7D-4131-AE53-200376CBD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064" y="360263"/>
            <a:ext cx="8424936" cy="51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7" tIns="40074" rIns="80147" bIns="40074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13"/>
              </a:buBlip>
              <a:defRPr sz="27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Blip>
                <a:blip r:embed="rId14"/>
              </a:buBlip>
              <a:defRPr sz="23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Blip>
                <a:blip r:embed="rId15"/>
              </a:buBlip>
              <a:defRPr sz="21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C00000"/>
                </a:solidFill>
                <a:latin typeface="+mn-lt"/>
              </a:rPr>
              <a:t>Maximiser l’effet multiplicateur local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790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0743"/>
    </mc:Choice>
    <mc:Fallback xmlns="">
      <p:transition advTm="20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26 -0.00162 L -0.15144 -0.00162 C -0.18985 -0.01597 -0.17761 -0.04166 -0.18112 -0.11713 C -0.17995 -0.18912 -0.17787 -0.3787 -0.18151 -0.43565 C -0.21992 -0.43125 -0.28802 -0.44074 -0.3099 -0.43194 C -0.31784 -0.42847 -0.3142 -0.3868 -0.31719 -0.38032 " pathEditMode="relative" rAng="10800000" ptsTypes="AAAAAA">
                                      <p:cBhvr>
                                        <p:cTn id="6" dur="5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46" y="-217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08333E-7 0 C -0.0388 -0.00694 -0.1263 0.01296 -0.16966 -0.00694 C -0.19232 -0.05787 -0.17604 -0.35833 -0.1806 -0.42963 C -0.17969 -0.53565 -0.19622 -0.74421 -0.16302 -0.74977 C -0.12995 -0.75556 0.04727 -0.76759 0.06484 -0.7588 C 0.07005 -0.70255 0.06536 -0.64005 0.06562 -0.62384 " pathEditMode="relative" rAng="0" ptsTypes="AAAAAA">
                                      <p:cBhvr>
                                        <p:cTn id="8" dur="5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46" y="-3800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79167E-6 1.85185E-6 L 0.06979 1.85185E-6 C 0.08945 -0.01158 0.08815 -0.00579 0.09166 -0.0713 C 0.0927 -0.13357 0.08177 -0.30463 0.09088 -0.39537 C 0.0901 -0.49097 0.08463 -0.61783 0.09257 -0.65764 C 0.09257 -0.66875 0.14505 -0.65301 0.15651 -0.66482 C 0.17031 -0.65625 0.1733 -0.6463 0.17421 -0.6 " pathEditMode="relative" rAng="0" ptsTypes="AAAAAAA">
                                      <p:cBhvr>
                                        <p:cTn id="10" dur="5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332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04 -0.00023 C 0.02461 0.00023 0.07526 0.0118 0.08711 -0.02824 C 0.09271 -0.10139 0.08633 -0.28843 0.09192 -0.40741 C 0.08945 -0.52269 0.09062 -0.66158 0.08711 -0.73357 C 0.06458 -0.76783 -0.03281 -0.76528 -0.05925 -0.76528 C -0.0599 -0.7426 -0.05664 -0.64422 -0.05834 -0.6257 " pathEditMode="relative" rAng="0" ptsTypes="AAAAAA">
                                      <p:cBhvr>
                                        <p:cTn id="12" dur="5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" y="-381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3 -0.0007 L 0.2388 -0.0007 C 0.31302 0.02315 0.29466 -0.19699 0.29466 -0.35556 C 0.27747 -0.43264 0.32161 -0.75857 0.26211 -0.76111 L -0.05573 -0.76713 C -0.06055 -0.7757 -0.05755 -0.62639 -0.05886 -0.62454 " pathEditMode="relative" rAng="0" ptsTypes="AAAAAA">
                                      <p:cBhvr>
                                        <p:cTn id="14" dur="5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01" y="-382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45833E-6 -0.00023 L 0.14557 -0.00023 C 0.18437 -0.01273 0.25651 0.025 0.28099 -0.01851 C 0.30534 -0.06226 0.28932 -0.17847 0.29193 -0.26226 C 0.29453 -0.34606 0.28242 -0.48703 0.29622 -0.5206 C 0.31055 -0.5081 0.35768 -0.52453 0.37122 -0.51458 C 0.3845 -0.5037 0.37552 -0.46574 0.38047 -0.46157 " pathEditMode="relative" rAng="0" ptsTypes="AAAAAAA">
                                      <p:cBhvr>
                                        <p:cTn id="16" dur="5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23" y="-258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7" presetClass="entr" presetSubtype="0" repeatCount="indefinite" fill="hold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repeatCount="indefinite" fill="hold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repeatCount="indefinite" fill="hold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repeatCount="indefinite" fill="hold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0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47" presetClass="entr" presetSubtype="0" repeatCount="indefinite" fill="hold" grpId="0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repeatCount="indefinite" fill="hold" grpId="0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repeatCount="indefinite" fill="hold" grpId="0" nodeType="withEffect">
                                  <p:stCondLst>
                                    <p:cond delay="49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4" grpId="0" animBg="1"/>
      <p:bldP spid="112" grpId="0"/>
      <p:bldP spid="113" grpId="0"/>
      <p:bldP spid="122" grpId="0" animBg="1"/>
      <p:bldP spid="123" grpId="0" animBg="1"/>
      <p:bldP spid="125" grpId="0" animBg="1"/>
      <p:bldP spid="126" grpId="0" animBg="1"/>
      <p:bldP spid="127" grpId="0" animBg="1"/>
      <p:bldP spid="12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1165</TotalTime>
  <Words>1080</Words>
  <Application>Microsoft Office PowerPoint</Application>
  <PresentationFormat>Affichage à l'écran (4:3)</PresentationFormat>
  <Paragraphs>291</Paragraphs>
  <Slides>18</Slides>
  <Notes>18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8" baseType="lpstr">
      <vt:lpstr>Yu Gothic Light</vt:lpstr>
      <vt:lpstr>Arial</vt:lpstr>
      <vt:lpstr>Calibri</vt:lpstr>
      <vt:lpstr>Calibri Light</vt:lpstr>
      <vt:lpstr>FrutigerLTStd-Black</vt:lpstr>
      <vt:lpstr>FrutigerLTStd-Roman</vt:lpstr>
      <vt:lpstr>Neo Sans Std</vt:lpstr>
      <vt:lpstr>Neo Sans Std Light</vt:lpstr>
      <vt:lpstr>Thème Office</vt:lpstr>
      <vt:lpstr>Picture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Gilles Caire</dc:creator>
  <cp:lastModifiedBy>Gilles Caire</cp:lastModifiedBy>
  <cp:revision>42</cp:revision>
  <dcterms:created xsi:type="dcterms:W3CDTF">2022-12-16T10:25:48Z</dcterms:created>
  <dcterms:modified xsi:type="dcterms:W3CDTF">2023-03-24T17:52:24Z</dcterms:modified>
</cp:coreProperties>
</file>