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9" r:id="rId6"/>
    <p:sldId id="270" r:id="rId7"/>
    <p:sldId id="260" r:id="rId8"/>
    <p:sldId id="261" r:id="rId9"/>
    <p:sldId id="264" r:id="rId10"/>
    <p:sldId id="262" r:id="rId11"/>
    <p:sldId id="272" r:id="rId12"/>
    <p:sldId id="271" r:id="rId13"/>
    <p:sldId id="266" r:id="rId14"/>
    <p:sldId id="267" r:id="rId15"/>
    <p:sldId id="268" r:id="rId16"/>
  </p:sldIdLst>
  <p:sldSz cx="12192000" cy="6858000"/>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9" d="100"/>
          <a:sy n="79" d="100"/>
        </p:scale>
        <p:origin x="54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4/29/2021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4/29/2021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4/29/2021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4/29/2021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4/29/2021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4/29/2021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4/29/2021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4/29/2021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etrehiou@lexic-avocats.f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5FC05C64-AE7E-4D4D-8980-EE55B57289F9}"/>
              </a:ext>
            </a:extLst>
          </p:cNvPr>
          <p:cNvSpPr>
            <a:spLocks noGrp="1"/>
          </p:cNvSpPr>
          <p:nvPr>
            <p:ph type="subTitle" idx="1"/>
          </p:nvPr>
        </p:nvSpPr>
        <p:spPr>
          <a:xfrm>
            <a:off x="2367934" y="3774057"/>
            <a:ext cx="7456132" cy="1350393"/>
          </a:xfrm>
        </p:spPr>
        <p:txBody>
          <a:bodyPr>
            <a:normAutofit fontScale="92500" lnSpcReduction="10000"/>
          </a:bodyPr>
          <a:lstStyle/>
          <a:p>
            <a:r>
              <a:rPr lang="fr-FR" sz="2800" b="1" dirty="0"/>
              <a:t>Mentions légales</a:t>
            </a:r>
          </a:p>
          <a:p>
            <a:endParaRPr lang="fr-FR" sz="2800" b="1" dirty="0"/>
          </a:p>
          <a:p>
            <a:r>
              <a:rPr lang="fr-FR" sz="2800" b="1" dirty="0"/>
              <a:t>Politique de confidentialité</a:t>
            </a:r>
          </a:p>
        </p:txBody>
      </p:sp>
      <p:pic>
        <p:nvPicPr>
          <p:cNvPr id="5" name="Image 4">
            <a:extLst>
              <a:ext uri="{FF2B5EF4-FFF2-40B4-BE49-F238E27FC236}">
                <a16:creationId xmlns:a16="http://schemas.microsoft.com/office/drawing/2014/main" id="{E3E78FC1-1143-4D9E-811D-7F2F4E9087F1}"/>
              </a:ext>
            </a:extLst>
          </p:cNvPr>
          <p:cNvPicPr>
            <a:picLocks noChangeAspect="1"/>
          </p:cNvPicPr>
          <p:nvPr/>
        </p:nvPicPr>
        <p:blipFill>
          <a:blip r:embed="rId2"/>
          <a:stretch>
            <a:fillRect/>
          </a:stretch>
        </p:blipFill>
        <p:spPr>
          <a:xfrm>
            <a:off x="1967321" y="1651851"/>
            <a:ext cx="3475292" cy="1641643"/>
          </a:xfrm>
          <a:prstGeom prst="rect">
            <a:avLst/>
          </a:prstGeom>
        </p:spPr>
      </p:pic>
      <p:pic>
        <p:nvPicPr>
          <p:cNvPr id="4" name="Image 3" descr="Une image contenant texte&#10;&#10;Description générée automatiquement">
            <a:extLst>
              <a:ext uri="{FF2B5EF4-FFF2-40B4-BE49-F238E27FC236}">
                <a16:creationId xmlns:a16="http://schemas.microsoft.com/office/drawing/2014/main" id="{892E8294-84D1-49F0-A4D7-757483E18907}"/>
              </a:ext>
            </a:extLst>
          </p:cNvPr>
          <p:cNvPicPr>
            <a:picLocks noChangeAspect="1"/>
          </p:cNvPicPr>
          <p:nvPr/>
        </p:nvPicPr>
        <p:blipFill>
          <a:blip r:embed="rId3"/>
          <a:stretch>
            <a:fillRect/>
          </a:stretch>
        </p:blipFill>
        <p:spPr>
          <a:xfrm>
            <a:off x="6452779" y="1828899"/>
            <a:ext cx="3714750" cy="1228725"/>
          </a:xfrm>
          <a:prstGeom prst="rect">
            <a:avLst/>
          </a:prstGeom>
        </p:spPr>
      </p:pic>
    </p:spTree>
    <p:extLst>
      <p:ext uri="{BB962C8B-B14F-4D97-AF65-F5344CB8AC3E}">
        <p14:creationId xmlns:p14="http://schemas.microsoft.com/office/powerpoint/2010/main" val="3737265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371600" y="685800"/>
            <a:ext cx="9601200" cy="1013604"/>
          </a:xfrm>
        </p:spPr>
        <p:txBody>
          <a:bodyPr>
            <a:noAutofit/>
          </a:bodyPr>
          <a:lstStyle/>
          <a:p>
            <a:pPr algn="ctr"/>
            <a:r>
              <a:rPr lang="fr-FR" sz="3600" dirty="0"/>
              <a:t>FOCUS : Location meublée</a:t>
            </a:r>
          </a:p>
        </p:txBody>
      </p:sp>
      <p:sp>
        <p:nvSpPr>
          <p:cNvPr id="3" name="Espace réservé du contenu 2">
            <a:extLst>
              <a:ext uri="{FF2B5EF4-FFF2-40B4-BE49-F238E27FC236}">
                <a16:creationId xmlns:a16="http://schemas.microsoft.com/office/drawing/2014/main" id="{077C92C6-C7AA-4459-8153-7A54EE6FC020}"/>
              </a:ext>
            </a:extLst>
          </p:cNvPr>
          <p:cNvSpPr>
            <a:spLocks noGrp="1"/>
          </p:cNvSpPr>
          <p:nvPr>
            <p:ph idx="1"/>
          </p:nvPr>
        </p:nvSpPr>
        <p:spPr>
          <a:xfrm>
            <a:off x="1371600" y="1539551"/>
            <a:ext cx="10179170" cy="4945225"/>
          </a:xfrm>
        </p:spPr>
        <p:txBody>
          <a:bodyPr>
            <a:normAutofit fontScale="85000" lnSpcReduction="20000"/>
          </a:bodyPr>
          <a:lstStyle/>
          <a:p>
            <a:r>
              <a:rPr lang="fr-FR" sz="1800" b="1" u="sng" dirty="0">
                <a:solidFill>
                  <a:schemeClr val="bg1">
                    <a:lumMod val="75000"/>
                  </a:schemeClr>
                </a:solidFill>
              </a:rPr>
              <a:t>L’article L.324-2 du Code du Tourisme précise que :</a:t>
            </a:r>
          </a:p>
          <a:p>
            <a:endParaRPr lang="fr-FR" sz="1800" b="1" u="sng" dirty="0">
              <a:solidFill>
                <a:schemeClr val="bg1">
                  <a:lumMod val="75000"/>
                </a:schemeClr>
              </a:solidFill>
            </a:endParaRPr>
          </a:p>
          <a:p>
            <a:pPr marL="0" indent="0" algn="ctr">
              <a:buNone/>
            </a:pPr>
            <a:r>
              <a:rPr lang="fr-FR" sz="1700" i="1" dirty="0">
                <a:solidFill>
                  <a:schemeClr val="bg1">
                    <a:lumMod val="75000"/>
                  </a:schemeClr>
                </a:solidFill>
              </a:rPr>
              <a:t>« Toute offre ou contrat de location saisonnière doit revêtir la forme écrite et contenir l'indication du prix demandé ainsi qu'un état descriptif des lieux.</a:t>
            </a:r>
          </a:p>
          <a:p>
            <a:pPr marL="0" indent="0" algn="ctr">
              <a:buNone/>
            </a:pPr>
            <a:r>
              <a:rPr lang="fr-FR" sz="1700" i="1" dirty="0">
                <a:solidFill>
                  <a:schemeClr val="bg1">
                    <a:lumMod val="75000"/>
                  </a:schemeClr>
                </a:solidFill>
              </a:rPr>
              <a:t>Toute offre de location mentionnée au II de l'article L. 324-1-1 contient le numéro de déclaration mentionné à cet article et indique, dans des conditions définies par décret, si l'offre émane d'un particulier ou d'un professionnel au sens de l'article 155 du code général des impôts. »</a:t>
            </a:r>
          </a:p>
          <a:p>
            <a:endParaRPr lang="fr-FR" sz="1800" dirty="0">
              <a:solidFill>
                <a:schemeClr val="bg1">
                  <a:lumMod val="75000"/>
                </a:schemeClr>
              </a:solidFill>
            </a:endParaRPr>
          </a:p>
          <a:p>
            <a:r>
              <a:rPr lang="fr-FR" sz="1800" b="1" u="sng" dirty="0">
                <a:solidFill>
                  <a:schemeClr val="bg1">
                    <a:lumMod val="75000"/>
                  </a:schemeClr>
                </a:solidFill>
              </a:rPr>
              <a:t>L’article D.324-1-3 du Code du tourisme vient quant à lui préciser que :</a:t>
            </a:r>
          </a:p>
          <a:p>
            <a:endParaRPr lang="fr-FR" sz="1800" b="1" u="sng" dirty="0">
              <a:solidFill>
                <a:schemeClr val="bg1">
                  <a:lumMod val="75000"/>
                </a:schemeClr>
              </a:solidFill>
            </a:endParaRPr>
          </a:p>
          <a:p>
            <a:pPr marL="0" indent="0" algn="ctr">
              <a:buNone/>
            </a:pPr>
            <a:r>
              <a:rPr lang="fr-FR" sz="1600" i="1" dirty="0">
                <a:solidFill>
                  <a:schemeClr val="bg1">
                    <a:lumMod val="75000"/>
                  </a:schemeClr>
                </a:solidFill>
              </a:rPr>
              <a:t>« Pour l'application de l'article L. 324-2, toute offre de location d'un meublé de tourisme au sens du II de l'article L. 324-1-1 émanant d'un professionnel au sens de l'article 155 du code général des impôts porte la mention “ annonce professionnelle ”.</a:t>
            </a:r>
          </a:p>
          <a:p>
            <a:pPr marL="0" indent="0" algn="ctr">
              <a:buNone/>
            </a:pPr>
            <a:endParaRPr lang="fr-FR" sz="1600" i="1" dirty="0">
              <a:solidFill>
                <a:schemeClr val="bg1">
                  <a:lumMod val="75000"/>
                </a:schemeClr>
              </a:solidFill>
            </a:endParaRPr>
          </a:p>
          <a:p>
            <a:pPr marL="0" indent="0" algn="ctr">
              <a:buNone/>
            </a:pPr>
            <a:r>
              <a:rPr lang="fr-FR" sz="1600" i="1" dirty="0">
                <a:solidFill>
                  <a:schemeClr val="bg1">
                    <a:lumMod val="75000"/>
                  </a:schemeClr>
                </a:solidFill>
              </a:rPr>
              <a:t>Dans les mêmes conditions, toute offre de location d'un meublé de tourisme au sens du II de l'article L. 324-1-1 n'émanant pas d'un professionnel porte la mention “ annonce d'un particulier ”.</a:t>
            </a:r>
          </a:p>
          <a:p>
            <a:pPr marL="0" indent="0" algn="ctr">
              <a:buNone/>
            </a:pPr>
            <a:endParaRPr lang="fr-FR" sz="1600" i="1" dirty="0">
              <a:solidFill>
                <a:schemeClr val="bg1">
                  <a:lumMod val="75000"/>
                </a:schemeClr>
              </a:solidFill>
            </a:endParaRPr>
          </a:p>
          <a:p>
            <a:pPr marL="0" indent="0" algn="ctr">
              <a:buNone/>
            </a:pPr>
            <a:r>
              <a:rPr lang="fr-FR" sz="1600" i="1" dirty="0">
                <a:solidFill>
                  <a:schemeClr val="bg1">
                    <a:lumMod val="75000"/>
                  </a:schemeClr>
                </a:solidFill>
              </a:rPr>
              <a:t>Ces mentions figurent sur l'offre telle qu'affichée sur le site internet de la plateforme, dans des conditions de visibilité et de lisibilité suffisantes. »</a:t>
            </a:r>
          </a:p>
          <a:p>
            <a:endParaRPr lang="fr-FR" sz="1800" dirty="0">
              <a:solidFill>
                <a:schemeClr val="bg1">
                  <a:lumMod val="75000"/>
                </a:schemeClr>
              </a:solidFill>
            </a:endParaRPr>
          </a:p>
        </p:txBody>
      </p:sp>
    </p:spTree>
    <p:extLst>
      <p:ext uri="{BB962C8B-B14F-4D97-AF65-F5344CB8AC3E}">
        <p14:creationId xmlns:p14="http://schemas.microsoft.com/office/powerpoint/2010/main" val="1526546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371600" y="685800"/>
            <a:ext cx="9601200" cy="1013604"/>
          </a:xfrm>
        </p:spPr>
        <p:txBody>
          <a:bodyPr>
            <a:noAutofit/>
          </a:bodyPr>
          <a:lstStyle/>
          <a:p>
            <a:pPr algn="ctr"/>
            <a:r>
              <a:rPr lang="fr-FR" sz="3600" dirty="0"/>
              <a:t>FOCUS : Location meublée</a:t>
            </a:r>
          </a:p>
        </p:txBody>
      </p:sp>
      <p:sp>
        <p:nvSpPr>
          <p:cNvPr id="3" name="Espace réservé du contenu 2">
            <a:extLst>
              <a:ext uri="{FF2B5EF4-FFF2-40B4-BE49-F238E27FC236}">
                <a16:creationId xmlns:a16="http://schemas.microsoft.com/office/drawing/2014/main" id="{077C92C6-C7AA-4459-8153-7A54EE6FC020}"/>
              </a:ext>
            </a:extLst>
          </p:cNvPr>
          <p:cNvSpPr>
            <a:spLocks noGrp="1"/>
          </p:cNvSpPr>
          <p:nvPr>
            <p:ph idx="1"/>
          </p:nvPr>
        </p:nvSpPr>
        <p:spPr>
          <a:xfrm>
            <a:off x="1371600" y="1539551"/>
            <a:ext cx="10179170" cy="4945225"/>
          </a:xfrm>
        </p:spPr>
        <p:txBody>
          <a:bodyPr>
            <a:normAutofit/>
          </a:bodyPr>
          <a:lstStyle/>
          <a:p>
            <a:r>
              <a:rPr lang="fr-FR" sz="1800" b="1" u="sng" dirty="0">
                <a:solidFill>
                  <a:schemeClr val="bg1">
                    <a:lumMod val="75000"/>
                  </a:schemeClr>
                </a:solidFill>
              </a:rPr>
              <a:t>Qui est concerné ? </a:t>
            </a:r>
            <a:r>
              <a:rPr lang="fr-FR" sz="1800" dirty="0">
                <a:solidFill>
                  <a:schemeClr val="bg1">
                    <a:lumMod val="75000"/>
                  </a:schemeClr>
                </a:solidFill>
              </a:rPr>
              <a:t>: toute personne qui commercialise un meublé de tourisme sur un site internet (les places de marché des OT et des CRT sont selon nous concernées).</a:t>
            </a:r>
          </a:p>
          <a:p>
            <a:endParaRPr lang="fr-FR" sz="1800" dirty="0">
              <a:solidFill>
                <a:schemeClr val="bg1">
                  <a:lumMod val="75000"/>
                </a:schemeClr>
              </a:solidFill>
            </a:endParaRPr>
          </a:p>
          <a:p>
            <a:r>
              <a:rPr lang="fr-FR" sz="1800" b="1" u="sng" dirty="0">
                <a:solidFill>
                  <a:schemeClr val="bg1">
                    <a:lumMod val="75000"/>
                  </a:schemeClr>
                </a:solidFill>
              </a:rPr>
              <a:t>Qu’est-ce qu’un meublé de tourisme ? </a:t>
            </a:r>
            <a:r>
              <a:rPr lang="fr-FR" sz="1800" dirty="0">
                <a:solidFill>
                  <a:schemeClr val="bg1">
                    <a:lumMod val="75000"/>
                  </a:schemeClr>
                </a:solidFill>
              </a:rPr>
              <a:t>: il s’agit de maisons ou appartements meublés à usage exclusif du locataire qui y séjourne de manière ponctuelle (nuitée, séjour de vacances…)</a:t>
            </a:r>
          </a:p>
          <a:p>
            <a:endParaRPr lang="fr-FR" sz="1800" dirty="0">
              <a:solidFill>
                <a:schemeClr val="bg1">
                  <a:lumMod val="75000"/>
                </a:schemeClr>
              </a:solidFill>
            </a:endParaRPr>
          </a:p>
          <a:p>
            <a:r>
              <a:rPr lang="fr-FR" sz="1800" b="1" u="sng" dirty="0">
                <a:solidFill>
                  <a:schemeClr val="bg1">
                    <a:lumMod val="75000"/>
                  </a:schemeClr>
                </a:solidFill>
              </a:rPr>
              <a:t>Qu’est ce qu’un professionnel ? </a:t>
            </a:r>
            <a:r>
              <a:rPr lang="fr-FR" sz="1800" dirty="0">
                <a:solidFill>
                  <a:schemeClr val="bg1">
                    <a:lumMod val="75000"/>
                  </a:schemeClr>
                </a:solidFill>
              </a:rPr>
              <a:t>: pour être qualifié de professionnel, un loueur doit avoir des recettes annuelles retirées de cette activité de location supérieures à 23.000 euros et ces recettes doivent excéder les revenus que le foyer fiscal tire des autres revenus soumis à l'impôt sur le revenu.</a:t>
            </a:r>
          </a:p>
          <a:p>
            <a:endParaRPr lang="fr-FR" sz="1800" dirty="0">
              <a:solidFill>
                <a:schemeClr val="bg1">
                  <a:lumMod val="75000"/>
                </a:schemeClr>
              </a:solidFill>
            </a:endParaRPr>
          </a:p>
          <a:p>
            <a:r>
              <a:rPr lang="fr-FR" sz="1800" b="1" u="sng" dirty="0">
                <a:solidFill>
                  <a:schemeClr val="bg1">
                    <a:lumMod val="75000"/>
                  </a:schemeClr>
                </a:solidFill>
              </a:rPr>
              <a:t>En pratique </a:t>
            </a:r>
            <a:r>
              <a:rPr lang="fr-FR" sz="1800" dirty="0">
                <a:solidFill>
                  <a:schemeClr val="bg1">
                    <a:lumMod val="75000"/>
                  </a:schemeClr>
                </a:solidFill>
              </a:rPr>
              <a:t>: vous devez solliciter le loueur afin de vous renseigner sur ses sources de revenus (possibilité de solliciter les déclarations de revenus) et procéder à l’affichage </a:t>
            </a:r>
            <a:r>
              <a:rPr lang="fr-FR" sz="1800">
                <a:solidFill>
                  <a:schemeClr val="bg1">
                    <a:lumMod val="75000"/>
                  </a:schemeClr>
                </a:solidFill>
              </a:rPr>
              <a:t>numérique conforme.</a:t>
            </a:r>
            <a:endParaRPr lang="fr-FR" sz="1800" dirty="0">
              <a:solidFill>
                <a:schemeClr val="bg1">
                  <a:lumMod val="75000"/>
                </a:schemeClr>
              </a:solidFill>
            </a:endParaRPr>
          </a:p>
        </p:txBody>
      </p:sp>
    </p:spTree>
    <p:extLst>
      <p:ext uri="{BB962C8B-B14F-4D97-AF65-F5344CB8AC3E}">
        <p14:creationId xmlns:p14="http://schemas.microsoft.com/office/powerpoint/2010/main" val="4200200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371600" y="685800"/>
            <a:ext cx="9601200" cy="1013604"/>
          </a:xfrm>
        </p:spPr>
        <p:txBody>
          <a:bodyPr>
            <a:noAutofit/>
          </a:bodyPr>
          <a:lstStyle/>
          <a:p>
            <a:pPr algn="ctr"/>
            <a:r>
              <a:rPr lang="fr-FR" sz="3600" dirty="0"/>
              <a:t>Comment rédiger ses documents </a:t>
            </a:r>
          </a:p>
        </p:txBody>
      </p:sp>
      <p:sp>
        <p:nvSpPr>
          <p:cNvPr id="3" name="Espace réservé du contenu 2">
            <a:extLst>
              <a:ext uri="{FF2B5EF4-FFF2-40B4-BE49-F238E27FC236}">
                <a16:creationId xmlns:a16="http://schemas.microsoft.com/office/drawing/2014/main" id="{077C92C6-C7AA-4459-8153-7A54EE6FC020}"/>
              </a:ext>
            </a:extLst>
          </p:cNvPr>
          <p:cNvSpPr>
            <a:spLocks noGrp="1"/>
          </p:cNvSpPr>
          <p:nvPr>
            <p:ph idx="1"/>
          </p:nvPr>
        </p:nvSpPr>
        <p:spPr>
          <a:xfrm>
            <a:off x="1371600" y="2044459"/>
            <a:ext cx="10179170" cy="4218317"/>
          </a:xfrm>
        </p:spPr>
        <p:txBody>
          <a:bodyPr>
            <a:normAutofit fontScale="92500" lnSpcReduction="20000"/>
          </a:bodyPr>
          <a:lstStyle/>
          <a:p>
            <a:r>
              <a:rPr lang="fr-FR" sz="1800" dirty="0">
                <a:solidFill>
                  <a:schemeClr val="bg1">
                    <a:lumMod val="75000"/>
                  </a:schemeClr>
                </a:solidFill>
              </a:rPr>
              <a:t>En pratique, et en synthèse, vous avez plusieurs options :</a:t>
            </a:r>
          </a:p>
          <a:p>
            <a:pPr lvl="1"/>
            <a:endParaRPr lang="fr-FR" sz="1800" dirty="0">
              <a:solidFill>
                <a:schemeClr val="bg1">
                  <a:lumMod val="75000"/>
                </a:schemeClr>
              </a:solidFill>
            </a:endParaRPr>
          </a:p>
          <a:p>
            <a:pPr lvl="1"/>
            <a:r>
              <a:rPr lang="fr-FR" sz="1800" b="1" i="0" u="sng" dirty="0">
                <a:solidFill>
                  <a:schemeClr val="bg1">
                    <a:lumMod val="75000"/>
                  </a:schemeClr>
                </a:solidFill>
              </a:rPr>
              <a:t>soit vous rédigez vous-même vos documents : </a:t>
            </a:r>
            <a:r>
              <a:rPr lang="fr-FR" sz="1800" i="0" dirty="0">
                <a:solidFill>
                  <a:schemeClr val="bg1">
                    <a:lumMod val="75000"/>
                  </a:schemeClr>
                </a:solidFill>
              </a:rPr>
              <a:t>l’avantage est que vous économisez des coûts liés à la prestation, mais vous n’aurez pas d’assurance sur le fait que vos mentions légales et votre politique de confidentialité sont à jour, si elles sont bien rédigées, et donc si elles vous assurent toute la sécurité recherchée</a:t>
            </a:r>
          </a:p>
          <a:p>
            <a:pPr lvl="1"/>
            <a:endParaRPr lang="fr-FR" sz="1800" i="0" dirty="0">
              <a:solidFill>
                <a:schemeClr val="bg1">
                  <a:lumMod val="75000"/>
                </a:schemeClr>
              </a:solidFill>
            </a:endParaRPr>
          </a:p>
          <a:p>
            <a:pPr lvl="1"/>
            <a:r>
              <a:rPr lang="fr-FR" sz="1800" b="1" i="0" u="sng" dirty="0">
                <a:solidFill>
                  <a:schemeClr val="bg1">
                    <a:lumMod val="75000"/>
                  </a:schemeClr>
                </a:solidFill>
              </a:rPr>
              <a:t>soit vous passez par un prestataire internet </a:t>
            </a:r>
            <a:r>
              <a:rPr lang="fr-FR" sz="1800" i="0" dirty="0">
                <a:solidFill>
                  <a:schemeClr val="bg1">
                    <a:lumMod val="75000"/>
                  </a:schemeClr>
                </a:solidFill>
              </a:rPr>
              <a:t>: dans ce cas, vous aurez un document standardisé qui ne répondra probablement pas à vos attentes en terme de personnalisation, et qui donc ne vous protègera pas nécessairement. Par ailleurs, vous n’avez pas de conseil et d’accompagnement de la part d’un professionnel. Mais le coût sera normalement moindre.</a:t>
            </a:r>
          </a:p>
          <a:p>
            <a:pPr lvl="1"/>
            <a:endParaRPr lang="fr-FR" sz="1800" i="0" dirty="0">
              <a:solidFill>
                <a:schemeClr val="bg1">
                  <a:lumMod val="75000"/>
                </a:schemeClr>
              </a:solidFill>
            </a:endParaRPr>
          </a:p>
          <a:p>
            <a:pPr lvl="1"/>
            <a:r>
              <a:rPr lang="fr-FR" sz="1800" b="1" i="0" u="sng" dirty="0">
                <a:solidFill>
                  <a:schemeClr val="bg1">
                    <a:lumMod val="75000"/>
                  </a:schemeClr>
                </a:solidFill>
              </a:rPr>
              <a:t>soit vous passez par un prestataire (avocat) </a:t>
            </a:r>
            <a:r>
              <a:rPr lang="fr-FR" sz="1800" i="0" dirty="0">
                <a:solidFill>
                  <a:schemeClr val="bg1">
                    <a:lumMod val="75000"/>
                  </a:schemeClr>
                </a:solidFill>
              </a:rPr>
              <a:t>: le coût sera plus élevé mais vous bénéficierez des conseils d’un professionnel et d’un document qui doit répondre en tous points à vos attentes. Par ailleurs, vous pourrez l’interrogez si vous avez des difficultés dans l’utilisation. Le coût doit être compris à notre sens entre 400 et 600 € HT pour la rédaction des mentions légales et de la politique de confidentialité. </a:t>
            </a:r>
            <a:endParaRPr lang="fr-FR" sz="1800" dirty="0">
              <a:solidFill>
                <a:schemeClr val="bg1">
                  <a:lumMod val="75000"/>
                </a:schemeClr>
              </a:solidFill>
            </a:endParaRPr>
          </a:p>
          <a:p>
            <a:endParaRPr lang="fr-FR" sz="1800" dirty="0">
              <a:solidFill>
                <a:schemeClr val="bg1">
                  <a:lumMod val="75000"/>
                </a:schemeClr>
              </a:solidFill>
            </a:endParaRPr>
          </a:p>
        </p:txBody>
      </p:sp>
    </p:spTree>
    <p:extLst>
      <p:ext uri="{BB962C8B-B14F-4D97-AF65-F5344CB8AC3E}">
        <p14:creationId xmlns:p14="http://schemas.microsoft.com/office/powerpoint/2010/main" val="314962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371600" y="685800"/>
            <a:ext cx="9601200" cy="1013604"/>
          </a:xfrm>
        </p:spPr>
        <p:txBody>
          <a:bodyPr>
            <a:noAutofit/>
          </a:bodyPr>
          <a:lstStyle/>
          <a:p>
            <a:pPr algn="ctr"/>
            <a:r>
              <a:rPr lang="fr-FR" sz="3600" dirty="0"/>
              <a:t>Sites internet marchands : les documents complémentaires</a:t>
            </a:r>
          </a:p>
        </p:txBody>
      </p:sp>
      <p:sp>
        <p:nvSpPr>
          <p:cNvPr id="3" name="Espace réservé du contenu 2">
            <a:extLst>
              <a:ext uri="{FF2B5EF4-FFF2-40B4-BE49-F238E27FC236}">
                <a16:creationId xmlns:a16="http://schemas.microsoft.com/office/drawing/2014/main" id="{077C92C6-C7AA-4459-8153-7A54EE6FC020}"/>
              </a:ext>
            </a:extLst>
          </p:cNvPr>
          <p:cNvSpPr>
            <a:spLocks noGrp="1"/>
          </p:cNvSpPr>
          <p:nvPr>
            <p:ph idx="1"/>
          </p:nvPr>
        </p:nvSpPr>
        <p:spPr>
          <a:xfrm>
            <a:off x="1371600" y="2044459"/>
            <a:ext cx="10179170" cy="4218317"/>
          </a:xfrm>
        </p:spPr>
        <p:txBody>
          <a:bodyPr>
            <a:normAutofit/>
          </a:bodyPr>
          <a:lstStyle/>
          <a:p>
            <a:r>
              <a:rPr lang="fr-FR" sz="1800" dirty="0">
                <a:solidFill>
                  <a:schemeClr val="bg1">
                    <a:lumMod val="75000"/>
                  </a:schemeClr>
                </a:solidFill>
              </a:rPr>
              <a:t>En plus des mentions légales et de la Politique de confidentialité, si vous exploitez un site internet, vous pouvez devoir disposer des documents suivants :</a:t>
            </a:r>
          </a:p>
          <a:p>
            <a:pPr lvl="1"/>
            <a:endParaRPr lang="fr-FR" sz="1800" dirty="0">
              <a:solidFill>
                <a:schemeClr val="bg1">
                  <a:lumMod val="75000"/>
                </a:schemeClr>
              </a:solidFill>
            </a:endParaRPr>
          </a:p>
          <a:p>
            <a:pPr lvl="1"/>
            <a:r>
              <a:rPr lang="fr-FR" sz="1800" b="1" i="0" u="sng" dirty="0">
                <a:solidFill>
                  <a:schemeClr val="bg1">
                    <a:lumMod val="75000"/>
                  </a:schemeClr>
                </a:solidFill>
              </a:rPr>
              <a:t>Des conditions générales de vente : </a:t>
            </a:r>
            <a:r>
              <a:rPr lang="fr-FR" sz="1800" i="0" dirty="0">
                <a:solidFill>
                  <a:schemeClr val="bg1">
                    <a:lumMod val="75000"/>
                  </a:schemeClr>
                </a:solidFill>
              </a:rPr>
              <a:t>ce document est nécessaire si vous vendez des services ou des produits via votre site internet</a:t>
            </a:r>
          </a:p>
          <a:p>
            <a:pPr lvl="1"/>
            <a:endParaRPr lang="fr-FR" sz="1800" b="1" i="0" u="sng" dirty="0">
              <a:solidFill>
                <a:schemeClr val="bg1">
                  <a:lumMod val="75000"/>
                </a:schemeClr>
              </a:solidFill>
            </a:endParaRPr>
          </a:p>
          <a:p>
            <a:pPr lvl="1"/>
            <a:r>
              <a:rPr lang="fr-FR" sz="1800" b="1" i="0" u="sng" dirty="0">
                <a:solidFill>
                  <a:schemeClr val="bg1">
                    <a:lumMod val="75000"/>
                  </a:schemeClr>
                </a:solidFill>
              </a:rPr>
              <a:t>Des conditions générales d’utilisation : </a:t>
            </a:r>
            <a:r>
              <a:rPr lang="fr-FR" sz="1800" i="0" dirty="0">
                <a:solidFill>
                  <a:schemeClr val="bg1">
                    <a:lumMod val="75000"/>
                  </a:schemeClr>
                </a:solidFill>
              </a:rPr>
              <a:t>ce document est nécessaire si vous offrez à vos utilisateurs la possibilité de créer un compte sur votre site internet.</a:t>
            </a:r>
          </a:p>
          <a:p>
            <a:pPr marL="530352" lvl="1" indent="0">
              <a:buNone/>
            </a:pPr>
            <a:endParaRPr lang="fr-FR" sz="1800" dirty="0">
              <a:solidFill>
                <a:schemeClr val="bg1">
                  <a:lumMod val="75000"/>
                </a:schemeClr>
              </a:solidFill>
            </a:endParaRPr>
          </a:p>
          <a:p>
            <a:r>
              <a:rPr lang="fr-FR" sz="1800" b="1" u="sng" dirty="0">
                <a:solidFill>
                  <a:schemeClr val="bg1">
                    <a:lumMod val="75000"/>
                  </a:schemeClr>
                </a:solidFill>
              </a:rPr>
              <a:t>Si vous êtes une plateforme numérique d’offres de produits et de services (et notamment de location) : </a:t>
            </a:r>
            <a:r>
              <a:rPr lang="fr-FR" sz="1800" dirty="0">
                <a:solidFill>
                  <a:schemeClr val="bg1">
                    <a:lumMod val="75000"/>
                  </a:schemeClr>
                </a:solidFill>
              </a:rPr>
              <a:t>nous vous conseillons de mettre en place des conditions générales d’utilisation à opposer à vos utilisateurs, notamment s’ils peuvent réserver via votre plateforme.</a:t>
            </a:r>
            <a:endParaRPr lang="fr-FR" sz="1800" b="1" u="sng" dirty="0">
              <a:solidFill>
                <a:schemeClr val="bg1">
                  <a:lumMod val="75000"/>
                </a:schemeClr>
              </a:solidFill>
            </a:endParaRPr>
          </a:p>
        </p:txBody>
      </p:sp>
    </p:spTree>
    <p:extLst>
      <p:ext uri="{BB962C8B-B14F-4D97-AF65-F5344CB8AC3E}">
        <p14:creationId xmlns:p14="http://schemas.microsoft.com/office/powerpoint/2010/main" val="1201192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295400" y="2922198"/>
            <a:ext cx="9601200" cy="1013604"/>
          </a:xfrm>
        </p:spPr>
        <p:txBody>
          <a:bodyPr>
            <a:noAutofit/>
          </a:bodyPr>
          <a:lstStyle/>
          <a:p>
            <a:pPr algn="ctr"/>
            <a:r>
              <a:rPr lang="fr-FR" sz="3600" dirty="0"/>
              <a:t>QUESTIONS - ECHANGES</a:t>
            </a:r>
          </a:p>
        </p:txBody>
      </p:sp>
    </p:spTree>
    <p:extLst>
      <p:ext uri="{BB962C8B-B14F-4D97-AF65-F5344CB8AC3E}">
        <p14:creationId xmlns:p14="http://schemas.microsoft.com/office/powerpoint/2010/main" val="1437791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295400" y="3188898"/>
            <a:ext cx="9601200" cy="1013604"/>
          </a:xfrm>
        </p:spPr>
        <p:txBody>
          <a:bodyPr>
            <a:noAutofit/>
          </a:bodyPr>
          <a:lstStyle/>
          <a:p>
            <a:pPr algn="ctr"/>
            <a:r>
              <a:rPr lang="fr-FR" sz="2400" dirty="0"/>
              <a:t>Email : </a:t>
            </a:r>
            <a:r>
              <a:rPr lang="fr-FR" sz="2400" dirty="0">
                <a:hlinkClick r:id="rId2"/>
              </a:rPr>
              <a:t>etrehiou@lexic-avocats.fr</a:t>
            </a:r>
            <a:br>
              <a:rPr lang="fr-FR" sz="2400" dirty="0"/>
            </a:br>
            <a:br>
              <a:rPr lang="fr-FR" sz="2400" dirty="0"/>
            </a:br>
            <a:r>
              <a:rPr lang="fr-FR" sz="2400" dirty="0"/>
              <a:t>Téléphone : 04.76.43.94.71</a:t>
            </a:r>
          </a:p>
        </p:txBody>
      </p:sp>
      <p:pic>
        <p:nvPicPr>
          <p:cNvPr id="3" name="Picture 2">
            <a:extLst>
              <a:ext uri="{FF2B5EF4-FFF2-40B4-BE49-F238E27FC236}">
                <a16:creationId xmlns:a16="http://schemas.microsoft.com/office/drawing/2014/main" id="{0FE0F122-EFCB-4E55-AECD-016D3586442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1302" y="1708960"/>
            <a:ext cx="2149396" cy="101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4009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371600" y="685800"/>
            <a:ext cx="9601200" cy="1013604"/>
          </a:xfrm>
        </p:spPr>
        <p:txBody>
          <a:bodyPr/>
          <a:lstStyle/>
          <a:p>
            <a:pPr algn="ctr"/>
            <a:r>
              <a:rPr lang="fr-FR" dirty="0"/>
              <a:t>Introduction - Définition</a:t>
            </a:r>
          </a:p>
        </p:txBody>
      </p:sp>
      <p:sp>
        <p:nvSpPr>
          <p:cNvPr id="3" name="Espace réservé du contenu 2">
            <a:extLst>
              <a:ext uri="{FF2B5EF4-FFF2-40B4-BE49-F238E27FC236}">
                <a16:creationId xmlns:a16="http://schemas.microsoft.com/office/drawing/2014/main" id="{077C92C6-C7AA-4459-8153-7A54EE6FC020}"/>
              </a:ext>
            </a:extLst>
          </p:cNvPr>
          <p:cNvSpPr>
            <a:spLocks noGrp="1"/>
          </p:cNvSpPr>
          <p:nvPr>
            <p:ph idx="1"/>
          </p:nvPr>
        </p:nvSpPr>
        <p:spPr>
          <a:xfrm>
            <a:off x="1371600" y="2044459"/>
            <a:ext cx="10179170" cy="4263035"/>
          </a:xfrm>
        </p:spPr>
        <p:txBody>
          <a:bodyPr>
            <a:normAutofit/>
          </a:bodyPr>
          <a:lstStyle/>
          <a:p>
            <a:r>
              <a:rPr lang="fr-FR" b="1" u="sng" dirty="0">
                <a:solidFill>
                  <a:schemeClr val="bg1">
                    <a:lumMod val="75000"/>
                  </a:schemeClr>
                </a:solidFill>
              </a:rPr>
              <a:t>Les mentions légales d'un site internet </a:t>
            </a:r>
            <a:r>
              <a:rPr lang="fr-FR" dirty="0">
                <a:solidFill>
                  <a:schemeClr val="bg1">
                    <a:lumMod val="75000"/>
                  </a:schemeClr>
                </a:solidFill>
              </a:rPr>
              <a:t>servent à assurer une certaine transparence, à rassurer les internautes sur l'identité de celui qui émet les informations. </a:t>
            </a:r>
          </a:p>
          <a:p>
            <a:r>
              <a:rPr lang="fr-FR" dirty="0">
                <a:solidFill>
                  <a:schemeClr val="bg1">
                    <a:lumMod val="75000"/>
                  </a:schemeClr>
                </a:solidFill>
              </a:rPr>
              <a:t>Elles ont pour but d’aider l’utilisateur à identifier clairement les personnes (physiques ou morales) chargées de l’édition et du fonctionnement du site, ainsi que de lui fournir les moyens de les contacter.</a:t>
            </a:r>
          </a:p>
          <a:p>
            <a:r>
              <a:rPr lang="fr-FR" b="1" u="sng" dirty="0">
                <a:solidFill>
                  <a:schemeClr val="bg1">
                    <a:lumMod val="75000"/>
                  </a:schemeClr>
                </a:solidFill>
              </a:rPr>
              <a:t>Une politique de confidentialité </a:t>
            </a:r>
            <a:r>
              <a:rPr lang="fr-FR" dirty="0">
                <a:solidFill>
                  <a:schemeClr val="bg1">
                    <a:lumMod val="75000"/>
                  </a:schemeClr>
                </a:solidFill>
              </a:rPr>
              <a:t>est un document (à valeur contractuelle) qui décrit comment l’exploitant d’un site internet (souvent marchand) retient, traite, publie et efface les données transmises par ses clients et/ou utilisateurs. </a:t>
            </a:r>
          </a:p>
          <a:p>
            <a:r>
              <a:rPr lang="fr-FR" dirty="0">
                <a:solidFill>
                  <a:schemeClr val="bg1">
                    <a:lumMod val="75000"/>
                  </a:schemeClr>
                </a:solidFill>
              </a:rPr>
              <a:t>Elle vient expliquer en détail le mode de collecte, le classement, le traitement ainsi que la publication et la suppression des données à caractère personnel transmises par les utilisateurs dans le cadre d’une relation commerciale.</a:t>
            </a:r>
          </a:p>
          <a:p>
            <a:pPr marL="0" indent="0">
              <a:buNone/>
            </a:pPr>
            <a:endParaRPr lang="fr-FR" sz="1800" dirty="0">
              <a:solidFill>
                <a:schemeClr val="bg1">
                  <a:lumMod val="75000"/>
                </a:schemeClr>
              </a:solidFill>
            </a:endParaRPr>
          </a:p>
        </p:txBody>
      </p:sp>
    </p:spTree>
    <p:extLst>
      <p:ext uri="{BB962C8B-B14F-4D97-AF65-F5344CB8AC3E}">
        <p14:creationId xmlns:p14="http://schemas.microsoft.com/office/powerpoint/2010/main" val="2340440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371600" y="685800"/>
            <a:ext cx="9601200" cy="1013604"/>
          </a:xfrm>
        </p:spPr>
        <p:txBody>
          <a:bodyPr/>
          <a:lstStyle/>
          <a:p>
            <a:pPr algn="ctr"/>
            <a:r>
              <a:rPr lang="fr-FR" dirty="0"/>
              <a:t>Introduction – Fondements Juridiques</a:t>
            </a:r>
          </a:p>
        </p:txBody>
      </p:sp>
      <p:sp>
        <p:nvSpPr>
          <p:cNvPr id="3" name="Espace réservé du contenu 2">
            <a:extLst>
              <a:ext uri="{FF2B5EF4-FFF2-40B4-BE49-F238E27FC236}">
                <a16:creationId xmlns:a16="http://schemas.microsoft.com/office/drawing/2014/main" id="{077C92C6-C7AA-4459-8153-7A54EE6FC020}"/>
              </a:ext>
            </a:extLst>
          </p:cNvPr>
          <p:cNvSpPr>
            <a:spLocks noGrp="1"/>
          </p:cNvSpPr>
          <p:nvPr>
            <p:ph idx="1"/>
          </p:nvPr>
        </p:nvSpPr>
        <p:spPr>
          <a:xfrm>
            <a:off x="1371600" y="2044459"/>
            <a:ext cx="10179170" cy="4218317"/>
          </a:xfrm>
        </p:spPr>
        <p:txBody>
          <a:bodyPr>
            <a:normAutofit lnSpcReduction="10000"/>
          </a:bodyPr>
          <a:lstStyle/>
          <a:p>
            <a:r>
              <a:rPr lang="fr-FR" sz="1800" dirty="0">
                <a:solidFill>
                  <a:schemeClr val="bg1">
                    <a:lumMod val="75000"/>
                  </a:schemeClr>
                </a:solidFill>
              </a:rPr>
              <a:t>L’affichage des Mentions légales pour un site web figure dans la </a:t>
            </a:r>
            <a:r>
              <a:rPr lang="fr-FR" sz="1800" b="1" u="sng" dirty="0">
                <a:solidFill>
                  <a:schemeClr val="bg1">
                    <a:lumMod val="75000"/>
                  </a:schemeClr>
                </a:solidFill>
              </a:rPr>
              <a:t>loi pour la confiance dans l’économie numérique</a:t>
            </a:r>
            <a:r>
              <a:rPr lang="fr-FR" sz="1800" dirty="0">
                <a:solidFill>
                  <a:schemeClr val="bg1">
                    <a:lumMod val="75000"/>
                  </a:schemeClr>
                </a:solidFill>
              </a:rPr>
              <a:t> de 2004 (articles 6, 19 et 20)</a:t>
            </a:r>
          </a:p>
          <a:p>
            <a:r>
              <a:rPr lang="fr-FR" sz="1800" dirty="0">
                <a:solidFill>
                  <a:schemeClr val="bg1">
                    <a:lumMod val="75000"/>
                  </a:schemeClr>
                </a:solidFill>
              </a:rPr>
              <a:t>L’absence de mentions légale est sanctionnée en elle-même de peines pénales, pouvant aller jusqu’à </a:t>
            </a:r>
            <a:r>
              <a:rPr lang="fr-FR" sz="1800" b="1" u="sng" dirty="0">
                <a:solidFill>
                  <a:schemeClr val="bg1">
                    <a:lumMod val="75000"/>
                  </a:schemeClr>
                </a:solidFill>
              </a:rPr>
              <a:t>1 an d’emprisonnement et de 75.000 euros d’amende</a:t>
            </a:r>
            <a:r>
              <a:rPr lang="fr-FR" sz="1800" dirty="0">
                <a:solidFill>
                  <a:schemeClr val="bg1">
                    <a:lumMod val="75000"/>
                  </a:schemeClr>
                </a:solidFill>
              </a:rPr>
              <a:t>, multiplié par cinq pour les personnes morales. Il peut y avoir également des sanctions civiles si un utilisateur a subi un préjudice du fait de l’absence des mentions légales.</a:t>
            </a:r>
          </a:p>
          <a:p>
            <a:r>
              <a:rPr lang="fr-FR" sz="1800" dirty="0">
                <a:solidFill>
                  <a:schemeClr val="bg1">
                    <a:lumMod val="75000"/>
                  </a:schemeClr>
                </a:solidFill>
              </a:rPr>
              <a:t>L’établissement d’une politique de confidentialité répond à un objectif précis : celui de respecter les nouvelles normes en matière de protection de la vie privée. L’entrée en vigueur du </a:t>
            </a:r>
            <a:r>
              <a:rPr lang="fr-FR" sz="1800" b="1" u="sng" dirty="0">
                <a:solidFill>
                  <a:schemeClr val="bg1">
                    <a:lumMod val="75000"/>
                  </a:schemeClr>
                </a:solidFill>
              </a:rPr>
              <a:t>Règlement Général sur la Protection des Données (RGPD)</a:t>
            </a:r>
            <a:r>
              <a:rPr lang="fr-FR" sz="1800" dirty="0">
                <a:solidFill>
                  <a:schemeClr val="bg1">
                    <a:lumMod val="75000"/>
                  </a:schemeClr>
                </a:solidFill>
              </a:rPr>
              <a:t>, en mai 2018, pose un cadre strict sur la question de la collecte et du traitement des données personnelles. Cette loi européenne oblige désormais les propriétaires de sites à afficher certaines informations à destination de leurs visiteurs. La rédaction d’une politique de confidentialité, sur une page dédiée, permet de regrouper l’ensemble de ces mentions obligatoires.</a:t>
            </a:r>
          </a:p>
          <a:p>
            <a:r>
              <a:rPr lang="fr-FR" sz="1800" dirty="0">
                <a:solidFill>
                  <a:schemeClr val="bg1">
                    <a:lumMod val="75000"/>
                  </a:schemeClr>
                </a:solidFill>
              </a:rPr>
              <a:t>Les sanctions pénales peuvent aller jusqu’à </a:t>
            </a:r>
            <a:r>
              <a:rPr lang="fr-FR" sz="1800" b="1" u="sng" dirty="0">
                <a:solidFill>
                  <a:schemeClr val="bg1">
                    <a:lumMod val="75000"/>
                  </a:schemeClr>
                </a:solidFill>
              </a:rPr>
              <a:t>5 ans d’emprisonnement et 300 000 euros d’amende </a:t>
            </a:r>
            <a:r>
              <a:rPr lang="fr-FR" sz="1800" dirty="0">
                <a:solidFill>
                  <a:schemeClr val="bg1">
                    <a:lumMod val="75000"/>
                  </a:schemeClr>
                </a:solidFill>
              </a:rPr>
              <a:t>(Article 226-16 du Code pénal).</a:t>
            </a:r>
          </a:p>
          <a:p>
            <a:pPr marL="0" indent="0">
              <a:buNone/>
            </a:pPr>
            <a:endParaRPr lang="fr-FR" sz="1800" dirty="0">
              <a:solidFill>
                <a:schemeClr val="bg1">
                  <a:lumMod val="75000"/>
                </a:schemeClr>
              </a:solidFill>
            </a:endParaRPr>
          </a:p>
        </p:txBody>
      </p:sp>
    </p:spTree>
    <p:extLst>
      <p:ext uri="{BB962C8B-B14F-4D97-AF65-F5344CB8AC3E}">
        <p14:creationId xmlns:p14="http://schemas.microsoft.com/office/powerpoint/2010/main" val="178972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371600" y="685800"/>
            <a:ext cx="9601200" cy="1013604"/>
          </a:xfrm>
        </p:spPr>
        <p:txBody>
          <a:bodyPr/>
          <a:lstStyle/>
          <a:p>
            <a:pPr algn="ctr"/>
            <a:r>
              <a:rPr lang="fr-FR" dirty="0"/>
              <a:t>Le contenu des Mentions Légales</a:t>
            </a:r>
          </a:p>
        </p:txBody>
      </p:sp>
      <p:sp>
        <p:nvSpPr>
          <p:cNvPr id="3" name="Espace réservé du contenu 2">
            <a:extLst>
              <a:ext uri="{FF2B5EF4-FFF2-40B4-BE49-F238E27FC236}">
                <a16:creationId xmlns:a16="http://schemas.microsoft.com/office/drawing/2014/main" id="{077C92C6-C7AA-4459-8153-7A54EE6FC020}"/>
              </a:ext>
            </a:extLst>
          </p:cNvPr>
          <p:cNvSpPr>
            <a:spLocks noGrp="1"/>
          </p:cNvSpPr>
          <p:nvPr>
            <p:ph idx="1"/>
          </p:nvPr>
        </p:nvSpPr>
        <p:spPr>
          <a:xfrm>
            <a:off x="1371600" y="2706932"/>
            <a:ext cx="10179170" cy="2312937"/>
          </a:xfrm>
        </p:spPr>
        <p:txBody>
          <a:bodyPr>
            <a:normAutofit/>
          </a:bodyPr>
          <a:lstStyle/>
          <a:p>
            <a:r>
              <a:rPr lang="fr-FR" sz="1800" b="1" i="0" u="sng" dirty="0">
                <a:solidFill>
                  <a:schemeClr val="bg1">
                    <a:lumMod val="75000"/>
                  </a:schemeClr>
                </a:solidFill>
              </a:rPr>
              <a:t>D’une manière générale, les mentions légales </a:t>
            </a:r>
            <a:r>
              <a:rPr lang="fr-FR" sz="1800" b="1" u="sng" dirty="0">
                <a:solidFill>
                  <a:schemeClr val="bg1">
                    <a:lumMod val="75000"/>
                  </a:schemeClr>
                </a:solidFill>
              </a:rPr>
              <a:t>doivent contenir :</a:t>
            </a:r>
          </a:p>
          <a:p>
            <a:pPr marL="0" indent="0">
              <a:buNone/>
            </a:pPr>
            <a:endParaRPr lang="fr-FR" sz="1800" dirty="0">
              <a:solidFill>
                <a:schemeClr val="bg1">
                  <a:lumMod val="75000"/>
                </a:schemeClr>
              </a:solidFill>
            </a:endParaRPr>
          </a:p>
          <a:p>
            <a:pPr lvl="1"/>
            <a:r>
              <a:rPr lang="fr-FR" sz="1800" i="0" dirty="0">
                <a:solidFill>
                  <a:schemeClr val="bg1">
                    <a:lumMod val="75000"/>
                  </a:schemeClr>
                </a:solidFill>
              </a:rPr>
              <a:t>les mentions relatives à la société en elle-même</a:t>
            </a:r>
          </a:p>
          <a:p>
            <a:pPr lvl="1"/>
            <a:endParaRPr lang="fr-FR" sz="1800" b="1" i="0" u="sng" dirty="0">
              <a:solidFill>
                <a:schemeClr val="bg1">
                  <a:lumMod val="75000"/>
                </a:schemeClr>
              </a:solidFill>
            </a:endParaRPr>
          </a:p>
          <a:p>
            <a:pPr lvl="1"/>
            <a:r>
              <a:rPr lang="fr-FR" sz="1800" i="0" dirty="0">
                <a:solidFill>
                  <a:schemeClr val="bg1">
                    <a:lumMod val="75000"/>
                  </a:schemeClr>
                </a:solidFill>
              </a:rPr>
              <a:t>les mentions relatives au site internet et à sa publication</a:t>
            </a:r>
          </a:p>
          <a:p>
            <a:pPr lvl="1"/>
            <a:endParaRPr lang="fr-FR" sz="1800" i="0" dirty="0">
              <a:solidFill>
                <a:schemeClr val="bg1">
                  <a:lumMod val="75000"/>
                </a:schemeClr>
              </a:solidFill>
            </a:endParaRPr>
          </a:p>
          <a:p>
            <a:endParaRPr lang="fr-FR" sz="1800" dirty="0">
              <a:solidFill>
                <a:schemeClr val="bg1">
                  <a:lumMod val="75000"/>
                </a:schemeClr>
              </a:solidFill>
            </a:endParaRPr>
          </a:p>
          <a:p>
            <a:pPr marL="0" indent="0">
              <a:buNone/>
            </a:pPr>
            <a:endParaRPr lang="fr-FR" sz="1800" dirty="0">
              <a:solidFill>
                <a:schemeClr val="bg1">
                  <a:lumMod val="75000"/>
                </a:schemeClr>
              </a:solidFill>
            </a:endParaRPr>
          </a:p>
        </p:txBody>
      </p:sp>
    </p:spTree>
    <p:extLst>
      <p:ext uri="{BB962C8B-B14F-4D97-AF65-F5344CB8AC3E}">
        <p14:creationId xmlns:p14="http://schemas.microsoft.com/office/powerpoint/2010/main" val="1129884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371600" y="685800"/>
            <a:ext cx="9601200" cy="1013604"/>
          </a:xfrm>
        </p:spPr>
        <p:txBody>
          <a:bodyPr/>
          <a:lstStyle/>
          <a:p>
            <a:pPr algn="ctr"/>
            <a:r>
              <a:rPr lang="fr-FR" dirty="0"/>
              <a:t>Le contenu des Mentions Légales</a:t>
            </a:r>
          </a:p>
        </p:txBody>
      </p:sp>
      <p:sp>
        <p:nvSpPr>
          <p:cNvPr id="3" name="Espace réservé du contenu 2">
            <a:extLst>
              <a:ext uri="{FF2B5EF4-FFF2-40B4-BE49-F238E27FC236}">
                <a16:creationId xmlns:a16="http://schemas.microsoft.com/office/drawing/2014/main" id="{077C92C6-C7AA-4459-8153-7A54EE6FC020}"/>
              </a:ext>
            </a:extLst>
          </p:cNvPr>
          <p:cNvSpPr>
            <a:spLocks noGrp="1"/>
          </p:cNvSpPr>
          <p:nvPr>
            <p:ph idx="1"/>
          </p:nvPr>
        </p:nvSpPr>
        <p:spPr>
          <a:xfrm>
            <a:off x="1371600" y="1876508"/>
            <a:ext cx="10179170" cy="3824496"/>
          </a:xfrm>
        </p:spPr>
        <p:txBody>
          <a:bodyPr>
            <a:normAutofit/>
          </a:bodyPr>
          <a:lstStyle/>
          <a:p>
            <a:r>
              <a:rPr lang="fr-FR" sz="1800" b="1" i="0" u="sng" dirty="0">
                <a:solidFill>
                  <a:schemeClr val="bg1">
                    <a:lumMod val="75000"/>
                  </a:schemeClr>
                </a:solidFill>
              </a:rPr>
              <a:t>En ce qui concerne les mentions légales relatives à la société </a:t>
            </a:r>
            <a:r>
              <a:rPr lang="fr-FR" sz="1800" b="1" u="sng" dirty="0">
                <a:solidFill>
                  <a:schemeClr val="bg1">
                    <a:lumMod val="75000"/>
                  </a:schemeClr>
                </a:solidFill>
              </a:rPr>
              <a:t>:</a:t>
            </a:r>
          </a:p>
          <a:p>
            <a:pPr marL="0" indent="0">
              <a:buNone/>
            </a:pPr>
            <a:endParaRPr lang="fr-FR" sz="1800" dirty="0">
              <a:solidFill>
                <a:schemeClr val="bg1">
                  <a:lumMod val="75000"/>
                </a:schemeClr>
              </a:solidFill>
            </a:endParaRPr>
          </a:p>
          <a:p>
            <a:pPr lvl="1"/>
            <a:r>
              <a:rPr lang="fr-FR" sz="1800" i="0" dirty="0">
                <a:solidFill>
                  <a:schemeClr val="bg1">
                    <a:lumMod val="75000"/>
                  </a:schemeClr>
                </a:solidFill>
              </a:rPr>
              <a:t>Dénomination sociale ou raison sociale</a:t>
            </a:r>
          </a:p>
          <a:p>
            <a:pPr lvl="1"/>
            <a:r>
              <a:rPr lang="fr-FR" sz="1800" i="0" dirty="0">
                <a:solidFill>
                  <a:schemeClr val="bg1">
                    <a:lumMod val="75000"/>
                  </a:schemeClr>
                </a:solidFill>
              </a:rPr>
              <a:t>Adresse du siège social</a:t>
            </a:r>
          </a:p>
          <a:p>
            <a:pPr lvl="1"/>
            <a:r>
              <a:rPr lang="fr-FR" sz="1800" i="0" dirty="0">
                <a:solidFill>
                  <a:schemeClr val="bg1">
                    <a:lumMod val="75000"/>
                  </a:schemeClr>
                </a:solidFill>
              </a:rPr>
              <a:t>Numéro de téléphone et adresse de courrier électronique</a:t>
            </a:r>
          </a:p>
          <a:p>
            <a:pPr lvl="1"/>
            <a:r>
              <a:rPr lang="fr-FR" sz="1800" i="0" dirty="0">
                <a:solidFill>
                  <a:schemeClr val="bg1">
                    <a:lumMod val="75000"/>
                  </a:schemeClr>
                </a:solidFill>
              </a:rPr>
              <a:t>Forme juridique de la société </a:t>
            </a:r>
          </a:p>
          <a:p>
            <a:pPr lvl="1"/>
            <a:r>
              <a:rPr lang="fr-FR" sz="1800" i="0" dirty="0">
                <a:solidFill>
                  <a:schemeClr val="bg1">
                    <a:lumMod val="75000"/>
                  </a:schemeClr>
                </a:solidFill>
              </a:rPr>
              <a:t>Montant du capital social</a:t>
            </a:r>
          </a:p>
          <a:p>
            <a:pPr lvl="1"/>
            <a:r>
              <a:rPr lang="fr-FR" sz="1800" i="0" dirty="0">
                <a:solidFill>
                  <a:schemeClr val="bg1">
                    <a:lumMod val="75000"/>
                  </a:schemeClr>
                </a:solidFill>
              </a:rPr>
              <a:t>Numéro d'inscription au registre du commerce et des sociétés</a:t>
            </a:r>
          </a:p>
          <a:p>
            <a:pPr lvl="1"/>
            <a:r>
              <a:rPr lang="fr-FR" sz="1800" i="0" dirty="0">
                <a:solidFill>
                  <a:schemeClr val="bg1">
                    <a:lumMod val="75000"/>
                  </a:schemeClr>
                </a:solidFill>
              </a:rPr>
              <a:t>Numéro individuel d'identification fiscale</a:t>
            </a:r>
          </a:p>
          <a:p>
            <a:pPr lvl="1"/>
            <a:endParaRPr lang="fr-FR" sz="1800" i="0" dirty="0">
              <a:solidFill>
                <a:schemeClr val="bg1">
                  <a:lumMod val="75000"/>
                </a:schemeClr>
              </a:solidFill>
            </a:endParaRPr>
          </a:p>
          <a:p>
            <a:endParaRPr lang="fr-FR" sz="1800" dirty="0">
              <a:solidFill>
                <a:schemeClr val="bg1">
                  <a:lumMod val="75000"/>
                </a:schemeClr>
              </a:solidFill>
            </a:endParaRPr>
          </a:p>
          <a:p>
            <a:pPr marL="0" indent="0">
              <a:buNone/>
            </a:pPr>
            <a:endParaRPr lang="fr-FR" sz="1800" dirty="0">
              <a:solidFill>
                <a:schemeClr val="bg1">
                  <a:lumMod val="75000"/>
                </a:schemeClr>
              </a:solidFill>
            </a:endParaRPr>
          </a:p>
        </p:txBody>
      </p:sp>
    </p:spTree>
    <p:extLst>
      <p:ext uri="{BB962C8B-B14F-4D97-AF65-F5344CB8AC3E}">
        <p14:creationId xmlns:p14="http://schemas.microsoft.com/office/powerpoint/2010/main" val="3799564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371600" y="685800"/>
            <a:ext cx="9601200" cy="1013604"/>
          </a:xfrm>
        </p:spPr>
        <p:txBody>
          <a:bodyPr/>
          <a:lstStyle/>
          <a:p>
            <a:pPr algn="ctr"/>
            <a:r>
              <a:rPr lang="fr-FR" dirty="0"/>
              <a:t>Le contenu des Mentions Légales</a:t>
            </a:r>
          </a:p>
        </p:txBody>
      </p:sp>
      <p:sp>
        <p:nvSpPr>
          <p:cNvPr id="3" name="Espace réservé du contenu 2">
            <a:extLst>
              <a:ext uri="{FF2B5EF4-FFF2-40B4-BE49-F238E27FC236}">
                <a16:creationId xmlns:a16="http://schemas.microsoft.com/office/drawing/2014/main" id="{077C92C6-C7AA-4459-8153-7A54EE6FC020}"/>
              </a:ext>
            </a:extLst>
          </p:cNvPr>
          <p:cNvSpPr>
            <a:spLocks noGrp="1"/>
          </p:cNvSpPr>
          <p:nvPr>
            <p:ph idx="1"/>
          </p:nvPr>
        </p:nvSpPr>
        <p:spPr>
          <a:xfrm>
            <a:off x="1371600" y="1876508"/>
            <a:ext cx="10179170" cy="4295692"/>
          </a:xfrm>
        </p:spPr>
        <p:txBody>
          <a:bodyPr>
            <a:normAutofit/>
          </a:bodyPr>
          <a:lstStyle/>
          <a:p>
            <a:r>
              <a:rPr lang="fr-FR" sz="1800" b="1" i="0" u="sng" dirty="0">
                <a:solidFill>
                  <a:schemeClr val="bg1">
                    <a:lumMod val="75000"/>
                  </a:schemeClr>
                </a:solidFill>
              </a:rPr>
              <a:t>En ce qui concerne les mentions légales relatives au site internet et à sa publication </a:t>
            </a:r>
            <a:r>
              <a:rPr lang="fr-FR" sz="1800" b="1" u="sng" dirty="0">
                <a:solidFill>
                  <a:schemeClr val="bg1">
                    <a:lumMod val="75000"/>
                  </a:schemeClr>
                </a:solidFill>
              </a:rPr>
              <a:t>:</a:t>
            </a:r>
          </a:p>
          <a:p>
            <a:pPr marL="0" indent="0">
              <a:buNone/>
            </a:pPr>
            <a:endParaRPr lang="fr-FR" sz="1800" dirty="0">
              <a:solidFill>
                <a:schemeClr val="bg1">
                  <a:lumMod val="75000"/>
                </a:schemeClr>
              </a:solidFill>
            </a:endParaRPr>
          </a:p>
          <a:p>
            <a:pPr lvl="1"/>
            <a:r>
              <a:rPr lang="fr-FR" sz="1800" i="0" dirty="0">
                <a:solidFill>
                  <a:schemeClr val="bg1">
                    <a:lumMod val="75000"/>
                  </a:schemeClr>
                </a:solidFill>
              </a:rPr>
              <a:t>Nom du directeur ou du codirecteur de la publication</a:t>
            </a:r>
          </a:p>
          <a:p>
            <a:pPr lvl="1"/>
            <a:r>
              <a:rPr lang="fr-FR" sz="1800" i="0" dirty="0">
                <a:solidFill>
                  <a:schemeClr val="bg1">
                    <a:lumMod val="75000"/>
                  </a:schemeClr>
                </a:solidFill>
              </a:rPr>
              <a:t>Nom du responsable de la rédaction (s'il en existe un)</a:t>
            </a:r>
          </a:p>
          <a:p>
            <a:pPr lvl="1"/>
            <a:r>
              <a:rPr lang="fr-FR" sz="1800" i="0" dirty="0">
                <a:solidFill>
                  <a:schemeClr val="bg1">
                    <a:lumMod val="75000"/>
                  </a:schemeClr>
                </a:solidFill>
              </a:rPr>
              <a:t>Nom, dénomination ou raison sociale, adresse et numéro de téléphone de l'hébergeur du site</a:t>
            </a:r>
          </a:p>
          <a:p>
            <a:pPr lvl="1"/>
            <a:r>
              <a:rPr lang="fr-FR" sz="1800" i="0" dirty="0">
                <a:solidFill>
                  <a:schemeClr val="bg1">
                    <a:lumMod val="75000"/>
                  </a:schemeClr>
                </a:solidFill>
              </a:rPr>
              <a:t>La description des services fournis</a:t>
            </a:r>
          </a:p>
          <a:p>
            <a:pPr lvl="1"/>
            <a:r>
              <a:rPr lang="fr-FR" sz="1800" i="0" dirty="0">
                <a:solidFill>
                  <a:schemeClr val="bg1">
                    <a:lumMod val="75000"/>
                  </a:schemeClr>
                </a:solidFill>
              </a:rPr>
              <a:t>Les limitations contractuelles sur les données techniques</a:t>
            </a:r>
          </a:p>
          <a:p>
            <a:pPr lvl="1"/>
            <a:r>
              <a:rPr lang="fr-FR" sz="1800" i="0" dirty="0">
                <a:solidFill>
                  <a:schemeClr val="bg1">
                    <a:lumMod val="75000"/>
                  </a:schemeClr>
                </a:solidFill>
              </a:rPr>
              <a:t>Les dispositions relatives à la propriété intellectuelle et aux contrefaçons</a:t>
            </a:r>
          </a:p>
          <a:p>
            <a:pPr lvl="1"/>
            <a:r>
              <a:rPr lang="fr-FR" sz="1800" i="0" dirty="0">
                <a:solidFill>
                  <a:schemeClr val="bg1">
                    <a:lumMod val="75000"/>
                  </a:schemeClr>
                </a:solidFill>
              </a:rPr>
              <a:t>Les limitations de responsabilité</a:t>
            </a:r>
          </a:p>
          <a:p>
            <a:pPr lvl="1"/>
            <a:r>
              <a:rPr lang="fr-FR" sz="1800" i="0" dirty="0">
                <a:solidFill>
                  <a:schemeClr val="bg1">
                    <a:lumMod val="75000"/>
                  </a:schemeClr>
                </a:solidFill>
              </a:rPr>
              <a:t>Les dispositions relatives à la gestion des données à caractère personnel (si site non marchand)</a:t>
            </a:r>
          </a:p>
          <a:p>
            <a:pPr lvl="1"/>
            <a:r>
              <a:rPr lang="fr-FR" sz="1800" i="0" dirty="0">
                <a:solidFill>
                  <a:schemeClr val="bg1">
                    <a:lumMod val="75000"/>
                  </a:schemeClr>
                </a:solidFill>
              </a:rPr>
              <a:t>Les dispositions relatives aux liens hypertextes et aux cookies</a:t>
            </a:r>
          </a:p>
          <a:p>
            <a:pPr lvl="1"/>
            <a:endParaRPr lang="fr-FR" sz="1800" i="0" dirty="0">
              <a:solidFill>
                <a:schemeClr val="bg1">
                  <a:lumMod val="75000"/>
                </a:schemeClr>
              </a:solidFill>
            </a:endParaRPr>
          </a:p>
          <a:p>
            <a:endParaRPr lang="fr-FR" sz="1800" dirty="0">
              <a:solidFill>
                <a:schemeClr val="bg1">
                  <a:lumMod val="75000"/>
                </a:schemeClr>
              </a:solidFill>
            </a:endParaRPr>
          </a:p>
          <a:p>
            <a:pPr marL="0" indent="0">
              <a:buNone/>
            </a:pPr>
            <a:endParaRPr lang="fr-FR" sz="1800" dirty="0">
              <a:solidFill>
                <a:schemeClr val="bg1">
                  <a:lumMod val="75000"/>
                </a:schemeClr>
              </a:solidFill>
            </a:endParaRPr>
          </a:p>
        </p:txBody>
      </p:sp>
    </p:spTree>
    <p:extLst>
      <p:ext uri="{BB962C8B-B14F-4D97-AF65-F5344CB8AC3E}">
        <p14:creationId xmlns:p14="http://schemas.microsoft.com/office/powerpoint/2010/main" val="3290252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371600" y="685800"/>
            <a:ext cx="9601200" cy="1226976"/>
          </a:xfrm>
        </p:spPr>
        <p:txBody>
          <a:bodyPr>
            <a:normAutofit fontScale="90000"/>
          </a:bodyPr>
          <a:lstStyle/>
          <a:p>
            <a:pPr algn="ctr"/>
            <a:r>
              <a:rPr lang="fr-FR" dirty="0"/>
              <a:t>Le contenu de la Politique de confidentialité Principes généraux</a:t>
            </a:r>
          </a:p>
        </p:txBody>
      </p:sp>
      <p:sp>
        <p:nvSpPr>
          <p:cNvPr id="3" name="Espace réservé du contenu 2">
            <a:extLst>
              <a:ext uri="{FF2B5EF4-FFF2-40B4-BE49-F238E27FC236}">
                <a16:creationId xmlns:a16="http://schemas.microsoft.com/office/drawing/2014/main" id="{077C92C6-C7AA-4459-8153-7A54EE6FC020}"/>
              </a:ext>
            </a:extLst>
          </p:cNvPr>
          <p:cNvSpPr>
            <a:spLocks noGrp="1"/>
          </p:cNvSpPr>
          <p:nvPr>
            <p:ph idx="1"/>
          </p:nvPr>
        </p:nvSpPr>
        <p:spPr>
          <a:xfrm>
            <a:off x="1371600" y="2044459"/>
            <a:ext cx="10179170" cy="4218317"/>
          </a:xfrm>
        </p:spPr>
        <p:txBody>
          <a:bodyPr>
            <a:normAutofit/>
          </a:bodyPr>
          <a:lstStyle/>
          <a:p>
            <a:endParaRPr lang="fr-FR" sz="1800" dirty="0">
              <a:solidFill>
                <a:schemeClr val="bg1">
                  <a:lumMod val="75000"/>
                </a:schemeClr>
              </a:solidFill>
            </a:endParaRPr>
          </a:p>
          <a:p>
            <a:r>
              <a:rPr lang="fr-FR" dirty="0">
                <a:solidFill>
                  <a:schemeClr val="bg1">
                    <a:lumMod val="75000"/>
                  </a:schemeClr>
                </a:solidFill>
              </a:rPr>
              <a:t>Une politique de confidentialité a pour objet de fournir aux personnes concernées les informations importantes sur la manière dont le titulaire du site internet traite leurs données personnelles, et sur la manière dont les personnes concernées peuvent exercer leurs droits. </a:t>
            </a:r>
          </a:p>
          <a:p>
            <a:r>
              <a:rPr lang="fr-FR" dirty="0">
                <a:solidFill>
                  <a:schemeClr val="bg1">
                    <a:lumMod val="75000"/>
                  </a:schemeClr>
                </a:solidFill>
              </a:rPr>
              <a:t>Elle vise également à répondre aux exigences de la nouvelle réglementation relative à la protection des données personnelles (Règlement n°2016/679) qui est entré en vigueur à compter du 25 mai 2018 (et repris par la Loi informatique et liberté du 26 janvier 1978 modifiée).</a:t>
            </a:r>
          </a:p>
          <a:p>
            <a:r>
              <a:rPr lang="fr-FR" dirty="0">
                <a:solidFill>
                  <a:schemeClr val="bg1">
                    <a:lumMod val="75000"/>
                  </a:schemeClr>
                </a:solidFill>
              </a:rPr>
              <a:t>Il est donc indispensable de bénéficier d’une politique de confidentialité performante et à jour, afin de respecter les prescriptions légales en la matière, que ce soit en cas de contrôle (CNIL) ou à l’égard de vos utilisateurs.</a:t>
            </a:r>
          </a:p>
        </p:txBody>
      </p:sp>
    </p:spTree>
    <p:extLst>
      <p:ext uri="{BB962C8B-B14F-4D97-AF65-F5344CB8AC3E}">
        <p14:creationId xmlns:p14="http://schemas.microsoft.com/office/powerpoint/2010/main" val="4008772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371600" y="685800"/>
            <a:ext cx="9601200" cy="1013604"/>
          </a:xfrm>
        </p:spPr>
        <p:txBody>
          <a:bodyPr>
            <a:normAutofit fontScale="90000"/>
          </a:bodyPr>
          <a:lstStyle/>
          <a:p>
            <a:pPr algn="ctr"/>
            <a:r>
              <a:rPr lang="fr-FR" dirty="0"/>
              <a:t>Le contenu de la Politique de confidentialité</a:t>
            </a:r>
          </a:p>
        </p:txBody>
      </p:sp>
      <p:sp>
        <p:nvSpPr>
          <p:cNvPr id="3" name="Espace réservé du contenu 2">
            <a:extLst>
              <a:ext uri="{FF2B5EF4-FFF2-40B4-BE49-F238E27FC236}">
                <a16:creationId xmlns:a16="http://schemas.microsoft.com/office/drawing/2014/main" id="{077C92C6-C7AA-4459-8153-7A54EE6FC020}"/>
              </a:ext>
            </a:extLst>
          </p:cNvPr>
          <p:cNvSpPr>
            <a:spLocks noGrp="1"/>
          </p:cNvSpPr>
          <p:nvPr>
            <p:ph idx="1"/>
          </p:nvPr>
        </p:nvSpPr>
        <p:spPr>
          <a:xfrm>
            <a:off x="1371600" y="1699403"/>
            <a:ext cx="10179170" cy="4563373"/>
          </a:xfrm>
        </p:spPr>
        <p:txBody>
          <a:bodyPr>
            <a:normAutofit lnSpcReduction="10000"/>
          </a:bodyPr>
          <a:lstStyle/>
          <a:p>
            <a:r>
              <a:rPr lang="fr-FR" sz="1800" b="1" u="sng" dirty="0">
                <a:solidFill>
                  <a:schemeClr val="bg1">
                    <a:lumMod val="75000"/>
                  </a:schemeClr>
                </a:solidFill>
              </a:rPr>
              <a:t>Une Politique de confidentialité doit contenir les informations suivantes :</a:t>
            </a:r>
          </a:p>
          <a:p>
            <a:endParaRPr lang="fr-FR" sz="1800" dirty="0">
              <a:solidFill>
                <a:schemeClr val="bg1">
                  <a:lumMod val="75000"/>
                </a:schemeClr>
              </a:solidFill>
            </a:endParaRPr>
          </a:p>
          <a:p>
            <a:pPr lvl="1"/>
            <a:r>
              <a:rPr lang="fr-FR" sz="1800" i="0" dirty="0">
                <a:solidFill>
                  <a:schemeClr val="bg1">
                    <a:lumMod val="75000"/>
                  </a:schemeClr>
                </a:solidFill>
              </a:rPr>
              <a:t>Nom du responsable de traitement (DPO s’il y en a un)</a:t>
            </a:r>
          </a:p>
          <a:p>
            <a:pPr lvl="1"/>
            <a:r>
              <a:rPr lang="fr-FR" sz="1800" i="0" dirty="0">
                <a:solidFill>
                  <a:schemeClr val="bg1">
                    <a:lumMod val="75000"/>
                  </a:schemeClr>
                </a:solidFill>
              </a:rPr>
              <a:t>La base juridique sur laquelle s’appuie votre politique de traitement des données personnelles (6 bases légales données par le RGPD). Par défaut, il s’agira du consentement donné explicitement par l’utilisateur de votre site.</a:t>
            </a:r>
          </a:p>
          <a:p>
            <a:pPr lvl="1"/>
            <a:r>
              <a:rPr lang="fr-FR" sz="1800" i="0" dirty="0">
                <a:solidFill>
                  <a:schemeClr val="bg1">
                    <a:lumMod val="75000"/>
                  </a:schemeClr>
                </a:solidFill>
              </a:rPr>
              <a:t>Le type de données collectées (nom, prénom, adresse IP, adresse mail etc.) – Principe de minimisation de la collecte</a:t>
            </a:r>
          </a:p>
          <a:p>
            <a:pPr lvl="1"/>
            <a:r>
              <a:rPr lang="fr-FR" sz="1800" i="0" dirty="0">
                <a:solidFill>
                  <a:schemeClr val="bg1">
                    <a:lumMod val="75000"/>
                  </a:schemeClr>
                </a:solidFill>
              </a:rPr>
              <a:t>Les raisons pour lesquelles vous collectez ces données (finalités des traitements)</a:t>
            </a:r>
          </a:p>
          <a:p>
            <a:pPr lvl="1"/>
            <a:r>
              <a:rPr lang="fr-FR" sz="1800" i="0" dirty="0">
                <a:solidFill>
                  <a:schemeClr val="bg1">
                    <a:lumMod val="75000"/>
                  </a:schemeClr>
                </a:solidFill>
              </a:rPr>
              <a:t>La durée de conservation des données</a:t>
            </a:r>
          </a:p>
          <a:p>
            <a:pPr lvl="1"/>
            <a:r>
              <a:rPr lang="fr-FR" sz="1800" i="0" dirty="0">
                <a:solidFill>
                  <a:schemeClr val="bg1">
                    <a:lumMod val="75000"/>
                  </a:schemeClr>
                </a:solidFill>
              </a:rPr>
              <a:t>Le ou les destinataires des données</a:t>
            </a:r>
          </a:p>
          <a:p>
            <a:pPr lvl="1"/>
            <a:r>
              <a:rPr lang="fr-FR" sz="1800" i="0" dirty="0">
                <a:solidFill>
                  <a:schemeClr val="bg1">
                    <a:lumMod val="75000"/>
                  </a:schemeClr>
                </a:solidFill>
              </a:rPr>
              <a:t>Les éventuels transferts de données en-dehors de l’Union européenne</a:t>
            </a:r>
          </a:p>
          <a:p>
            <a:pPr lvl="1"/>
            <a:r>
              <a:rPr lang="fr-FR" sz="1800" i="0" dirty="0">
                <a:solidFill>
                  <a:schemeClr val="bg1">
                    <a:lumMod val="75000"/>
                  </a:schemeClr>
                </a:solidFill>
              </a:rPr>
              <a:t>Les droits des personnes concernées (droit d’accès, d’opposition, de rectification, à l’oubli et à la limitation)</a:t>
            </a:r>
          </a:p>
          <a:p>
            <a:pPr lvl="1"/>
            <a:endParaRPr lang="fr-FR" sz="1800" dirty="0">
              <a:solidFill>
                <a:schemeClr val="bg1">
                  <a:lumMod val="75000"/>
                </a:schemeClr>
              </a:solidFill>
            </a:endParaRPr>
          </a:p>
          <a:p>
            <a:endParaRPr lang="fr-FR" sz="1800" dirty="0">
              <a:solidFill>
                <a:schemeClr val="bg1">
                  <a:lumMod val="75000"/>
                </a:schemeClr>
              </a:solidFill>
            </a:endParaRPr>
          </a:p>
          <a:p>
            <a:pPr marL="0" indent="0">
              <a:buNone/>
            </a:pPr>
            <a:endParaRPr lang="fr-FR" sz="1800" dirty="0">
              <a:solidFill>
                <a:schemeClr val="bg1">
                  <a:lumMod val="75000"/>
                </a:schemeClr>
              </a:solidFill>
            </a:endParaRPr>
          </a:p>
          <a:p>
            <a:endParaRPr lang="fr-FR" sz="1800" dirty="0">
              <a:solidFill>
                <a:schemeClr val="bg1">
                  <a:lumMod val="75000"/>
                </a:schemeClr>
              </a:solidFill>
            </a:endParaRPr>
          </a:p>
        </p:txBody>
      </p:sp>
    </p:spTree>
    <p:extLst>
      <p:ext uri="{BB962C8B-B14F-4D97-AF65-F5344CB8AC3E}">
        <p14:creationId xmlns:p14="http://schemas.microsoft.com/office/powerpoint/2010/main" val="3435570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FC5F-D1FF-41D4-943C-359E005A93B8}"/>
              </a:ext>
            </a:extLst>
          </p:cNvPr>
          <p:cNvSpPr>
            <a:spLocks noGrp="1"/>
          </p:cNvSpPr>
          <p:nvPr>
            <p:ph type="title"/>
          </p:nvPr>
        </p:nvSpPr>
        <p:spPr>
          <a:xfrm>
            <a:off x="1371600" y="685800"/>
            <a:ext cx="9601200" cy="1013604"/>
          </a:xfrm>
        </p:spPr>
        <p:txBody>
          <a:bodyPr>
            <a:normAutofit fontScale="90000"/>
          </a:bodyPr>
          <a:lstStyle/>
          <a:p>
            <a:pPr algn="ctr"/>
            <a:r>
              <a:rPr lang="fr-FR" dirty="0"/>
              <a:t>Mentions légales et Politique de confidentialité : organisation</a:t>
            </a:r>
          </a:p>
        </p:txBody>
      </p:sp>
      <p:sp>
        <p:nvSpPr>
          <p:cNvPr id="3" name="Espace réservé du contenu 2">
            <a:extLst>
              <a:ext uri="{FF2B5EF4-FFF2-40B4-BE49-F238E27FC236}">
                <a16:creationId xmlns:a16="http://schemas.microsoft.com/office/drawing/2014/main" id="{077C92C6-C7AA-4459-8153-7A54EE6FC020}"/>
              </a:ext>
            </a:extLst>
          </p:cNvPr>
          <p:cNvSpPr>
            <a:spLocks noGrp="1"/>
          </p:cNvSpPr>
          <p:nvPr>
            <p:ph idx="1"/>
          </p:nvPr>
        </p:nvSpPr>
        <p:spPr>
          <a:xfrm>
            <a:off x="1371600" y="2174033"/>
            <a:ext cx="10179170" cy="4088743"/>
          </a:xfrm>
        </p:spPr>
        <p:txBody>
          <a:bodyPr>
            <a:normAutofit fontScale="92500" lnSpcReduction="10000"/>
          </a:bodyPr>
          <a:lstStyle/>
          <a:p>
            <a:r>
              <a:rPr lang="fr-FR" sz="1800" b="1" u="sng" dirty="0">
                <a:solidFill>
                  <a:schemeClr val="bg1">
                    <a:lumMod val="75000"/>
                  </a:schemeClr>
                </a:solidFill>
              </a:rPr>
              <a:t>La question qui se pose est de savoir s’il vous faut deux documents distincts ou non ?</a:t>
            </a:r>
          </a:p>
          <a:p>
            <a:endParaRPr lang="fr-FR" sz="1800" b="1" u="sng" dirty="0">
              <a:solidFill>
                <a:schemeClr val="bg1">
                  <a:lumMod val="75000"/>
                </a:schemeClr>
              </a:solidFill>
            </a:endParaRPr>
          </a:p>
          <a:p>
            <a:r>
              <a:rPr lang="fr-FR" sz="1800" dirty="0">
                <a:solidFill>
                  <a:schemeClr val="bg1">
                    <a:lumMod val="75000"/>
                  </a:schemeClr>
                </a:solidFill>
              </a:rPr>
              <a:t>La loi n’impose rien en la matière : vous êtes libre de vous organiser comme vous le souhaitez, avec un seul document ou deux documents distincts</a:t>
            </a:r>
          </a:p>
          <a:p>
            <a:pPr marL="0" indent="0">
              <a:buNone/>
            </a:pPr>
            <a:endParaRPr lang="fr-FR" sz="1800" dirty="0">
              <a:solidFill>
                <a:schemeClr val="bg1">
                  <a:lumMod val="75000"/>
                </a:schemeClr>
              </a:solidFill>
            </a:endParaRPr>
          </a:p>
          <a:p>
            <a:r>
              <a:rPr lang="fr-FR" sz="1800" dirty="0">
                <a:solidFill>
                  <a:schemeClr val="bg1">
                    <a:lumMod val="75000"/>
                  </a:schemeClr>
                </a:solidFill>
              </a:rPr>
              <a:t>A notre sens, cela dépend de la nature du site internet : </a:t>
            </a:r>
          </a:p>
          <a:p>
            <a:pPr marL="0" indent="0">
              <a:buNone/>
            </a:pPr>
            <a:endParaRPr lang="fr-FR" sz="1800" dirty="0">
              <a:solidFill>
                <a:schemeClr val="bg1">
                  <a:lumMod val="75000"/>
                </a:schemeClr>
              </a:solidFill>
            </a:endParaRPr>
          </a:p>
          <a:p>
            <a:pPr lvl="1"/>
            <a:r>
              <a:rPr lang="fr-FR" sz="1800" i="0" dirty="0">
                <a:solidFill>
                  <a:schemeClr val="bg1">
                    <a:lumMod val="75000"/>
                  </a:schemeClr>
                </a:solidFill>
              </a:rPr>
              <a:t>si le site internet est un site marchand, nous préconisons plutôt deux documents distincts</a:t>
            </a:r>
          </a:p>
          <a:p>
            <a:pPr lvl="1"/>
            <a:r>
              <a:rPr lang="fr-FR" sz="1800" i="0" dirty="0">
                <a:solidFill>
                  <a:schemeClr val="bg1">
                    <a:lumMod val="75000"/>
                  </a:schemeClr>
                </a:solidFill>
              </a:rPr>
              <a:t>si le site internet est non-marchand, alors un seul document peut être suffisant</a:t>
            </a:r>
          </a:p>
          <a:p>
            <a:endParaRPr lang="fr-FR" sz="1800" dirty="0">
              <a:solidFill>
                <a:schemeClr val="bg1">
                  <a:lumMod val="75000"/>
                </a:schemeClr>
              </a:solidFill>
            </a:endParaRPr>
          </a:p>
          <a:p>
            <a:r>
              <a:rPr lang="fr-FR" sz="1800" dirty="0">
                <a:solidFill>
                  <a:schemeClr val="bg1">
                    <a:lumMod val="75000"/>
                  </a:schemeClr>
                </a:solidFill>
              </a:rPr>
              <a:t>Au-delà des prescriptions légales, il est aussi important de s’attacher à l’image que vous voulez véhiculer à vos clients en la matière</a:t>
            </a:r>
          </a:p>
          <a:p>
            <a:endParaRPr lang="fr-FR" sz="1800" dirty="0">
              <a:solidFill>
                <a:schemeClr val="bg1">
                  <a:lumMod val="75000"/>
                </a:schemeClr>
              </a:solidFill>
            </a:endParaRPr>
          </a:p>
        </p:txBody>
      </p:sp>
    </p:spTree>
    <p:extLst>
      <p:ext uri="{BB962C8B-B14F-4D97-AF65-F5344CB8AC3E}">
        <p14:creationId xmlns:p14="http://schemas.microsoft.com/office/powerpoint/2010/main" val="2875140064"/>
      </p:ext>
    </p:extLst>
  </p:cSld>
  <p:clrMapOvr>
    <a:masterClrMapping/>
  </p:clrMapOvr>
</p:sld>
</file>

<file path=ppt/theme/theme1.xml><?xml version="1.0" encoding="utf-8"?>
<a:theme xmlns:a="http://schemas.openxmlformats.org/drawingml/2006/main" name="Cadrage">
  <a:themeElements>
    <a:clrScheme name="Personnalisé 2">
      <a:dk1>
        <a:srgbClr val="325366"/>
      </a:dk1>
      <a:lt1>
        <a:srgbClr val="4C7C99"/>
      </a:lt1>
      <a:dk2>
        <a:srgbClr val="236F6D"/>
      </a:dk2>
      <a:lt2>
        <a:srgbClr val="FEFEFC"/>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TM10001105[[fn=Rogner]]</Template>
  <TotalTime>1503</TotalTime>
  <Words>1679</Words>
  <Application>Microsoft Office PowerPoint</Application>
  <PresentationFormat>Grand écran</PresentationFormat>
  <Paragraphs>112</Paragraphs>
  <Slides>15</Slides>
  <Notes>0</Notes>
  <HiddenSlides>0</HiddenSlides>
  <MMClips>0</MMClips>
  <ScaleCrop>false</ScaleCrop>
  <HeadingPairs>
    <vt:vector size="6" baseType="variant">
      <vt:variant>
        <vt:lpstr>Polices utilisées</vt:lpstr>
      </vt:variant>
      <vt:variant>
        <vt:i4>1</vt:i4>
      </vt:variant>
      <vt:variant>
        <vt:lpstr>Thème</vt:lpstr>
      </vt:variant>
      <vt:variant>
        <vt:i4>1</vt:i4>
      </vt:variant>
      <vt:variant>
        <vt:lpstr>Titres des diapositives</vt:lpstr>
      </vt:variant>
      <vt:variant>
        <vt:i4>15</vt:i4>
      </vt:variant>
    </vt:vector>
  </HeadingPairs>
  <TitlesOfParts>
    <vt:vector size="17" baseType="lpstr">
      <vt:lpstr>Franklin Gothic Book</vt:lpstr>
      <vt:lpstr>Cadrage</vt:lpstr>
      <vt:lpstr>Présentation PowerPoint</vt:lpstr>
      <vt:lpstr>Introduction - Définition</vt:lpstr>
      <vt:lpstr>Introduction – Fondements Juridiques</vt:lpstr>
      <vt:lpstr>Le contenu des Mentions Légales</vt:lpstr>
      <vt:lpstr>Le contenu des Mentions Légales</vt:lpstr>
      <vt:lpstr>Le contenu des Mentions Légales</vt:lpstr>
      <vt:lpstr>Le contenu de la Politique de confidentialité Principes généraux</vt:lpstr>
      <vt:lpstr>Le contenu de la Politique de confidentialité</vt:lpstr>
      <vt:lpstr>Mentions légales et Politique de confidentialité : organisation</vt:lpstr>
      <vt:lpstr>FOCUS : Location meublée</vt:lpstr>
      <vt:lpstr>FOCUS : Location meublée</vt:lpstr>
      <vt:lpstr>Comment rédiger ses documents </vt:lpstr>
      <vt:lpstr>Sites internet marchands : les documents complémentaires</vt:lpstr>
      <vt:lpstr>QUESTIONS - ECHANGES</vt:lpstr>
      <vt:lpstr>Email : etrehiou@lexic-avocats.fr  Téléphone : 04.76.43.94.71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Erwan TREHIOU - Axess GROUPE</dc:creator>
  <cp:lastModifiedBy>Alix Massot</cp:lastModifiedBy>
  <cp:revision>48</cp:revision>
  <cp:lastPrinted>2021-02-25T11:19:06Z</cp:lastPrinted>
  <dcterms:created xsi:type="dcterms:W3CDTF">2021-02-17T13:44:17Z</dcterms:created>
  <dcterms:modified xsi:type="dcterms:W3CDTF">2021-04-29T08:58:52Z</dcterms:modified>
</cp:coreProperties>
</file>