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0" r:id="rId2"/>
  </p:sldMasterIdLst>
  <p:notesMasterIdLst>
    <p:notesMasterId r:id="rId41"/>
  </p:notesMasterIdLst>
  <p:handoutMasterIdLst>
    <p:handoutMasterId r:id="rId42"/>
  </p:handoutMasterIdLst>
  <p:sldIdLst>
    <p:sldId id="1035" r:id="rId3"/>
    <p:sldId id="257" r:id="rId4"/>
    <p:sldId id="1041" r:id="rId5"/>
    <p:sldId id="259" r:id="rId6"/>
    <p:sldId id="1042" r:id="rId7"/>
    <p:sldId id="261" r:id="rId8"/>
    <p:sldId id="262" r:id="rId9"/>
    <p:sldId id="1043" r:id="rId10"/>
    <p:sldId id="265" r:id="rId11"/>
    <p:sldId id="266" r:id="rId12"/>
    <p:sldId id="1044" r:id="rId13"/>
    <p:sldId id="278" r:id="rId14"/>
    <p:sldId id="279" r:id="rId15"/>
    <p:sldId id="280" r:id="rId16"/>
    <p:sldId id="1045" r:id="rId17"/>
    <p:sldId id="268" r:id="rId18"/>
    <p:sldId id="282" r:id="rId19"/>
    <p:sldId id="283" r:id="rId20"/>
    <p:sldId id="284" r:id="rId21"/>
    <p:sldId id="285" r:id="rId22"/>
    <p:sldId id="286" r:id="rId23"/>
    <p:sldId id="269" r:id="rId24"/>
    <p:sldId id="271" r:id="rId25"/>
    <p:sldId id="270" r:id="rId26"/>
    <p:sldId id="292" r:id="rId27"/>
    <p:sldId id="1046" r:id="rId28"/>
    <p:sldId id="287" r:id="rId29"/>
    <p:sldId id="273" r:id="rId30"/>
    <p:sldId id="274" r:id="rId31"/>
    <p:sldId id="275" r:id="rId32"/>
    <p:sldId id="276" r:id="rId33"/>
    <p:sldId id="277" r:id="rId34"/>
    <p:sldId id="288" r:id="rId35"/>
    <p:sldId id="289" r:id="rId36"/>
    <p:sldId id="290" r:id="rId37"/>
    <p:sldId id="293" r:id="rId38"/>
    <p:sldId id="291" r:id="rId39"/>
    <p:sldId id="272" r:id="rId40"/>
  </p:sldIdLst>
  <p:sldSz cx="12192000" cy="6858000"/>
  <p:notesSz cx="6797675" cy="9926638"/>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55" userDrawn="1">
          <p15:clr>
            <a:srgbClr val="A4A3A4"/>
          </p15:clr>
        </p15:guide>
        <p15:guide id="2" orient="horz" pos="1937" userDrawn="1">
          <p15:clr>
            <a:srgbClr val="A4A3A4"/>
          </p15:clr>
        </p15:guide>
        <p15:guide id="3"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a:srgbClr val="F07930"/>
    <a:srgbClr val="CC6600"/>
    <a:srgbClr val="6C8178"/>
    <a:srgbClr val="516C67"/>
    <a:srgbClr val="336699"/>
    <a:srgbClr val="1A5A9F"/>
    <a:srgbClr val="FF3300"/>
    <a:srgbClr val="FF00FF"/>
    <a:srgbClr val="FFEB2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36692A-F824-44B3-A507-2D7E9DC1D769}" v="3" dt="2019-10-22T16:35:26.36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02" autoAdjust="0"/>
    <p:restoredTop sz="95380" autoAdjust="0"/>
  </p:normalViewPr>
  <p:slideViewPr>
    <p:cSldViewPr snapToGrid="0" snapToObjects="1">
      <p:cViewPr varScale="1">
        <p:scale>
          <a:sx n="86" d="100"/>
          <a:sy n="86" d="100"/>
        </p:scale>
        <p:origin x="948" y="90"/>
      </p:cViewPr>
      <p:guideLst>
        <p:guide orient="horz" pos="2255"/>
        <p:guide orient="horz" pos="1937"/>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68" d="100"/>
          <a:sy n="68" d="100"/>
        </p:scale>
        <p:origin x="3288"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handoutMaster" Target="handoutMasters/handoutMaster1.xml"/><Relationship Id="rId47"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5.6579360727705703E-2"/>
          <c:y val="0.30493373798781398"/>
          <c:w val="0.917125143782903"/>
          <c:h val="0.59931669237895402"/>
        </c:manualLayout>
      </c:layout>
      <c:barChart>
        <c:barDir val="col"/>
        <c:grouping val="clustered"/>
        <c:varyColors val="0"/>
        <c:ser>
          <c:idx val="0"/>
          <c:order val="0"/>
          <c:tx>
            <c:strRef>
              <c:f>Feuil1!$B$1</c:f>
              <c:strCache>
                <c:ptCount val="1"/>
                <c:pt idx="0">
                  <c:v>Série 1</c:v>
                </c:pt>
              </c:strCache>
            </c:strRef>
          </c:tx>
          <c:spPr>
            <a:solidFill>
              <a:schemeClr val="accent1"/>
            </a:solidFill>
            <a:ln>
              <a:noFill/>
            </a:ln>
            <a:effectLst/>
          </c:spPr>
          <c:invertIfNegative val="0"/>
          <c:cat>
            <c:strRef>
              <c:f>Feuil1!$A$2:$A$5</c:f>
              <c:strCache>
                <c:ptCount val="4"/>
                <c:pt idx="0">
                  <c:v>Catégorie 1</c:v>
                </c:pt>
                <c:pt idx="1">
                  <c:v>Catégorie 2</c:v>
                </c:pt>
                <c:pt idx="2">
                  <c:v>Catégorie 3</c:v>
                </c:pt>
                <c:pt idx="3">
                  <c:v>Catégorie 4</c:v>
                </c:pt>
              </c:strCache>
            </c:strRef>
          </c:cat>
          <c:val>
            <c:numRef>
              <c:f>Feuil1!$B$2:$B$5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22B7-4513-B31B-E974E79F10E5}"/>
            </c:ext>
          </c:extLst>
        </c:ser>
        <c:ser>
          <c:idx val="1"/>
          <c:order val="1"/>
          <c:tx>
            <c:strRef>
              <c:f>Feuil1!$C$1</c:f>
              <c:strCache>
                <c:ptCount val="1"/>
                <c:pt idx="0">
                  <c:v>Série 2</c:v>
                </c:pt>
              </c:strCache>
            </c:strRef>
          </c:tx>
          <c:spPr>
            <a:solidFill>
              <a:schemeClr val="accent2"/>
            </a:solidFill>
            <a:ln>
              <a:noFill/>
            </a:ln>
            <a:effectLst/>
          </c:spPr>
          <c:invertIfNegative val="0"/>
          <c:cat>
            <c:strRef>
              <c:f>Feuil1!$A$2:$A$5</c:f>
              <c:strCache>
                <c:ptCount val="4"/>
                <c:pt idx="0">
                  <c:v>Catégorie 1</c:v>
                </c:pt>
                <c:pt idx="1">
                  <c:v>Catégorie 2</c:v>
                </c:pt>
                <c:pt idx="2">
                  <c:v>Catégorie 3</c:v>
                </c:pt>
                <c:pt idx="3">
                  <c:v>Catégorie 4</c:v>
                </c:pt>
              </c:strCache>
            </c:strRef>
          </c:cat>
          <c:val>
            <c:numRef>
              <c:f>Feuil1!$C$2:$C$5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22B7-4513-B31B-E974E79F10E5}"/>
            </c:ext>
          </c:extLst>
        </c:ser>
        <c:ser>
          <c:idx val="2"/>
          <c:order val="2"/>
          <c:tx>
            <c:strRef>
              <c:f>Feuil1!$D$1</c:f>
              <c:strCache>
                <c:ptCount val="1"/>
                <c:pt idx="0">
                  <c:v>Série 3</c:v>
                </c:pt>
              </c:strCache>
            </c:strRef>
          </c:tx>
          <c:spPr>
            <a:solidFill>
              <a:schemeClr val="accent3"/>
            </a:solidFill>
            <a:ln>
              <a:noFill/>
            </a:ln>
            <a:effectLst/>
          </c:spPr>
          <c:invertIfNegative val="0"/>
          <c:cat>
            <c:strRef>
              <c:f>Feuil1!$A$2:$A$5</c:f>
              <c:strCache>
                <c:ptCount val="4"/>
                <c:pt idx="0">
                  <c:v>Catégorie 1</c:v>
                </c:pt>
                <c:pt idx="1">
                  <c:v>Catégorie 2</c:v>
                </c:pt>
                <c:pt idx="2">
                  <c:v>Catégorie 3</c:v>
                </c:pt>
                <c:pt idx="3">
                  <c:v>Catégorie 4</c:v>
                </c:pt>
              </c:strCache>
            </c:strRef>
          </c:cat>
          <c:val>
            <c:numRef>
              <c:f>Feuil1!$D$2:$D$5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22B7-4513-B31B-E974E79F10E5}"/>
            </c:ext>
          </c:extLst>
        </c:ser>
        <c:dLbls>
          <c:showLegendKey val="0"/>
          <c:showVal val="0"/>
          <c:showCatName val="0"/>
          <c:showSerName val="0"/>
          <c:showPercent val="0"/>
          <c:showBubbleSize val="0"/>
        </c:dLbls>
        <c:gapWidth val="219"/>
        <c:overlap val="-27"/>
        <c:axId val="186347520"/>
        <c:axId val="186349056"/>
      </c:barChart>
      <c:catAx>
        <c:axId val="186347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86349056"/>
        <c:crosses val="autoZero"/>
        <c:auto val="1"/>
        <c:lblAlgn val="ctr"/>
        <c:lblOffset val="100"/>
        <c:noMultiLvlLbl val="0"/>
      </c:catAx>
      <c:valAx>
        <c:axId val="1863490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863475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77A5BA1B-B893-5149-ABE7-0ED13499AC7F}" type="datetimeFigureOut">
              <a:rPr lang="fr-FR" smtClean="0"/>
              <a:t>29/10/2019</a:t>
            </a:fld>
            <a:endParaRPr lang="fr-FR"/>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9890460B-E66C-F849-B488-EBBFDC2A7644}" type="slidenum">
              <a:rPr lang="fr-FR" smtClean="0"/>
              <a:t>‹N°›</a:t>
            </a:fld>
            <a:endParaRPr lang="fr-FR"/>
          </a:p>
        </p:txBody>
      </p:sp>
    </p:spTree>
    <p:extLst>
      <p:ext uri="{BB962C8B-B14F-4D97-AF65-F5344CB8AC3E}">
        <p14:creationId xmlns:p14="http://schemas.microsoft.com/office/powerpoint/2010/main" val="31276359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178EF9AC-C908-D84B-B145-E8385285AB32}" type="datetimeFigureOut">
              <a:rPr lang="fr-FR" smtClean="0"/>
              <a:t>29/10/2019</a:t>
            </a:fld>
            <a:endParaRPr lang="fr-FR"/>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5D0E1033-A55D-B447-9078-E5F7B86FF88A}" type="slidenum">
              <a:rPr lang="fr-FR" smtClean="0"/>
              <a:t>‹N°›</a:t>
            </a:fld>
            <a:endParaRPr lang="fr-FR"/>
          </a:p>
        </p:txBody>
      </p:sp>
    </p:spTree>
    <p:extLst>
      <p:ext uri="{BB962C8B-B14F-4D97-AF65-F5344CB8AC3E}">
        <p14:creationId xmlns:p14="http://schemas.microsoft.com/office/powerpoint/2010/main" val="277144012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5D0E1033-A55D-B447-9078-E5F7B86FF88A}" type="slidenum">
              <a:rPr lang="fr-FR" smtClean="0"/>
              <a:t>38</a:t>
            </a:fld>
            <a:endParaRPr lang="fr-FR"/>
          </a:p>
        </p:txBody>
      </p:sp>
    </p:spTree>
    <p:extLst>
      <p:ext uri="{BB962C8B-B14F-4D97-AF65-F5344CB8AC3E}">
        <p14:creationId xmlns:p14="http://schemas.microsoft.com/office/powerpoint/2010/main" val="24618663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chart" Target="../charts/chart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5925660" y="2867546"/>
            <a:ext cx="4627543" cy="536414"/>
          </a:xfrm>
          <a:ln>
            <a:noFill/>
          </a:ln>
        </p:spPr>
        <p:txBody>
          <a:bodyPr>
            <a:noAutofit/>
          </a:bodyPr>
          <a:lstStyle>
            <a:lvl1pPr>
              <a:defRPr sz="2400" b="1">
                <a:solidFill>
                  <a:srgbClr val="283583"/>
                </a:solidFill>
                <a:latin typeface="Verdana"/>
                <a:cs typeface="Verdana"/>
              </a:defRPr>
            </a:lvl1pPr>
          </a:lstStyle>
          <a:p>
            <a:r>
              <a:rPr lang="fr-FR" dirty="0"/>
              <a:t>LOREM IPSUM DEIS APERRORAE QUAM ANDEN</a:t>
            </a:r>
          </a:p>
        </p:txBody>
      </p:sp>
      <p:sp>
        <p:nvSpPr>
          <p:cNvPr id="3" name="Sous-titre 2"/>
          <p:cNvSpPr>
            <a:spLocks noGrp="1"/>
          </p:cNvSpPr>
          <p:nvPr>
            <p:ph type="subTitle" idx="1" hasCustomPrompt="1"/>
          </p:nvPr>
        </p:nvSpPr>
        <p:spPr>
          <a:xfrm>
            <a:off x="6545307" y="4313441"/>
            <a:ext cx="3591089" cy="322987"/>
          </a:xfrm>
        </p:spPr>
        <p:txBody>
          <a:bodyPr>
            <a:noAutofit/>
          </a:bodyPr>
          <a:lstStyle>
            <a:lvl1pPr marL="0" indent="0" algn="ctr">
              <a:buNone/>
              <a:defRPr sz="1100">
                <a:solidFill>
                  <a:srgbClr val="336699"/>
                </a:solidFill>
                <a:latin typeface="Verdana"/>
                <a:cs typeface="Verdan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LOREM IPSUM DEIS APERRORAE ET QUAM ANDEN OPTATITATI OCCABO</a:t>
            </a:r>
          </a:p>
        </p:txBody>
      </p:sp>
      <p:sp>
        <p:nvSpPr>
          <p:cNvPr id="19" name="Espace réservé du texte 18"/>
          <p:cNvSpPr>
            <a:spLocks noGrp="1"/>
          </p:cNvSpPr>
          <p:nvPr>
            <p:ph type="body" sz="quarter" idx="10" hasCustomPrompt="1"/>
          </p:nvPr>
        </p:nvSpPr>
        <p:spPr>
          <a:xfrm>
            <a:off x="7797078" y="297295"/>
            <a:ext cx="1087545" cy="213121"/>
          </a:xfrm>
        </p:spPr>
        <p:txBody>
          <a:bodyPr>
            <a:normAutofit/>
          </a:bodyPr>
          <a:lstStyle>
            <a:lvl1pPr marL="0" indent="0" algn="dist">
              <a:buNone/>
              <a:defRPr sz="1000" b="1" baseline="0">
                <a:solidFill>
                  <a:srgbClr val="009FE3"/>
                </a:solidFill>
                <a:latin typeface="Verdana"/>
                <a:cs typeface="Verdana"/>
              </a:defRPr>
            </a:lvl1pPr>
          </a:lstStyle>
          <a:p>
            <a:pPr lvl="0"/>
            <a:r>
              <a:rPr lang="fr-FR" dirty="0"/>
              <a:t>MARS 2018</a:t>
            </a:r>
          </a:p>
        </p:txBody>
      </p:sp>
      <p:pic>
        <p:nvPicPr>
          <p:cNvPr id="6" name="Image 5">
            <a:extLst>
              <a:ext uri="{FF2B5EF4-FFF2-40B4-BE49-F238E27FC236}">
                <a16:creationId xmlns:a16="http://schemas.microsoft.com/office/drawing/2014/main" id="{0770148D-C468-4105-B08C-A1246331BA0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572475" cy="6858000"/>
          </a:xfrm>
          <a:prstGeom prst="rect">
            <a:avLst/>
          </a:prstGeom>
        </p:spPr>
      </p:pic>
      <p:pic>
        <p:nvPicPr>
          <p:cNvPr id="12" name="Image 11">
            <a:extLst>
              <a:ext uri="{FF2B5EF4-FFF2-40B4-BE49-F238E27FC236}">
                <a16:creationId xmlns:a16="http://schemas.microsoft.com/office/drawing/2014/main" id="{5E9B8C96-0832-46D7-9999-C86020559A5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7625" y="5781368"/>
            <a:ext cx="2018362" cy="882108"/>
          </a:xfrm>
          <a:prstGeom prst="rect">
            <a:avLst/>
          </a:prstGeom>
        </p:spPr>
      </p:pic>
      <p:pic>
        <p:nvPicPr>
          <p:cNvPr id="18" name="Image 17">
            <a:extLst>
              <a:ext uri="{FF2B5EF4-FFF2-40B4-BE49-F238E27FC236}">
                <a16:creationId xmlns:a16="http://schemas.microsoft.com/office/drawing/2014/main" id="{C674432B-A6D8-4BEC-85BD-677FA45DC51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77738" y="2078950"/>
            <a:ext cx="3105847" cy="1572743"/>
          </a:xfrm>
          <a:prstGeom prst="rect">
            <a:avLst/>
          </a:prstGeom>
        </p:spPr>
      </p:pic>
      <p:sp>
        <p:nvSpPr>
          <p:cNvPr id="20" name="Rectangle 19">
            <a:extLst>
              <a:ext uri="{FF2B5EF4-FFF2-40B4-BE49-F238E27FC236}">
                <a16:creationId xmlns:a16="http://schemas.microsoft.com/office/drawing/2014/main" id="{2F7C6361-3BE6-4AC5-A16C-4576E85DE604}"/>
              </a:ext>
            </a:extLst>
          </p:cNvPr>
          <p:cNvSpPr/>
          <p:nvPr userDrawn="1"/>
        </p:nvSpPr>
        <p:spPr>
          <a:xfrm>
            <a:off x="6545307" y="0"/>
            <a:ext cx="3778564" cy="127819"/>
          </a:xfrm>
          <a:prstGeom prst="rect">
            <a:avLst/>
          </a:prstGeom>
          <a:solidFill>
            <a:srgbClr val="6699FF"/>
          </a:solidFill>
          <a:ln>
            <a:solidFill>
              <a:srgbClr val="009FE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1" name="Espace réservé du texte 15">
            <a:extLst>
              <a:ext uri="{FF2B5EF4-FFF2-40B4-BE49-F238E27FC236}">
                <a16:creationId xmlns:a16="http://schemas.microsoft.com/office/drawing/2014/main" id="{7C728BF1-BF87-4955-8A2F-96BF808A4E41}"/>
              </a:ext>
            </a:extLst>
          </p:cNvPr>
          <p:cNvSpPr>
            <a:spLocks noGrp="1"/>
          </p:cNvSpPr>
          <p:nvPr>
            <p:ph type="body" sz="quarter" idx="11" hasCustomPrompt="1"/>
          </p:nvPr>
        </p:nvSpPr>
        <p:spPr>
          <a:xfrm>
            <a:off x="461202" y="2643628"/>
            <a:ext cx="3391207" cy="492125"/>
          </a:xfrm>
          <a:ln>
            <a:noFill/>
          </a:ln>
        </p:spPr>
        <p:txBody>
          <a:bodyPr>
            <a:noAutofit/>
          </a:bodyPr>
          <a:lstStyle>
            <a:lvl1pPr marL="0" indent="0" algn="ctr">
              <a:buNone/>
              <a:defRPr sz="2600">
                <a:solidFill>
                  <a:schemeClr val="accent5">
                    <a:lumMod val="75000"/>
                  </a:schemeClr>
                </a:solidFill>
              </a:defRPr>
            </a:lvl1pPr>
            <a:lvl2pPr marL="457200" indent="0" algn="ctr">
              <a:buNone/>
              <a:defRPr sz="2600" baseline="0">
                <a:latin typeface="C+Bold"/>
                <a:cs typeface="C+Bold"/>
              </a:defRPr>
            </a:lvl2pPr>
          </a:lstStyle>
          <a:p>
            <a:pPr lvl="0"/>
            <a:r>
              <a:rPr lang="fr-FR" dirty="0">
                <a:latin typeface="C+Bold"/>
                <a:cs typeface="C+Bold"/>
              </a:rPr>
              <a:t>RENAÎTRE ICI</a:t>
            </a:r>
            <a:endParaRPr lang="fr-FR" dirty="0"/>
          </a:p>
        </p:txBody>
      </p:sp>
    </p:spTree>
    <p:extLst>
      <p:ext uri="{BB962C8B-B14F-4D97-AF65-F5344CB8AC3E}">
        <p14:creationId xmlns:p14="http://schemas.microsoft.com/office/powerpoint/2010/main" val="1974942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14" name="Titre 1">
            <a:extLst>
              <a:ext uri="{FF2B5EF4-FFF2-40B4-BE49-F238E27FC236}">
                <a16:creationId xmlns:a16="http://schemas.microsoft.com/office/drawing/2014/main" id="{CE2BE4A1-8B3D-4B65-9B25-020FA36A5518}"/>
              </a:ext>
            </a:extLst>
          </p:cNvPr>
          <p:cNvSpPr>
            <a:spLocks noGrp="1"/>
          </p:cNvSpPr>
          <p:nvPr>
            <p:ph type="title" hasCustomPrompt="1"/>
          </p:nvPr>
        </p:nvSpPr>
        <p:spPr>
          <a:xfrm>
            <a:off x="6720462" y="1847728"/>
            <a:ext cx="3887139" cy="555728"/>
          </a:xfrm>
        </p:spPr>
        <p:txBody>
          <a:bodyPr>
            <a:normAutofit/>
          </a:bodyPr>
          <a:lstStyle>
            <a:lvl1pPr algn="l">
              <a:defRPr sz="1800" b="1">
                <a:solidFill>
                  <a:schemeClr val="bg1"/>
                </a:solidFill>
                <a:latin typeface="Verdana"/>
                <a:cs typeface="Verdana"/>
              </a:defRPr>
            </a:lvl1pPr>
          </a:lstStyle>
          <a:p>
            <a:r>
              <a:rPr lang="fr-FR" dirty="0"/>
              <a:t>TITRE DU CHAPITRE</a:t>
            </a:r>
          </a:p>
        </p:txBody>
      </p:sp>
      <p:pic>
        <p:nvPicPr>
          <p:cNvPr id="15" name="Image 14">
            <a:extLst>
              <a:ext uri="{FF2B5EF4-FFF2-40B4-BE49-F238E27FC236}">
                <a16:creationId xmlns:a16="http://schemas.microsoft.com/office/drawing/2014/main" id="{9A34FF38-FE45-483D-A5E5-486FD15DD60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55707" y="1199379"/>
            <a:ext cx="3105847" cy="1572743"/>
          </a:xfrm>
          <a:prstGeom prst="rect">
            <a:avLst/>
          </a:prstGeom>
        </p:spPr>
      </p:pic>
      <p:pic>
        <p:nvPicPr>
          <p:cNvPr id="17" name="Image 16">
            <a:extLst>
              <a:ext uri="{FF2B5EF4-FFF2-40B4-BE49-F238E27FC236}">
                <a16:creationId xmlns:a16="http://schemas.microsoft.com/office/drawing/2014/main" id="{8CCA98C4-2E61-4746-BC13-9D4D04A3258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803628" y="5882324"/>
            <a:ext cx="1608766" cy="529833"/>
          </a:xfrm>
          <a:prstGeom prst="rect">
            <a:avLst/>
          </a:prstGeom>
        </p:spPr>
      </p:pic>
      <p:sp>
        <p:nvSpPr>
          <p:cNvPr id="16" name="Espace réservé du texte 15">
            <a:extLst>
              <a:ext uri="{FF2B5EF4-FFF2-40B4-BE49-F238E27FC236}">
                <a16:creationId xmlns:a16="http://schemas.microsoft.com/office/drawing/2014/main" id="{B169615F-71AB-4602-AC4A-6A849AA0435A}"/>
              </a:ext>
            </a:extLst>
          </p:cNvPr>
          <p:cNvSpPr>
            <a:spLocks noGrp="1"/>
          </p:cNvSpPr>
          <p:nvPr>
            <p:ph type="body" sz="quarter" idx="13" hasCustomPrompt="1"/>
          </p:nvPr>
        </p:nvSpPr>
        <p:spPr>
          <a:xfrm>
            <a:off x="755707" y="1587425"/>
            <a:ext cx="3391207" cy="555727"/>
          </a:xfrm>
          <a:ln>
            <a:noFill/>
          </a:ln>
        </p:spPr>
        <p:txBody>
          <a:bodyPr>
            <a:noAutofit/>
          </a:bodyPr>
          <a:lstStyle>
            <a:lvl1pPr marL="0" indent="0" algn="ctr">
              <a:buNone/>
              <a:defRPr sz="2600">
                <a:solidFill>
                  <a:schemeClr val="accent5">
                    <a:lumMod val="75000"/>
                  </a:schemeClr>
                </a:solidFill>
              </a:defRPr>
            </a:lvl1pPr>
            <a:lvl2pPr marL="457200" indent="0" algn="ctr">
              <a:buNone/>
              <a:defRPr sz="2600" baseline="0">
                <a:latin typeface="C+Bold"/>
                <a:cs typeface="C+Bold"/>
              </a:defRPr>
            </a:lvl2pPr>
          </a:lstStyle>
          <a:p>
            <a:pPr lvl="0"/>
            <a:r>
              <a:rPr lang="fr-FR" dirty="0">
                <a:latin typeface="C+Bold"/>
                <a:cs typeface="C+Bold"/>
              </a:rPr>
              <a:t>RENAÎTRE ICI</a:t>
            </a:r>
            <a:endParaRPr lang="fr-FR" dirty="0"/>
          </a:p>
        </p:txBody>
      </p:sp>
    </p:spTree>
    <p:extLst>
      <p:ext uri="{BB962C8B-B14F-4D97-AF65-F5344CB8AC3E}">
        <p14:creationId xmlns:p14="http://schemas.microsoft.com/office/powerpoint/2010/main" val="4294233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8A96FE08-7DE8-46C0-9EB5-3E7343C8559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5181601" cy="6858000"/>
          </a:xfrm>
          <a:prstGeom prst="rect">
            <a:avLst/>
          </a:prstGeom>
        </p:spPr>
      </p:pic>
      <p:sp>
        <p:nvSpPr>
          <p:cNvPr id="13" name="Espace réservé du texte 15">
            <a:extLst>
              <a:ext uri="{FF2B5EF4-FFF2-40B4-BE49-F238E27FC236}">
                <a16:creationId xmlns:a16="http://schemas.microsoft.com/office/drawing/2014/main" id="{E376B9A1-6DE1-4209-B46F-CB1A3204CE06}"/>
              </a:ext>
            </a:extLst>
          </p:cNvPr>
          <p:cNvSpPr>
            <a:spLocks noGrp="1"/>
          </p:cNvSpPr>
          <p:nvPr>
            <p:ph type="body" sz="quarter" idx="13" hasCustomPrompt="1"/>
          </p:nvPr>
        </p:nvSpPr>
        <p:spPr>
          <a:xfrm>
            <a:off x="1096294" y="1692853"/>
            <a:ext cx="3391207" cy="492125"/>
          </a:xfrm>
          <a:ln>
            <a:noFill/>
          </a:ln>
        </p:spPr>
        <p:txBody>
          <a:bodyPr>
            <a:noAutofit/>
          </a:bodyPr>
          <a:lstStyle>
            <a:lvl1pPr marL="0" indent="0" algn="ctr">
              <a:buNone/>
              <a:defRPr sz="2600">
                <a:solidFill>
                  <a:schemeClr val="tx1">
                    <a:lumMod val="50000"/>
                    <a:lumOff val="50000"/>
                  </a:schemeClr>
                </a:solidFill>
              </a:defRPr>
            </a:lvl1pPr>
            <a:lvl2pPr marL="457200" indent="0" algn="ctr">
              <a:buNone/>
              <a:defRPr sz="2600" baseline="0">
                <a:latin typeface="C+Bold"/>
                <a:cs typeface="C+Bold"/>
              </a:defRPr>
            </a:lvl2pPr>
          </a:lstStyle>
          <a:p>
            <a:pPr lvl="0"/>
            <a:r>
              <a:rPr lang="fr-FR" dirty="0">
                <a:latin typeface="C+Bold"/>
                <a:cs typeface="C+Bold"/>
              </a:rPr>
              <a:t>RENAÎTRE ICI</a:t>
            </a:r>
            <a:endParaRPr lang="fr-FR" dirty="0"/>
          </a:p>
        </p:txBody>
      </p:sp>
      <p:pic>
        <p:nvPicPr>
          <p:cNvPr id="14" name="Image 13">
            <a:extLst>
              <a:ext uri="{FF2B5EF4-FFF2-40B4-BE49-F238E27FC236}">
                <a16:creationId xmlns:a16="http://schemas.microsoft.com/office/drawing/2014/main" id="{0FB6163F-8063-49E6-8B4C-99A4FE7CDE5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6294" y="995797"/>
            <a:ext cx="3105847" cy="1572743"/>
          </a:xfrm>
          <a:prstGeom prst="rect">
            <a:avLst/>
          </a:prstGeom>
        </p:spPr>
      </p:pic>
      <p:pic>
        <p:nvPicPr>
          <p:cNvPr id="15" name="Image 14">
            <a:extLst>
              <a:ext uri="{FF2B5EF4-FFF2-40B4-BE49-F238E27FC236}">
                <a16:creationId xmlns:a16="http://schemas.microsoft.com/office/drawing/2014/main" id="{BC21F297-33EC-4CC3-9FA0-E63BF0FFE9A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03628" y="5882324"/>
            <a:ext cx="1608766" cy="529833"/>
          </a:xfrm>
          <a:prstGeom prst="rect">
            <a:avLst/>
          </a:prstGeom>
        </p:spPr>
      </p:pic>
    </p:spTree>
    <p:extLst>
      <p:ext uri="{BB962C8B-B14F-4D97-AF65-F5344CB8AC3E}">
        <p14:creationId xmlns:p14="http://schemas.microsoft.com/office/powerpoint/2010/main" val="2410775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5A20C39F-C3EB-4FB5-868E-E8CE725BA561}"/>
              </a:ext>
            </a:extLst>
          </p:cNvPr>
          <p:cNvSpPr>
            <a:spLocks noGrp="1"/>
          </p:cNvSpPr>
          <p:nvPr>
            <p:ph sz="half" idx="1" hasCustomPrompt="1"/>
          </p:nvPr>
        </p:nvSpPr>
        <p:spPr>
          <a:xfrm>
            <a:off x="5791200" y="1382867"/>
            <a:ext cx="5492955" cy="399302"/>
          </a:xfrm>
        </p:spPr>
        <p:txBody>
          <a:bodyPr/>
          <a:lstStyle>
            <a:lvl1pPr marL="0" indent="0">
              <a:buNone/>
              <a:defRPr sz="2400" b="1">
                <a:solidFill>
                  <a:srgbClr val="009FE3"/>
                </a:solidFill>
                <a:latin typeface="Verdana"/>
                <a:cs typeface="Verdana"/>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err="1"/>
              <a:t>Vollaut</a:t>
            </a:r>
            <a:r>
              <a:rPr lang="fr-FR" dirty="0"/>
              <a:t> </a:t>
            </a:r>
            <a:r>
              <a:rPr lang="fr-FR" dirty="0" err="1"/>
              <a:t>liqui</a:t>
            </a:r>
            <a:r>
              <a:rPr lang="fr-FR" dirty="0"/>
              <a:t> </a:t>
            </a:r>
            <a:r>
              <a:rPr lang="fr-FR" dirty="0" err="1"/>
              <a:t>officiundit</a:t>
            </a:r>
            <a:r>
              <a:rPr lang="fr-FR" dirty="0"/>
              <a:t>, </a:t>
            </a:r>
            <a:r>
              <a:rPr lang="fr-FR" dirty="0" err="1"/>
              <a:t>quias</a:t>
            </a:r>
            <a:r>
              <a:rPr lang="fr-FR" dirty="0"/>
              <a:t> as </a:t>
            </a:r>
            <a:r>
              <a:rPr lang="fr-FR" dirty="0" err="1"/>
              <a:t>magnatque</a:t>
            </a:r>
            <a:endParaRPr lang="fr-FR" dirty="0"/>
          </a:p>
          <a:p>
            <a:pPr lvl="0"/>
            <a:endParaRPr lang="fr-FR" dirty="0"/>
          </a:p>
        </p:txBody>
      </p:sp>
      <p:sp>
        <p:nvSpPr>
          <p:cNvPr id="9" name="Espace réservé du texte 14">
            <a:extLst>
              <a:ext uri="{FF2B5EF4-FFF2-40B4-BE49-F238E27FC236}">
                <a16:creationId xmlns:a16="http://schemas.microsoft.com/office/drawing/2014/main" id="{1DB6FE97-DCC8-4353-BB74-7D9F1DD6BEB1}"/>
              </a:ext>
            </a:extLst>
          </p:cNvPr>
          <p:cNvSpPr>
            <a:spLocks noGrp="1"/>
          </p:cNvSpPr>
          <p:nvPr>
            <p:ph type="body" sz="quarter" idx="11" hasCustomPrompt="1"/>
          </p:nvPr>
        </p:nvSpPr>
        <p:spPr>
          <a:xfrm>
            <a:off x="5915624" y="2492822"/>
            <a:ext cx="2887133" cy="314325"/>
          </a:xfrm>
        </p:spPr>
        <p:txBody>
          <a:bodyPr>
            <a:noAutofit/>
          </a:bodyPr>
          <a:lstStyle>
            <a:lvl1pPr marL="0" indent="0">
              <a:buNone/>
              <a:defRPr sz="1400" b="1" baseline="0">
                <a:solidFill>
                  <a:srgbClr val="737373"/>
                </a:solidFill>
                <a:latin typeface="Verdana"/>
                <a:cs typeface="Verdana"/>
              </a:defRPr>
            </a:lvl1pPr>
          </a:lstStyle>
          <a:p>
            <a:pPr lvl="0"/>
            <a:r>
              <a:rPr lang="fr-FR" dirty="0"/>
              <a:t>SOUS-TITRE DU CHAPITRE</a:t>
            </a:r>
          </a:p>
        </p:txBody>
      </p:sp>
      <p:sp>
        <p:nvSpPr>
          <p:cNvPr id="10" name="Espace réservé du texte 16">
            <a:extLst>
              <a:ext uri="{FF2B5EF4-FFF2-40B4-BE49-F238E27FC236}">
                <a16:creationId xmlns:a16="http://schemas.microsoft.com/office/drawing/2014/main" id="{C6FB7EED-91A8-4B26-90E9-E58D60C1E596}"/>
              </a:ext>
            </a:extLst>
          </p:cNvPr>
          <p:cNvSpPr>
            <a:spLocks noGrp="1"/>
          </p:cNvSpPr>
          <p:nvPr>
            <p:ph type="body" sz="quarter" idx="12" hasCustomPrompt="1"/>
          </p:nvPr>
        </p:nvSpPr>
        <p:spPr>
          <a:xfrm>
            <a:off x="5915623" y="3156156"/>
            <a:ext cx="5715937" cy="3278914"/>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600">
                <a:latin typeface="Verdana"/>
                <a:cs typeface="Verdana"/>
              </a:defRPr>
            </a:lvl1pPr>
          </a:lstStyle>
          <a:p>
            <a:pPr lvl="0"/>
            <a:r>
              <a:rPr lang="fr-FR" dirty="0"/>
              <a:t>texte</a:t>
            </a:r>
          </a:p>
        </p:txBody>
      </p:sp>
      <p:sp>
        <p:nvSpPr>
          <p:cNvPr id="11" name="Rectangle 10">
            <a:extLst>
              <a:ext uri="{FF2B5EF4-FFF2-40B4-BE49-F238E27FC236}">
                <a16:creationId xmlns:a16="http://schemas.microsoft.com/office/drawing/2014/main" id="{25BCA01B-23D1-4382-9FBE-0FBA57CE6EBF}"/>
              </a:ext>
            </a:extLst>
          </p:cNvPr>
          <p:cNvSpPr/>
          <p:nvPr userDrawn="1"/>
        </p:nvSpPr>
        <p:spPr>
          <a:xfrm>
            <a:off x="5722374" y="-71868"/>
            <a:ext cx="6154993" cy="555728"/>
          </a:xfrm>
          <a:prstGeom prst="rect">
            <a:avLst/>
          </a:prstGeom>
          <a:solidFill>
            <a:srgbClr val="6699FF"/>
          </a:solidFill>
          <a:ln>
            <a:solidFill>
              <a:srgbClr val="009FE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2" name="Titre 1">
            <a:extLst>
              <a:ext uri="{FF2B5EF4-FFF2-40B4-BE49-F238E27FC236}">
                <a16:creationId xmlns:a16="http://schemas.microsoft.com/office/drawing/2014/main" id="{CBB72A9F-D9CF-4FA4-85B9-485B1EAACF51}"/>
              </a:ext>
            </a:extLst>
          </p:cNvPr>
          <p:cNvSpPr>
            <a:spLocks noGrp="1"/>
          </p:cNvSpPr>
          <p:nvPr>
            <p:ph type="title" hasCustomPrompt="1"/>
          </p:nvPr>
        </p:nvSpPr>
        <p:spPr>
          <a:xfrm>
            <a:off x="7547777" y="-42371"/>
            <a:ext cx="3887139" cy="555728"/>
          </a:xfrm>
        </p:spPr>
        <p:txBody>
          <a:bodyPr>
            <a:normAutofit/>
          </a:bodyPr>
          <a:lstStyle>
            <a:lvl1pPr algn="l">
              <a:defRPr sz="1800" b="1">
                <a:solidFill>
                  <a:schemeClr val="bg1"/>
                </a:solidFill>
                <a:latin typeface="Verdana"/>
                <a:cs typeface="Verdana"/>
              </a:defRPr>
            </a:lvl1pPr>
          </a:lstStyle>
          <a:p>
            <a:r>
              <a:rPr lang="fr-FR" dirty="0"/>
              <a:t>TITRE DU CHAPITRE</a:t>
            </a:r>
          </a:p>
        </p:txBody>
      </p:sp>
      <p:pic>
        <p:nvPicPr>
          <p:cNvPr id="3" name="Image 2">
            <a:extLst>
              <a:ext uri="{FF2B5EF4-FFF2-40B4-BE49-F238E27FC236}">
                <a16:creationId xmlns:a16="http://schemas.microsoft.com/office/drawing/2014/main" id="{35FBE087-7CF2-46DE-8C5D-6CAF470C67E1}"/>
              </a:ext>
            </a:extLst>
          </p:cNvPr>
          <p:cNvPicPr>
            <a:picLocks noChangeAspect="1"/>
          </p:cNvPicPr>
          <p:nvPr userDrawn="1"/>
        </p:nvPicPr>
        <p:blipFill>
          <a:blip r:embed="rId2"/>
          <a:stretch>
            <a:fillRect/>
          </a:stretch>
        </p:blipFill>
        <p:spPr>
          <a:xfrm>
            <a:off x="-1" y="0"/>
            <a:ext cx="4569143" cy="6858000"/>
          </a:xfrm>
          <a:prstGeom prst="rect">
            <a:avLst/>
          </a:prstGeom>
        </p:spPr>
      </p:pic>
      <p:sp>
        <p:nvSpPr>
          <p:cNvPr id="16" name="Espace réservé du texte 15">
            <a:extLst>
              <a:ext uri="{FF2B5EF4-FFF2-40B4-BE49-F238E27FC236}">
                <a16:creationId xmlns:a16="http://schemas.microsoft.com/office/drawing/2014/main" id="{75359780-5D22-47FF-B05D-3A9D7B1BB9AC}"/>
              </a:ext>
            </a:extLst>
          </p:cNvPr>
          <p:cNvSpPr>
            <a:spLocks noGrp="1"/>
          </p:cNvSpPr>
          <p:nvPr>
            <p:ph type="body" sz="quarter" idx="13" hasCustomPrompt="1"/>
          </p:nvPr>
        </p:nvSpPr>
        <p:spPr>
          <a:xfrm>
            <a:off x="693171" y="1006418"/>
            <a:ext cx="3391207" cy="492125"/>
          </a:xfrm>
          <a:ln>
            <a:noFill/>
          </a:ln>
        </p:spPr>
        <p:txBody>
          <a:bodyPr>
            <a:noAutofit/>
          </a:bodyPr>
          <a:lstStyle>
            <a:lvl1pPr marL="0" indent="0" algn="ctr">
              <a:buNone/>
              <a:defRPr sz="2600">
                <a:solidFill>
                  <a:schemeClr val="bg1">
                    <a:lumMod val="95000"/>
                  </a:schemeClr>
                </a:solidFill>
              </a:defRPr>
            </a:lvl1pPr>
            <a:lvl2pPr marL="457200" indent="0" algn="ctr">
              <a:buNone/>
              <a:defRPr sz="2600" baseline="0">
                <a:latin typeface="C+Bold"/>
                <a:cs typeface="C+Bold"/>
              </a:defRPr>
            </a:lvl2pPr>
          </a:lstStyle>
          <a:p>
            <a:pPr lvl="0"/>
            <a:r>
              <a:rPr lang="fr-FR" dirty="0">
                <a:latin typeface="C+Bold"/>
                <a:cs typeface="C+Bold"/>
              </a:rPr>
              <a:t>RENAÎTRE ICI</a:t>
            </a:r>
            <a:endParaRPr lang="fr-FR" dirty="0"/>
          </a:p>
        </p:txBody>
      </p:sp>
      <p:pic>
        <p:nvPicPr>
          <p:cNvPr id="17" name="Image 16">
            <a:extLst>
              <a:ext uri="{FF2B5EF4-FFF2-40B4-BE49-F238E27FC236}">
                <a16:creationId xmlns:a16="http://schemas.microsoft.com/office/drawing/2014/main" id="{39A8E46E-3066-4D8A-BC0F-0348FC3E7AF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3171" y="555425"/>
            <a:ext cx="3105847" cy="1572743"/>
          </a:xfrm>
          <a:prstGeom prst="rect">
            <a:avLst/>
          </a:prstGeom>
        </p:spPr>
      </p:pic>
      <p:pic>
        <p:nvPicPr>
          <p:cNvPr id="18" name="Image 17">
            <a:extLst>
              <a:ext uri="{FF2B5EF4-FFF2-40B4-BE49-F238E27FC236}">
                <a16:creationId xmlns:a16="http://schemas.microsoft.com/office/drawing/2014/main" id="{5F3E0F18-DD9F-45AC-B072-56A1DF97B748}"/>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00505" y="5919783"/>
            <a:ext cx="1608766" cy="529833"/>
          </a:xfrm>
          <a:prstGeom prst="rect">
            <a:avLst/>
          </a:prstGeom>
        </p:spPr>
      </p:pic>
    </p:spTree>
    <p:extLst>
      <p:ext uri="{BB962C8B-B14F-4D97-AF65-F5344CB8AC3E}">
        <p14:creationId xmlns:p14="http://schemas.microsoft.com/office/powerpoint/2010/main" val="7732850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5A20C39F-C3EB-4FB5-868E-E8CE725BA561}"/>
              </a:ext>
            </a:extLst>
          </p:cNvPr>
          <p:cNvSpPr>
            <a:spLocks noGrp="1"/>
          </p:cNvSpPr>
          <p:nvPr>
            <p:ph sz="half" idx="1" hasCustomPrompt="1"/>
          </p:nvPr>
        </p:nvSpPr>
        <p:spPr>
          <a:xfrm>
            <a:off x="5791200" y="1382867"/>
            <a:ext cx="5492955" cy="399302"/>
          </a:xfrm>
        </p:spPr>
        <p:txBody>
          <a:bodyPr/>
          <a:lstStyle>
            <a:lvl1pPr marL="0" indent="0">
              <a:buNone/>
              <a:defRPr sz="2400" b="1">
                <a:solidFill>
                  <a:srgbClr val="009FE3"/>
                </a:solidFill>
                <a:latin typeface="Verdana"/>
                <a:cs typeface="Verdana"/>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err="1"/>
              <a:t>Vollaut</a:t>
            </a:r>
            <a:r>
              <a:rPr lang="fr-FR" dirty="0"/>
              <a:t> </a:t>
            </a:r>
            <a:r>
              <a:rPr lang="fr-FR" dirty="0" err="1"/>
              <a:t>liqui</a:t>
            </a:r>
            <a:r>
              <a:rPr lang="fr-FR" dirty="0"/>
              <a:t> </a:t>
            </a:r>
            <a:r>
              <a:rPr lang="fr-FR" dirty="0" err="1"/>
              <a:t>officiundit</a:t>
            </a:r>
            <a:r>
              <a:rPr lang="fr-FR" dirty="0"/>
              <a:t>, </a:t>
            </a:r>
            <a:r>
              <a:rPr lang="fr-FR" dirty="0" err="1"/>
              <a:t>quias</a:t>
            </a:r>
            <a:r>
              <a:rPr lang="fr-FR" dirty="0"/>
              <a:t> as </a:t>
            </a:r>
            <a:r>
              <a:rPr lang="fr-FR" dirty="0" err="1"/>
              <a:t>magnatque</a:t>
            </a:r>
            <a:endParaRPr lang="fr-FR" dirty="0"/>
          </a:p>
          <a:p>
            <a:pPr lvl="0"/>
            <a:endParaRPr lang="fr-FR" dirty="0"/>
          </a:p>
        </p:txBody>
      </p:sp>
      <p:sp>
        <p:nvSpPr>
          <p:cNvPr id="9" name="Espace réservé du texte 14">
            <a:extLst>
              <a:ext uri="{FF2B5EF4-FFF2-40B4-BE49-F238E27FC236}">
                <a16:creationId xmlns:a16="http://schemas.microsoft.com/office/drawing/2014/main" id="{1DB6FE97-DCC8-4353-BB74-7D9F1DD6BEB1}"/>
              </a:ext>
            </a:extLst>
          </p:cNvPr>
          <p:cNvSpPr>
            <a:spLocks noGrp="1"/>
          </p:cNvSpPr>
          <p:nvPr>
            <p:ph type="body" sz="quarter" idx="11" hasCustomPrompt="1"/>
          </p:nvPr>
        </p:nvSpPr>
        <p:spPr>
          <a:xfrm>
            <a:off x="5915624" y="2492822"/>
            <a:ext cx="2887133" cy="314325"/>
          </a:xfrm>
        </p:spPr>
        <p:txBody>
          <a:bodyPr>
            <a:noAutofit/>
          </a:bodyPr>
          <a:lstStyle>
            <a:lvl1pPr marL="0" indent="0">
              <a:buNone/>
              <a:defRPr sz="1400" b="1" baseline="0">
                <a:solidFill>
                  <a:srgbClr val="737373"/>
                </a:solidFill>
                <a:latin typeface="Verdana"/>
                <a:cs typeface="Verdana"/>
              </a:defRPr>
            </a:lvl1pPr>
          </a:lstStyle>
          <a:p>
            <a:pPr lvl="0"/>
            <a:r>
              <a:rPr lang="fr-FR" dirty="0"/>
              <a:t>SOUS-TITRE DU CHAPITRE</a:t>
            </a:r>
          </a:p>
        </p:txBody>
      </p:sp>
      <p:sp>
        <p:nvSpPr>
          <p:cNvPr id="10" name="Espace réservé du texte 16">
            <a:extLst>
              <a:ext uri="{FF2B5EF4-FFF2-40B4-BE49-F238E27FC236}">
                <a16:creationId xmlns:a16="http://schemas.microsoft.com/office/drawing/2014/main" id="{C6FB7EED-91A8-4B26-90E9-E58D60C1E596}"/>
              </a:ext>
            </a:extLst>
          </p:cNvPr>
          <p:cNvSpPr>
            <a:spLocks noGrp="1"/>
          </p:cNvSpPr>
          <p:nvPr>
            <p:ph type="body" sz="quarter" idx="12" hasCustomPrompt="1"/>
          </p:nvPr>
        </p:nvSpPr>
        <p:spPr>
          <a:xfrm>
            <a:off x="5915623" y="3156156"/>
            <a:ext cx="5715937" cy="3278914"/>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600">
                <a:latin typeface="Verdana"/>
                <a:cs typeface="Verdana"/>
              </a:defRPr>
            </a:lvl1pPr>
          </a:lstStyle>
          <a:p>
            <a:pPr lvl="0"/>
            <a:r>
              <a:rPr lang="fr-FR" dirty="0"/>
              <a:t>texte</a:t>
            </a:r>
          </a:p>
        </p:txBody>
      </p:sp>
      <p:sp>
        <p:nvSpPr>
          <p:cNvPr id="11" name="Rectangle 10">
            <a:extLst>
              <a:ext uri="{FF2B5EF4-FFF2-40B4-BE49-F238E27FC236}">
                <a16:creationId xmlns:a16="http://schemas.microsoft.com/office/drawing/2014/main" id="{25BCA01B-23D1-4382-9FBE-0FBA57CE6EBF}"/>
              </a:ext>
            </a:extLst>
          </p:cNvPr>
          <p:cNvSpPr/>
          <p:nvPr userDrawn="1"/>
        </p:nvSpPr>
        <p:spPr>
          <a:xfrm>
            <a:off x="5722374" y="-71868"/>
            <a:ext cx="6154993" cy="555728"/>
          </a:xfrm>
          <a:prstGeom prst="rect">
            <a:avLst/>
          </a:prstGeom>
          <a:solidFill>
            <a:srgbClr val="6699FF"/>
          </a:solidFill>
          <a:ln>
            <a:solidFill>
              <a:srgbClr val="009FE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2" name="Titre 1">
            <a:extLst>
              <a:ext uri="{FF2B5EF4-FFF2-40B4-BE49-F238E27FC236}">
                <a16:creationId xmlns:a16="http://schemas.microsoft.com/office/drawing/2014/main" id="{CBB72A9F-D9CF-4FA4-85B9-485B1EAACF51}"/>
              </a:ext>
            </a:extLst>
          </p:cNvPr>
          <p:cNvSpPr>
            <a:spLocks noGrp="1"/>
          </p:cNvSpPr>
          <p:nvPr>
            <p:ph type="title" hasCustomPrompt="1"/>
          </p:nvPr>
        </p:nvSpPr>
        <p:spPr>
          <a:xfrm>
            <a:off x="7547777" y="-42371"/>
            <a:ext cx="3887139" cy="555728"/>
          </a:xfrm>
        </p:spPr>
        <p:txBody>
          <a:bodyPr>
            <a:normAutofit/>
          </a:bodyPr>
          <a:lstStyle>
            <a:lvl1pPr algn="l">
              <a:defRPr sz="1800" b="1">
                <a:solidFill>
                  <a:schemeClr val="bg1"/>
                </a:solidFill>
                <a:latin typeface="Verdana"/>
                <a:cs typeface="Verdana"/>
              </a:defRPr>
            </a:lvl1pPr>
          </a:lstStyle>
          <a:p>
            <a:r>
              <a:rPr lang="fr-FR" dirty="0"/>
              <a:t>TITRE DU CHAPITRE</a:t>
            </a:r>
          </a:p>
        </p:txBody>
      </p:sp>
      <p:pic>
        <p:nvPicPr>
          <p:cNvPr id="4" name="Image 3">
            <a:extLst>
              <a:ext uri="{FF2B5EF4-FFF2-40B4-BE49-F238E27FC236}">
                <a16:creationId xmlns:a16="http://schemas.microsoft.com/office/drawing/2014/main" id="{A3A90A64-90BC-46FA-A4F4-34701011DF9D}"/>
              </a:ext>
            </a:extLst>
          </p:cNvPr>
          <p:cNvPicPr>
            <a:picLocks noChangeAspect="1"/>
          </p:cNvPicPr>
          <p:nvPr userDrawn="1"/>
        </p:nvPicPr>
        <p:blipFill>
          <a:blip r:embed="rId2"/>
          <a:stretch>
            <a:fillRect/>
          </a:stretch>
        </p:blipFill>
        <p:spPr>
          <a:xfrm>
            <a:off x="0" y="0"/>
            <a:ext cx="5143500" cy="6858000"/>
          </a:xfrm>
          <a:prstGeom prst="rect">
            <a:avLst/>
          </a:prstGeom>
        </p:spPr>
      </p:pic>
      <p:sp>
        <p:nvSpPr>
          <p:cNvPr id="13" name="Espace réservé du texte 15">
            <a:extLst>
              <a:ext uri="{FF2B5EF4-FFF2-40B4-BE49-F238E27FC236}">
                <a16:creationId xmlns:a16="http://schemas.microsoft.com/office/drawing/2014/main" id="{C93FAE32-BB08-4141-BF04-25C63875560F}"/>
              </a:ext>
            </a:extLst>
          </p:cNvPr>
          <p:cNvSpPr>
            <a:spLocks noGrp="1"/>
          </p:cNvSpPr>
          <p:nvPr>
            <p:ph type="body" sz="quarter" idx="13" hasCustomPrompt="1"/>
          </p:nvPr>
        </p:nvSpPr>
        <p:spPr>
          <a:xfrm>
            <a:off x="693171" y="734642"/>
            <a:ext cx="3391207" cy="492125"/>
          </a:xfrm>
          <a:ln>
            <a:noFill/>
          </a:ln>
        </p:spPr>
        <p:txBody>
          <a:bodyPr>
            <a:noAutofit/>
          </a:bodyPr>
          <a:lstStyle>
            <a:lvl1pPr marL="0" indent="0" algn="ctr">
              <a:buNone/>
              <a:defRPr sz="2600">
                <a:solidFill>
                  <a:schemeClr val="bg1">
                    <a:lumMod val="95000"/>
                  </a:schemeClr>
                </a:solidFill>
              </a:defRPr>
            </a:lvl1pPr>
            <a:lvl2pPr marL="457200" indent="0" algn="ctr">
              <a:buNone/>
              <a:defRPr sz="2600" baseline="0">
                <a:latin typeface="C+Bold"/>
                <a:cs typeface="C+Bold"/>
              </a:defRPr>
            </a:lvl2pPr>
          </a:lstStyle>
          <a:p>
            <a:pPr lvl="0"/>
            <a:r>
              <a:rPr lang="fr-FR" dirty="0">
                <a:latin typeface="C+Bold"/>
                <a:cs typeface="C+Bold"/>
              </a:rPr>
              <a:t>RENAÎTRE ICI</a:t>
            </a:r>
            <a:endParaRPr lang="fr-FR" dirty="0"/>
          </a:p>
        </p:txBody>
      </p:sp>
      <p:pic>
        <p:nvPicPr>
          <p:cNvPr id="14" name="Image 13">
            <a:extLst>
              <a:ext uri="{FF2B5EF4-FFF2-40B4-BE49-F238E27FC236}">
                <a16:creationId xmlns:a16="http://schemas.microsoft.com/office/drawing/2014/main" id="{A9E89C84-796F-41E4-8986-A33602200CA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78531" y="258941"/>
            <a:ext cx="3105847" cy="1572743"/>
          </a:xfrm>
          <a:prstGeom prst="rect">
            <a:avLst/>
          </a:prstGeom>
        </p:spPr>
      </p:pic>
      <p:pic>
        <p:nvPicPr>
          <p:cNvPr id="15" name="Image 14">
            <a:extLst>
              <a:ext uri="{FF2B5EF4-FFF2-40B4-BE49-F238E27FC236}">
                <a16:creationId xmlns:a16="http://schemas.microsoft.com/office/drawing/2014/main" id="{8B6D1F74-00CD-4A8A-B2AB-2DE05FA8757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00505" y="5919783"/>
            <a:ext cx="1608766" cy="529833"/>
          </a:xfrm>
          <a:prstGeom prst="rect">
            <a:avLst/>
          </a:prstGeom>
        </p:spPr>
      </p:pic>
    </p:spTree>
    <p:extLst>
      <p:ext uri="{BB962C8B-B14F-4D97-AF65-F5344CB8AC3E}">
        <p14:creationId xmlns:p14="http://schemas.microsoft.com/office/powerpoint/2010/main" val="28383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5A20C39F-C3EB-4FB5-868E-E8CE725BA561}"/>
              </a:ext>
            </a:extLst>
          </p:cNvPr>
          <p:cNvSpPr>
            <a:spLocks noGrp="1"/>
          </p:cNvSpPr>
          <p:nvPr>
            <p:ph sz="half" idx="1" hasCustomPrompt="1"/>
          </p:nvPr>
        </p:nvSpPr>
        <p:spPr>
          <a:xfrm>
            <a:off x="5791200" y="1382867"/>
            <a:ext cx="5492955" cy="399302"/>
          </a:xfrm>
        </p:spPr>
        <p:txBody>
          <a:bodyPr/>
          <a:lstStyle>
            <a:lvl1pPr marL="0" indent="0">
              <a:buNone/>
              <a:defRPr sz="2400" b="1">
                <a:solidFill>
                  <a:srgbClr val="009FE3"/>
                </a:solidFill>
                <a:latin typeface="Verdana"/>
                <a:cs typeface="Verdana"/>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err="1"/>
              <a:t>Vollaut</a:t>
            </a:r>
            <a:r>
              <a:rPr lang="fr-FR" dirty="0"/>
              <a:t> </a:t>
            </a:r>
            <a:r>
              <a:rPr lang="fr-FR" dirty="0" err="1"/>
              <a:t>liqui</a:t>
            </a:r>
            <a:r>
              <a:rPr lang="fr-FR" dirty="0"/>
              <a:t> </a:t>
            </a:r>
            <a:r>
              <a:rPr lang="fr-FR" dirty="0" err="1"/>
              <a:t>officiundit</a:t>
            </a:r>
            <a:r>
              <a:rPr lang="fr-FR" dirty="0"/>
              <a:t>, </a:t>
            </a:r>
            <a:r>
              <a:rPr lang="fr-FR" dirty="0" err="1"/>
              <a:t>quias</a:t>
            </a:r>
            <a:r>
              <a:rPr lang="fr-FR" dirty="0"/>
              <a:t> as </a:t>
            </a:r>
            <a:r>
              <a:rPr lang="fr-FR" dirty="0" err="1"/>
              <a:t>magnatque</a:t>
            </a:r>
            <a:endParaRPr lang="fr-FR" dirty="0"/>
          </a:p>
          <a:p>
            <a:pPr lvl="0"/>
            <a:endParaRPr lang="fr-FR" dirty="0"/>
          </a:p>
        </p:txBody>
      </p:sp>
      <p:sp>
        <p:nvSpPr>
          <p:cNvPr id="9" name="Espace réservé du texte 14">
            <a:extLst>
              <a:ext uri="{FF2B5EF4-FFF2-40B4-BE49-F238E27FC236}">
                <a16:creationId xmlns:a16="http://schemas.microsoft.com/office/drawing/2014/main" id="{1DB6FE97-DCC8-4353-BB74-7D9F1DD6BEB1}"/>
              </a:ext>
            </a:extLst>
          </p:cNvPr>
          <p:cNvSpPr>
            <a:spLocks noGrp="1"/>
          </p:cNvSpPr>
          <p:nvPr>
            <p:ph type="body" sz="quarter" idx="11" hasCustomPrompt="1"/>
          </p:nvPr>
        </p:nvSpPr>
        <p:spPr>
          <a:xfrm>
            <a:off x="5915624" y="2492822"/>
            <a:ext cx="2887133" cy="314325"/>
          </a:xfrm>
        </p:spPr>
        <p:txBody>
          <a:bodyPr>
            <a:noAutofit/>
          </a:bodyPr>
          <a:lstStyle>
            <a:lvl1pPr marL="0" indent="0">
              <a:buNone/>
              <a:defRPr sz="1400" b="1" baseline="0">
                <a:solidFill>
                  <a:srgbClr val="737373"/>
                </a:solidFill>
                <a:latin typeface="Verdana"/>
                <a:cs typeface="Verdana"/>
              </a:defRPr>
            </a:lvl1pPr>
          </a:lstStyle>
          <a:p>
            <a:pPr lvl="0"/>
            <a:r>
              <a:rPr lang="fr-FR" dirty="0"/>
              <a:t>SOUS-TITRE DU CHAPITRE</a:t>
            </a:r>
          </a:p>
        </p:txBody>
      </p:sp>
      <p:sp>
        <p:nvSpPr>
          <p:cNvPr id="10" name="Espace réservé du texte 16">
            <a:extLst>
              <a:ext uri="{FF2B5EF4-FFF2-40B4-BE49-F238E27FC236}">
                <a16:creationId xmlns:a16="http://schemas.microsoft.com/office/drawing/2014/main" id="{C6FB7EED-91A8-4B26-90E9-E58D60C1E596}"/>
              </a:ext>
            </a:extLst>
          </p:cNvPr>
          <p:cNvSpPr>
            <a:spLocks noGrp="1"/>
          </p:cNvSpPr>
          <p:nvPr>
            <p:ph type="body" sz="quarter" idx="12" hasCustomPrompt="1"/>
          </p:nvPr>
        </p:nvSpPr>
        <p:spPr>
          <a:xfrm>
            <a:off x="5915623" y="3156156"/>
            <a:ext cx="5715937" cy="3278914"/>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600">
                <a:latin typeface="Verdana"/>
                <a:cs typeface="Verdana"/>
              </a:defRPr>
            </a:lvl1pPr>
          </a:lstStyle>
          <a:p>
            <a:pPr lvl="0"/>
            <a:r>
              <a:rPr lang="fr-FR" dirty="0"/>
              <a:t>texte</a:t>
            </a:r>
          </a:p>
        </p:txBody>
      </p:sp>
      <p:sp>
        <p:nvSpPr>
          <p:cNvPr id="11" name="Rectangle 10">
            <a:extLst>
              <a:ext uri="{FF2B5EF4-FFF2-40B4-BE49-F238E27FC236}">
                <a16:creationId xmlns:a16="http://schemas.microsoft.com/office/drawing/2014/main" id="{25BCA01B-23D1-4382-9FBE-0FBA57CE6EBF}"/>
              </a:ext>
            </a:extLst>
          </p:cNvPr>
          <p:cNvSpPr/>
          <p:nvPr userDrawn="1"/>
        </p:nvSpPr>
        <p:spPr>
          <a:xfrm>
            <a:off x="5722374" y="-71868"/>
            <a:ext cx="6154993" cy="555728"/>
          </a:xfrm>
          <a:prstGeom prst="rect">
            <a:avLst/>
          </a:prstGeom>
          <a:solidFill>
            <a:srgbClr val="6699FF"/>
          </a:solidFill>
          <a:ln>
            <a:solidFill>
              <a:srgbClr val="009FE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2" name="Titre 1">
            <a:extLst>
              <a:ext uri="{FF2B5EF4-FFF2-40B4-BE49-F238E27FC236}">
                <a16:creationId xmlns:a16="http://schemas.microsoft.com/office/drawing/2014/main" id="{CBB72A9F-D9CF-4FA4-85B9-485B1EAACF51}"/>
              </a:ext>
            </a:extLst>
          </p:cNvPr>
          <p:cNvSpPr>
            <a:spLocks noGrp="1"/>
          </p:cNvSpPr>
          <p:nvPr>
            <p:ph type="title" hasCustomPrompt="1"/>
          </p:nvPr>
        </p:nvSpPr>
        <p:spPr>
          <a:xfrm>
            <a:off x="7547777" y="-42371"/>
            <a:ext cx="3887139" cy="555728"/>
          </a:xfrm>
        </p:spPr>
        <p:txBody>
          <a:bodyPr>
            <a:normAutofit/>
          </a:bodyPr>
          <a:lstStyle>
            <a:lvl1pPr algn="l">
              <a:defRPr sz="1800" b="1">
                <a:solidFill>
                  <a:schemeClr val="bg1"/>
                </a:solidFill>
                <a:latin typeface="Verdana"/>
                <a:cs typeface="Verdana"/>
              </a:defRPr>
            </a:lvl1pPr>
          </a:lstStyle>
          <a:p>
            <a:r>
              <a:rPr lang="fr-FR" dirty="0"/>
              <a:t>TITRE DU CHAPITRE</a:t>
            </a:r>
          </a:p>
        </p:txBody>
      </p:sp>
      <p:pic>
        <p:nvPicPr>
          <p:cNvPr id="3" name="Image 2">
            <a:extLst>
              <a:ext uri="{FF2B5EF4-FFF2-40B4-BE49-F238E27FC236}">
                <a16:creationId xmlns:a16="http://schemas.microsoft.com/office/drawing/2014/main" id="{79523070-68DD-496C-97D9-1F62BDDC0668}"/>
              </a:ext>
            </a:extLst>
          </p:cNvPr>
          <p:cNvPicPr>
            <a:picLocks noChangeAspect="1"/>
          </p:cNvPicPr>
          <p:nvPr userDrawn="1"/>
        </p:nvPicPr>
        <p:blipFill rotWithShape="1">
          <a:blip r:embed="rId2"/>
          <a:srcRect l="36129" r="10645"/>
          <a:stretch/>
        </p:blipFill>
        <p:spPr>
          <a:xfrm>
            <a:off x="0" y="0"/>
            <a:ext cx="5489063" cy="6858000"/>
          </a:xfrm>
          <a:prstGeom prst="rect">
            <a:avLst/>
          </a:prstGeom>
        </p:spPr>
      </p:pic>
      <p:sp>
        <p:nvSpPr>
          <p:cNvPr id="16" name="Espace réservé du texte 15">
            <a:extLst>
              <a:ext uri="{FF2B5EF4-FFF2-40B4-BE49-F238E27FC236}">
                <a16:creationId xmlns:a16="http://schemas.microsoft.com/office/drawing/2014/main" id="{D7F82D97-83BA-4825-972F-FB3215F55D4C}"/>
              </a:ext>
            </a:extLst>
          </p:cNvPr>
          <p:cNvSpPr>
            <a:spLocks noGrp="1"/>
          </p:cNvSpPr>
          <p:nvPr>
            <p:ph type="body" sz="quarter" idx="13" hasCustomPrompt="1"/>
          </p:nvPr>
        </p:nvSpPr>
        <p:spPr>
          <a:xfrm>
            <a:off x="801326" y="712712"/>
            <a:ext cx="3391207" cy="492125"/>
          </a:xfrm>
          <a:ln>
            <a:noFill/>
          </a:ln>
        </p:spPr>
        <p:txBody>
          <a:bodyPr>
            <a:noAutofit/>
          </a:bodyPr>
          <a:lstStyle>
            <a:lvl1pPr marL="0" indent="0" algn="ctr">
              <a:buNone/>
              <a:defRPr sz="2600">
                <a:solidFill>
                  <a:schemeClr val="accent3">
                    <a:lumMod val="75000"/>
                  </a:schemeClr>
                </a:solidFill>
              </a:defRPr>
            </a:lvl1pPr>
            <a:lvl2pPr marL="457200" indent="0" algn="ctr">
              <a:buNone/>
              <a:defRPr sz="2600" baseline="0">
                <a:latin typeface="C+Bold"/>
                <a:cs typeface="C+Bold"/>
              </a:defRPr>
            </a:lvl2pPr>
          </a:lstStyle>
          <a:p>
            <a:pPr lvl="0"/>
            <a:r>
              <a:rPr lang="fr-FR" dirty="0">
                <a:latin typeface="C+Bold"/>
                <a:cs typeface="C+Bold"/>
              </a:rPr>
              <a:t>RENAÎTRE ICI</a:t>
            </a:r>
            <a:endParaRPr lang="fr-FR" dirty="0"/>
          </a:p>
        </p:txBody>
      </p:sp>
      <p:pic>
        <p:nvPicPr>
          <p:cNvPr id="17" name="Image 16">
            <a:extLst>
              <a:ext uri="{FF2B5EF4-FFF2-40B4-BE49-F238E27FC236}">
                <a16:creationId xmlns:a16="http://schemas.microsoft.com/office/drawing/2014/main" id="{A1C3AB69-D320-422D-AD79-8634C475C3D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78531" y="199947"/>
            <a:ext cx="3105847" cy="1572743"/>
          </a:xfrm>
          <a:prstGeom prst="rect">
            <a:avLst/>
          </a:prstGeom>
        </p:spPr>
      </p:pic>
      <p:pic>
        <p:nvPicPr>
          <p:cNvPr id="18" name="Image 17">
            <a:extLst>
              <a:ext uri="{FF2B5EF4-FFF2-40B4-BE49-F238E27FC236}">
                <a16:creationId xmlns:a16="http://schemas.microsoft.com/office/drawing/2014/main" id="{AE66BA45-CC69-491D-AA82-532950D32DBA}"/>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00505" y="5919783"/>
            <a:ext cx="1608766" cy="529833"/>
          </a:xfrm>
          <a:prstGeom prst="rect">
            <a:avLst/>
          </a:prstGeom>
        </p:spPr>
      </p:pic>
    </p:spTree>
    <p:extLst>
      <p:ext uri="{BB962C8B-B14F-4D97-AF65-F5344CB8AC3E}">
        <p14:creationId xmlns:p14="http://schemas.microsoft.com/office/powerpoint/2010/main" val="2767858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5A9CC6B-E75C-41E6-9CF0-ACC227F2FAD7}"/>
              </a:ext>
            </a:extLst>
          </p:cNvPr>
          <p:cNvPicPr>
            <a:picLocks noChangeAspect="1"/>
          </p:cNvPicPr>
          <p:nvPr userDrawn="1"/>
        </p:nvPicPr>
        <p:blipFill>
          <a:blip r:embed="rId2"/>
          <a:stretch>
            <a:fillRect/>
          </a:stretch>
        </p:blipFill>
        <p:spPr>
          <a:xfrm>
            <a:off x="0" y="-1014426"/>
            <a:ext cx="12192000" cy="8095488"/>
          </a:xfrm>
          <a:prstGeom prst="rect">
            <a:avLst/>
          </a:prstGeom>
        </p:spPr>
      </p:pic>
      <p:pic>
        <p:nvPicPr>
          <p:cNvPr id="8" name="Image 7">
            <a:extLst>
              <a:ext uri="{FF2B5EF4-FFF2-40B4-BE49-F238E27FC236}">
                <a16:creationId xmlns:a16="http://schemas.microsoft.com/office/drawing/2014/main" id="{C5194BD0-8E96-4189-820A-3E7A3068A3B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261959" y="462422"/>
            <a:ext cx="5076995" cy="2570896"/>
          </a:xfrm>
          <a:prstGeom prst="rect">
            <a:avLst/>
          </a:prstGeom>
        </p:spPr>
      </p:pic>
      <p:pic>
        <p:nvPicPr>
          <p:cNvPr id="10" name="Image 9">
            <a:extLst>
              <a:ext uri="{FF2B5EF4-FFF2-40B4-BE49-F238E27FC236}">
                <a16:creationId xmlns:a16="http://schemas.microsoft.com/office/drawing/2014/main" id="{8B53840E-6CDB-401E-A5E0-2DBA9968705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963878" y="5489034"/>
            <a:ext cx="2469909" cy="813443"/>
          </a:xfrm>
          <a:prstGeom prst="rect">
            <a:avLst/>
          </a:prstGeom>
        </p:spPr>
      </p:pic>
      <p:sp>
        <p:nvSpPr>
          <p:cNvPr id="5" name="ZoneTexte 4">
            <a:extLst>
              <a:ext uri="{FF2B5EF4-FFF2-40B4-BE49-F238E27FC236}">
                <a16:creationId xmlns:a16="http://schemas.microsoft.com/office/drawing/2014/main" id="{AFBBB7FF-8BF6-4EB3-9FC0-29F01C26701B}"/>
              </a:ext>
            </a:extLst>
          </p:cNvPr>
          <p:cNvSpPr txBox="1"/>
          <p:nvPr userDrawn="1"/>
        </p:nvSpPr>
        <p:spPr>
          <a:xfrm>
            <a:off x="3997932" y="1154824"/>
            <a:ext cx="3605048" cy="1384995"/>
          </a:xfrm>
          <a:prstGeom prst="rect">
            <a:avLst/>
          </a:prstGeom>
          <a:noFill/>
        </p:spPr>
        <p:txBody>
          <a:bodyPr wrap="square" rtlCol="0">
            <a:spAutoFit/>
          </a:bodyPr>
          <a:lstStyle/>
          <a:p>
            <a:pPr algn="ctr"/>
            <a:r>
              <a:rPr lang="fr-FR" sz="2800" b="1" dirty="0">
                <a:solidFill>
                  <a:schemeClr val="bg1"/>
                </a:solidFill>
              </a:rPr>
              <a:t>Journée Thématiques </a:t>
            </a:r>
          </a:p>
          <a:p>
            <a:pPr algn="ctr"/>
            <a:r>
              <a:rPr lang="fr-FR" sz="2800" b="1" dirty="0">
                <a:solidFill>
                  <a:schemeClr val="bg1"/>
                </a:solidFill>
              </a:rPr>
              <a:t>Place de Marché </a:t>
            </a:r>
          </a:p>
          <a:p>
            <a:pPr algn="ctr"/>
            <a:r>
              <a:rPr lang="fr-FR" sz="2800" b="1" dirty="0">
                <a:solidFill>
                  <a:schemeClr val="bg1"/>
                </a:solidFill>
              </a:rPr>
              <a:t>Auvergne Rhône Alpes</a:t>
            </a:r>
          </a:p>
        </p:txBody>
      </p:sp>
      <p:sp>
        <p:nvSpPr>
          <p:cNvPr id="7" name="Rectangle 6">
            <a:extLst>
              <a:ext uri="{FF2B5EF4-FFF2-40B4-BE49-F238E27FC236}">
                <a16:creationId xmlns:a16="http://schemas.microsoft.com/office/drawing/2014/main" id="{B8AD47B5-7915-4D02-9557-396F5FC87B84}"/>
              </a:ext>
            </a:extLst>
          </p:cNvPr>
          <p:cNvSpPr/>
          <p:nvPr userDrawn="1"/>
        </p:nvSpPr>
        <p:spPr>
          <a:xfrm>
            <a:off x="8620125" y="3787594"/>
            <a:ext cx="3571875" cy="1028700"/>
          </a:xfrm>
          <a:prstGeom prst="rect">
            <a:avLst/>
          </a:prstGeom>
          <a:solidFill>
            <a:srgbClr val="516C67"/>
          </a:solidFill>
          <a:ln>
            <a:solidFill>
              <a:srgbClr val="6C81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90482392-E94F-486F-8E21-12470A85D5CC}"/>
              </a:ext>
            </a:extLst>
          </p:cNvPr>
          <p:cNvSpPr txBox="1"/>
          <p:nvPr userDrawn="1"/>
        </p:nvSpPr>
        <p:spPr>
          <a:xfrm>
            <a:off x="8905875" y="3893053"/>
            <a:ext cx="3286125" cy="461665"/>
          </a:xfrm>
          <a:prstGeom prst="rect">
            <a:avLst/>
          </a:prstGeom>
          <a:noFill/>
        </p:spPr>
        <p:txBody>
          <a:bodyPr wrap="square" rtlCol="0">
            <a:spAutoFit/>
          </a:bodyPr>
          <a:lstStyle/>
          <a:p>
            <a:r>
              <a:rPr lang="fr-FR" sz="2400" b="1" dirty="0">
                <a:solidFill>
                  <a:schemeClr val="bg1"/>
                </a:solidFill>
              </a:rPr>
              <a:t>20 juin 2019</a:t>
            </a:r>
          </a:p>
        </p:txBody>
      </p:sp>
    </p:spTree>
    <p:extLst>
      <p:ext uri="{BB962C8B-B14F-4D97-AF65-F5344CB8AC3E}">
        <p14:creationId xmlns:p14="http://schemas.microsoft.com/office/powerpoint/2010/main" val="16637147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_Vide">
    <p:bg>
      <p:bgPr>
        <a:solidFill>
          <a:schemeClr val="bg2"/>
        </a:solidFill>
        <a:effectLst/>
      </p:bgPr>
    </p:bg>
    <p:spTree>
      <p:nvGrpSpPr>
        <p:cNvPr id="1" name=""/>
        <p:cNvGrpSpPr/>
        <p:nvPr/>
      </p:nvGrpSpPr>
      <p:grpSpPr>
        <a:xfrm>
          <a:off x="0" y="0"/>
          <a:ext cx="0" cy="0"/>
          <a:chOff x="0" y="0"/>
          <a:chExt cx="0" cy="0"/>
        </a:xfrm>
      </p:grpSpPr>
      <p:grpSp>
        <p:nvGrpSpPr>
          <p:cNvPr id="2" name="Grouper 1"/>
          <p:cNvGrpSpPr/>
          <p:nvPr userDrawn="1"/>
        </p:nvGrpSpPr>
        <p:grpSpPr>
          <a:xfrm>
            <a:off x="3522136" y="2323965"/>
            <a:ext cx="5168597" cy="1938215"/>
            <a:chOff x="2641602" y="2323964"/>
            <a:chExt cx="3876448" cy="1938215"/>
          </a:xfrm>
        </p:grpSpPr>
        <p:cxnSp>
          <p:nvCxnSpPr>
            <p:cNvPr id="4" name="Connecteur droit 3"/>
            <p:cNvCxnSpPr/>
            <p:nvPr userDrawn="1"/>
          </p:nvCxnSpPr>
          <p:spPr>
            <a:xfrm>
              <a:off x="2641602" y="2323964"/>
              <a:ext cx="171939" cy="0"/>
            </a:xfrm>
            <a:prstGeom prst="line">
              <a:avLst/>
            </a:prstGeom>
            <a:ln w="12700" cmpd="sng">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6" name="Connecteur droit 5"/>
            <p:cNvCxnSpPr/>
            <p:nvPr userDrawn="1"/>
          </p:nvCxnSpPr>
          <p:spPr>
            <a:xfrm>
              <a:off x="2641602" y="2323964"/>
              <a:ext cx="0" cy="217434"/>
            </a:xfrm>
            <a:prstGeom prst="line">
              <a:avLst/>
            </a:prstGeom>
            <a:ln w="12700" cmpd="sng">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8" name="Connecteur droit 7"/>
            <p:cNvCxnSpPr/>
            <p:nvPr userDrawn="1"/>
          </p:nvCxnSpPr>
          <p:spPr>
            <a:xfrm>
              <a:off x="2641602" y="4262179"/>
              <a:ext cx="171939" cy="0"/>
            </a:xfrm>
            <a:prstGeom prst="line">
              <a:avLst/>
            </a:prstGeom>
            <a:ln w="12700" cmpd="sng">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9" name="Connecteur droit 8"/>
            <p:cNvCxnSpPr/>
            <p:nvPr userDrawn="1"/>
          </p:nvCxnSpPr>
          <p:spPr>
            <a:xfrm>
              <a:off x="2645533" y="4044745"/>
              <a:ext cx="0" cy="217434"/>
            </a:xfrm>
            <a:prstGeom prst="line">
              <a:avLst/>
            </a:prstGeom>
            <a:ln w="12700" cmpd="sng">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10" name="Connecteur droit 9"/>
            <p:cNvCxnSpPr/>
            <p:nvPr userDrawn="1"/>
          </p:nvCxnSpPr>
          <p:spPr>
            <a:xfrm>
              <a:off x="6346111" y="2323964"/>
              <a:ext cx="171939" cy="0"/>
            </a:xfrm>
            <a:prstGeom prst="line">
              <a:avLst/>
            </a:prstGeom>
            <a:ln w="12700" cmpd="sng">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11" name="Connecteur droit 10"/>
            <p:cNvCxnSpPr/>
            <p:nvPr userDrawn="1"/>
          </p:nvCxnSpPr>
          <p:spPr>
            <a:xfrm>
              <a:off x="6518050" y="2323964"/>
              <a:ext cx="0" cy="217434"/>
            </a:xfrm>
            <a:prstGeom prst="line">
              <a:avLst/>
            </a:prstGeom>
            <a:ln w="12700" cmpd="sng">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userDrawn="1"/>
          </p:nvCxnSpPr>
          <p:spPr>
            <a:xfrm>
              <a:off x="6342203" y="4261349"/>
              <a:ext cx="171939" cy="0"/>
            </a:xfrm>
            <a:prstGeom prst="line">
              <a:avLst/>
            </a:prstGeom>
            <a:ln w="12700" cmpd="sng">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userDrawn="1"/>
          </p:nvCxnSpPr>
          <p:spPr>
            <a:xfrm>
              <a:off x="6518050" y="4044745"/>
              <a:ext cx="0" cy="217434"/>
            </a:xfrm>
            <a:prstGeom prst="line">
              <a:avLst/>
            </a:prstGeom>
            <a:ln w="12700" cmpd="sng">
              <a:solidFill>
                <a:srgbClr val="FFFFFF"/>
              </a:solidFill>
            </a:ln>
            <a:effectLst/>
          </p:spPr>
          <p:style>
            <a:lnRef idx="2">
              <a:schemeClr val="accent1"/>
            </a:lnRef>
            <a:fillRef idx="0">
              <a:schemeClr val="accent1"/>
            </a:fillRef>
            <a:effectRef idx="1">
              <a:schemeClr val="accent1"/>
            </a:effectRef>
            <a:fontRef idx="minor">
              <a:schemeClr val="tx1"/>
            </a:fontRef>
          </p:style>
        </p:cxnSp>
      </p:grpSp>
      <p:sp>
        <p:nvSpPr>
          <p:cNvPr id="16" name="Espace réservé du texte 15"/>
          <p:cNvSpPr>
            <a:spLocks noGrp="1"/>
          </p:cNvSpPr>
          <p:nvPr>
            <p:ph type="body" sz="quarter" idx="10" hasCustomPrompt="1"/>
          </p:nvPr>
        </p:nvSpPr>
        <p:spPr>
          <a:xfrm>
            <a:off x="4494463" y="3090188"/>
            <a:ext cx="3391207" cy="492125"/>
          </a:xfrm>
          <a:ln>
            <a:noFill/>
          </a:ln>
        </p:spPr>
        <p:txBody>
          <a:bodyPr>
            <a:noAutofit/>
          </a:bodyPr>
          <a:lstStyle>
            <a:lvl1pPr marL="0" indent="0" algn="ctr">
              <a:buNone/>
              <a:defRPr sz="2600">
                <a:solidFill>
                  <a:schemeClr val="bg1"/>
                </a:solidFill>
              </a:defRPr>
            </a:lvl1pPr>
            <a:lvl2pPr marL="457200" indent="0" algn="ctr">
              <a:buNone/>
              <a:defRPr sz="2600" baseline="0">
                <a:latin typeface="C+Bold"/>
                <a:cs typeface="C+Bold"/>
              </a:defRPr>
            </a:lvl2pPr>
          </a:lstStyle>
          <a:p>
            <a:pPr lvl="0"/>
            <a:r>
              <a:rPr lang="fr-FR" dirty="0">
                <a:latin typeface="C+Bold"/>
                <a:cs typeface="C+Bold"/>
              </a:rPr>
              <a:t>RENAÎTRE ICI</a:t>
            </a:r>
            <a:endParaRPr lang="fr-FR" dirty="0"/>
          </a:p>
        </p:txBody>
      </p:sp>
      <p:pic>
        <p:nvPicPr>
          <p:cNvPr id="17" name="Image 16" descr="CRT_Elements separes-02.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33392" y="5637232"/>
            <a:ext cx="2418176" cy="931230"/>
          </a:xfrm>
          <a:prstGeom prst="rect">
            <a:avLst/>
          </a:prstGeom>
        </p:spPr>
      </p:pic>
    </p:spTree>
    <p:extLst>
      <p:ext uri="{BB962C8B-B14F-4D97-AF65-F5344CB8AC3E}">
        <p14:creationId xmlns:p14="http://schemas.microsoft.com/office/powerpoint/2010/main" val="29176892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0_Vide">
    <p:spTree>
      <p:nvGrpSpPr>
        <p:cNvPr id="1" name=""/>
        <p:cNvGrpSpPr/>
        <p:nvPr/>
      </p:nvGrpSpPr>
      <p:grpSpPr>
        <a:xfrm>
          <a:off x="0" y="0"/>
          <a:ext cx="0" cy="0"/>
          <a:chOff x="0" y="0"/>
          <a:chExt cx="0" cy="0"/>
        </a:xfrm>
      </p:grpSpPr>
      <p:grpSp>
        <p:nvGrpSpPr>
          <p:cNvPr id="2" name="Grouper 1"/>
          <p:cNvGrpSpPr/>
          <p:nvPr userDrawn="1"/>
        </p:nvGrpSpPr>
        <p:grpSpPr>
          <a:xfrm>
            <a:off x="3522136" y="2323965"/>
            <a:ext cx="5168597" cy="1938215"/>
            <a:chOff x="2641602" y="2323964"/>
            <a:chExt cx="3876448" cy="1938215"/>
          </a:xfrm>
        </p:grpSpPr>
        <p:cxnSp>
          <p:nvCxnSpPr>
            <p:cNvPr id="4" name="Connecteur droit 3"/>
            <p:cNvCxnSpPr/>
            <p:nvPr userDrawn="1"/>
          </p:nvCxnSpPr>
          <p:spPr>
            <a:xfrm>
              <a:off x="2641602" y="2323964"/>
              <a:ext cx="171939"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6" name="Connecteur droit 5"/>
            <p:cNvCxnSpPr/>
            <p:nvPr userDrawn="1"/>
          </p:nvCxnSpPr>
          <p:spPr>
            <a:xfrm>
              <a:off x="2641602" y="2323964"/>
              <a:ext cx="0" cy="217434"/>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8" name="Connecteur droit 7"/>
            <p:cNvCxnSpPr/>
            <p:nvPr userDrawn="1"/>
          </p:nvCxnSpPr>
          <p:spPr>
            <a:xfrm>
              <a:off x="2641602" y="4262179"/>
              <a:ext cx="171939"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9" name="Connecteur droit 8"/>
            <p:cNvCxnSpPr/>
            <p:nvPr userDrawn="1"/>
          </p:nvCxnSpPr>
          <p:spPr>
            <a:xfrm>
              <a:off x="2645533" y="4044745"/>
              <a:ext cx="0" cy="217434"/>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0" name="Connecteur droit 9"/>
            <p:cNvCxnSpPr/>
            <p:nvPr userDrawn="1"/>
          </p:nvCxnSpPr>
          <p:spPr>
            <a:xfrm>
              <a:off x="6346111" y="2323964"/>
              <a:ext cx="171939"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1" name="Connecteur droit 10"/>
            <p:cNvCxnSpPr/>
            <p:nvPr userDrawn="1"/>
          </p:nvCxnSpPr>
          <p:spPr>
            <a:xfrm>
              <a:off x="6518050" y="2323964"/>
              <a:ext cx="0" cy="217434"/>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userDrawn="1"/>
          </p:nvCxnSpPr>
          <p:spPr>
            <a:xfrm>
              <a:off x="6342203" y="4261349"/>
              <a:ext cx="171939"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userDrawn="1"/>
          </p:nvCxnSpPr>
          <p:spPr>
            <a:xfrm>
              <a:off x="6518050" y="4044745"/>
              <a:ext cx="0" cy="217434"/>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grpSp>
      <p:pic>
        <p:nvPicPr>
          <p:cNvPr id="17" name="Image 16" descr="CRT_Elements separes-02.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33392" y="5637232"/>
            <a:ext cx="2418176" cy="931230"/>
          </a:xfrm>
          <a:prstGeom prst="rect">
            <a:avLst/>
          </a:prstGeom>
        </p:spPr>
      </p:pic>
      <p:sp>
        <p:nvSpPr>
          <p:cNvPr id="15" name="Espace réservé du texte 4"/>
          <p:cNvSpPr>
            <a:spLocks noGrp="1"/>
          </p:cNvSpPr>
          <p:nvPr>
            <p:ph type="body" sz="quarter" idx="10" hasCustomPrompt="1"/>
          </p:nvPr>
        </p:nvSpPr>
        <p:spPr>
          <a:xfrm>
            <a:off x="3911850" y="3044332"/>
            <a:ext cx="4384433" cy="504825"/>
          </a:xfrm>
          <a:ln>
            <a:noFill/>
          </a:ln>
        </p:spPr>
        <p:txBody>
          <a:bodyPr>
            <a:noAutofit/>
          </a:bodyPr>
          <a:lstStyle>
            <a:lvl1pPr marL="0" indent="0" algn="ctr">
              <a:buNone/>
              <a:defRPr sz="2600">
                <a:solidFill>
                  <a:schemeClr val="bg2"/>
                </a:solidFill>
                <a:latin typeface="C+Bold"/>
                <a:cs typeface="C+Bold"/>
              </a:defRPr>
            </a:lvl1pPr>
          </a:lstStyle>
          <a:p>
            <a:pPr lvl="0"/>
            <a:r>
              <a:rPr lang="fr-FR" dirty="0"/>
              <a:t>RENAÎTRE ICI</a:t>
            </a:r>
          </a:p>
        </p:txBody>
      </p:sp>
    </p:spTree>
    <p:extLst>
      <p:ext uri="{BB962C8B-B14F-4D97-AF65-F5344CB8AC3E}">
        <p14:creationId xmlns:p14="http://schemas.microsoft.com/office/powerpoint/2010/main" val="11240156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Modifiez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26709BC9-FB6E-43AA-82C7-457B877528CC}" type="datetimeFigureOut">
              <a:rPr lang="fr-FR" smtClean="0"/>
              <a:t>29/10/2019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497752-1140-4F9B-BE0F-FEE4C302C37A}" type="slidenum">
              <a:rPr lang="fr-FR" smtClean="0"/>
              <a:t>‹N°›</a:t>
            </a:fld>
            <a:endParaRPr lang="fr-FR"/>
          </a:p>
        </p:txBody>
      </p:sp>
    </p:spTree>
    <p:extLst>
      <p:ext uri="{BB962C8B-B14F-4D97-AF65-F5344CB8AC3E}">
        <p14:creationId xmlns:p14="http://schemas.microsoft.com/office/powerpoint/2010/main" val="13225598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1"/>
            <a:ext cx="10058400" cy="2593975"/>
          </a:xfrm>
        </p:spPr>
        <p:txBody>
          <a:bodyPr anchor="b"/>
          <a:lstStyle>
            <a:lvl1pPr>
              <a:defRPr sz="6600">
                <a:ln>
                  <a:noFill/>
                </a:ln>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914400" y="4572000"/>
            <a:ext cx="861568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8D091076-1559-4945-A983-6AFC5751C4D3}" type="datetimeFigureOut">
              <a:rPr lang="fr-FR" smtClean="0"/>
              <a:t>29/10/2019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465F722-D12D-4B81-9B3B-784365DB71AC}" type="slidenum">
              <a:rPr lang="fr-FR" smtClean="0"/>
              <a:t>‹N°›</a:t>
            </a:fld>
            <a:endParaRPr lang="fr-FR"/>
          </a:p>
        </p:txBody>
      </p:sp>
    </p:spTree>
    <p:extLst>
      <p:ext uri="{BB962C8B-B14F-4D97-AF65-F5344CB8AC3E}">
        <p14:creationId xmlns:p14="http://schemas.microsoft.com/office/powerpoint/2010/main" val="3842115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apositive de titre">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9F9BB82C-633A-4C2F-8D02-58A2C277F3D4}"/>
              </a:ext>
            </a:extLst>
          </p:cNvPr>
          <p:cNvSpPr>
            <a:spLocks noGrp="1"/>
          </p:cNvSpPr>
          <p:nvPr>
            <p:ph type="ctrTitle" hasCustomPrompt="1"/>
          </p:nvPr>
        </p:nvSpPr>
        <p:spPr>
          <a:xfrm>
            <a:off x="5987204" y="2540497"/>
            <a:ext cx="5565786" cy="536414"/>
          </a:xfrm>
          <a:noFill/>
          <a:ln>
            <a:noFill/>
          </a:ln>
        </p:spPr>
        <p:txBody>
          <a:bodyPr>
            <a:noAutofit/>
          </a:bodyPr>
          <a:lstStyle>
            <a:lvl1pPr>
              <a:lnSpc>
                <a:spcPct val="110000"/>
              </a:lnSpc>
              <a:defRPr sz="2000" b="1" spc="0">
                <a:ln>
                  <a:noFill/>
                </a:ln>
                <a:solidFill>
                  <a:srgbClr val="FFFFFF"/>
                </a:solidFill>
                <a:latin typeface="Verdana"/>
                <a:cs typeface="Verdana"/>
              </a:defRPr>
            </a:lvl1pPr>
          </a:lstStyle>
          <a:p>
            <a:r>
              <a:rPr lang="fr-FR" dirty="0"/>
              <a:t>IMILICAVOLTO ME CONIHILICAED FINESTRE CEROBSE DICIEM</a:t>
            </a:r>
          </a:p>
        </p:txBody>
      </p:sp>
      <p:sp>
        <p:nvSpPr>
          <p:cNvPr id="9" name="Sous-titre 2">
            <a:extLst>
              <a:ext uri="{FF2B5EF4-FFF2-40B4-BE49-F238E27FC236}">
                <a16:creationId xmlns:a16="http://schemas.microsoft.com/office/drawing/2014/main" id="{A09F011C-7AD7-4980-9BE4-7C2F4CF31B79}"/>
              </a:ext>
            </a:extLst>
          </p:cNvPr>
          <p:cNvSpPr>
            <a:spLocks noGrp="1"/>
          </p:cNvSpPr>
          <p:nvPr>
            <p:ph type="subTitle" idx="1" hasCustomPrompt="1"/>
          </p:nvPr>
        </p:nvSpPr>
        <p:spPr>
          <a:xfrm>
            <a:off x="6254573" y="3978003"/>
            <a:ext cx="5139756" cy="607100"/>
          </a:xfrm>
          <a:ln>
            <a:noFill/>
          </a:ln>
        </p:spPr>
        <p:txBody>
          <a:bodyPr>
            <a:noAutofit/>
          </a:bodyPr>
          <a:lstStyle>
            <a:lvl1pPr marL="0" indent="0" algn="ctr">
              <a:lnSpc>
                <a:spcPct val="150000"/>
              </a:lnSpc>
              <a:buNone/>
              <a:defRPr lang="fr-FR" sz="1100" b="1" i="0" u="none" strike="noStrike" kern="1500" spc="300" baseline="0" smtClean="0">
                <a:solidFill>
                  <a:schemeClr val="bg1"/>
                </a:solidFill>
                <a:latin typeface="Verdana"/>
                <a:cs typeface="Verdan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It </a:t>
            </a:r>
            <a:r>
              <a:rPr lang="fr-FR" dirty="0" err="1"/>
              <a:t>vatui</a:t>
            </a:r>
            <a:r>
              <a:rPr lang="fr-FR" dirty="0"/>
              <a:t> </a:t>
            </a:r>
            <a:r>
              <a:rPr lang="fr-FR" dirty="0" err="1"/>
              <a:t>igilium</a:t>
            </a:r>
            <a:r>
              <a:rPr lang="fr-FR" dirty="0"/>
              <a:t> </a:t>
            </a:r>
            <a:r>
              <a:rPr lang="fr-FR" dirty="0" err="1"/>
              <a:t>omilicavolo</a:t>
            </a:r>
            <a:r>
              <a:rPr lang="fr-FR" dirty="0"/>
              <a:t> </a:t>
            </a:r>
            <a:r>
              <a:rPr lang="fr-FR" dirty="0" err="1"/>
              <a:t>conibilicaed</a:t>
            </a:r>
            <a:r>
              <a:rPr lang="fr-FR" dirty="0"/>
              <a:t> </a:t>
            </a:r>
            <a:r>
              <a:rPr lang="fr-FR" dirty="0" err="1"/>
              <a:t>finestre</a:t>
            </a:r>
            <a:r>
              <a:rPr lang="fr-FR" dirty="0"/>
              <a:t> </a:t>
            </a:r>
            <a:r>
              <a:rPr lang="fr-FR" dirty="0" err="1"/>
              <a:t>cerobse</a:t>
            </a:r>
            <a:r>
              <a:rPr lang="fr-FR" dirty="0"/>
              <a:t> </a:t>
            </a:r>
          </a:p>
          <a:p>
            <a:r>
              <a:rPr lang="fr-FR" dirty="0" err="1"/>
              <a:t>dicem</a:t>
            </a:r>
            <a:r>
              <a:rPr lang="fr-FR" dirty="0"/>
              <a:t> </a:t>
            </a:r>
            <a:r>
              <a:rPr lang="fr-FR" dirty="0" err="1"/>
              <a:t>furoacii</a:t>
            </a:r>
            <a:r>
              <a:rPr lang="fr-FR" dirty="0"/>
              <a:t> </a:t>
            </a:r>
            <a:r>
              <a:rPr lang="fr-FR" dirty="0" err="1"/>
              <a:t>sendero</a:t>
            </a:r>
            <a:r>
              <a:rPr lang="fr-FR" dirty="0"/>
              <a:t> </a:t>
            </a:r>
            <a:r>
              <a:rPr lang="fr-FR" dirty="0" err="1"/>
              <a:t>ximover</a:t>
            </a:r>
            <a:r>
              <a:rPr lang="fr-FR" dirty="0"/>
              <a:t> </a:t>
            </a:r>
            <a:r>
              <a:rPr lang="fr-FR" dirty="0" err="1"/>
              <a:t>unterei</a:t>
            </a:r>
            <a:r>
              <a:rPr lang="fr-FR" dirty="0"/>
              <a:t> </a:t>
            </a:r>
            <a:r>
              <a:rPr lang="fr-FR" dirty="0" err="1"/>
              <a:t>perfecontium</a:t>
            </a:r>
            <a:r>
              <a:rPr lang="fr-FR" dirty="0"/>
              <a:t> </a:t>
            </a:r>
            <a:r>
              <a:rPr lang="fr-FR" dirty="0" err="1"/>
              <a:t>diorum</a:t>
            </a:r>
            <a:r>
              <a:rPr lang="fr-FR" dirty="0"/>
              <a:t> </a:t>
            </a:r>
            <a:r>
              <a:rPr lang="fr-FR" dirty="0" err="1"/>
              <a:t>igitand</a:t>
            </a:r>
            <a:r>
              <a:rPr lang="fr-FR" dirty="0"/>
              <a:t> </a:t>
            </a:r>
            <a:r>
              <a:rPr lang="fr-FR" dirty="0" err="1"/>
              <a:t>iusatuam</a:t>
            </a:r>
            <a:r>
              <a:rPr lang="fr-FR" dirty="0"/>
              <a:t> </a:t>
            </a:r>
            <a:r>
              <a:rPr lang="fr-FR" dirty="0" err="1"/>
              <a:t>auciorsua</a:t>
            </a:r>
            <a:r>
              <a:rPr lang="fr-FR" dirty="0"/>
              <a:t> </a:t>
            </a:r>
            <a:r>
              <a:rPr lang="fr-FR" dirty="0" err="1"/>
              <a:t>num</a:t>
            </a:r>
            <a:r>
              <a:rPr lang="fr-FR" dirty="0"/>
              <a:t> </a:t>
            </a:r>
            <a:r>
              <a:rPr lang="fr-FR" dirty="0" err="1"/>
              <a:t>adducides</a:t>
            </a:r>
            <a:r>
              <a:rPr lang="fr-FR" dirty="0"/>
              <a:t> </a:t>
            </a:r>
            <a:r>
              <a:rPr lang="fr-FR" dirty="0" err="1"/>
              <a:t>hin</a:t>
            </a:r>
            <a:r>
              <a:rPr lang="fr-FR" dirty="0"/>
              <a:t> sus</a:t>
            </a:r>
          </a:p>
        </p:txBody>
      </p:sp>
      <p:sp>
        <p:nvSpPr>
          <p:cNvPr id="10" name="Espace réservé du texte 4">
            <a:extLst>
              <a:ext uri="{FF2B5EF4-FFF2-40B4-BE49-F238E27FC236}">
                <a16:creationId xmlns:a16="http://schemas.microsoft.com/office/drawing/2014/main" id="{930DF671-AD70-4971-AEA0-FE567DA67829}"/>
              </a:ext>
            </a:extLst>
          </p:cNvPr>
          <p:cNvSpPr>
            <a:spLocks noGrp="1"/>
          </p:cNvSpPr>
          <p:nvPr>
            <p:ph type="body" sz="quarter" idx="11" hasCustomPrompt="1"/>
          </p:nvPr>
        </p:nvSpPr>
        <p:spPr>
          <a:xfrm>
            <a:off x="7105965" y="580115"/>
            <a:ext cx="3005149" cy="914400"/>
          </a:xfrm>
        </p:spPr>
        <p:txBody>
          <a:bodyPr>
            <a:noAutofit/>
          </a:bodyPr>
          <a:lstStyle>
            <a:lvl1pPr marL="0" indent="0" algn="ctr">
              <a:buNone/>
              <a:defRPr sz="8000">
                <a:solidFill>
                  <a:srgbClr val="009FE3"/>
                </a:solidFill>
                <a:latin typeface="Verdana"/>
                <a:cs typeface="Verdana"/>
              </a:defRPr>
            </a:lvl1pPr>
          </a:lstStyle>
          <a:p>
            <a:pPr lvl="0"/>
            <a:r>
              <a:rPr lang="fr-FR" dirty="0"/>
              <a:t>01</a:t>
            </a:r>
          </a:p>
        </p:txBody>
      </p:sp>
      <p:pic>
        <p:nvPicPr>
          <p:cNvPr id="15" name="Image 14">
            <a:extLst>
              <a:ext uri="{FF2B5EF4-FFF2-40B4-BE49-F238E27FC236}">
                <a16:creationId xmlns:a16="http://schemas.microsoft.com/office/drawing/2014/main" id="{86FF85E6-FDCD-44F1-A94E-6D9290BC223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03628" y="5882324"/>
            <a:ext cx="1608766" cy="529833"/>
          </a:xfrm>
          <a:prstGeom prst="rect">
            <a:avLst/>
          </a:prstGeom>
        </p:spPr>
      </p:pic>
      <p:sp>
        <p:nvSpPr>
          <p:cNvPr id="16" name="Espace réservé du texte 15">
            <a:extLst>
              <a:ext uri="{FF2B5EF4-FFF2-40B4-BE49-F238E27FC236}">
                <a16:creationId xmlns:a16="http://schemas.microsoft.com/office/drawing/2014/main" id="{79D3B795-95E2-4126-9318-A489D7D15CAA}"/>
              </a:ext>
            </a:extLst>
          </p:cNvPr>
          <p:cNvSpPr>
            <a:spLocks noGrp="1"/>
          </p:cNvSpPr>
          <p:nvPr>
            <p:ph type="body" sz="quarter" idx="12" hasCustomPrompt="1"/>
          </p:nvPr>
        </p:nvSpPr>
        <p:spPr>
          <a:xfrm>
            <a:off x="998434" y="1109837"/>
            <a:ext cx="3391207" cy="492831"/>
          </a:xfrm>
          <a:ln>
            <a:noFill/>
          </a:ln>
        </p:spPr>
        <p:txBody>
          <a:bodyPr>
            <a:noAutofit/>
          </a:bodyPr>
          <a:lstStyle>
            <a:lvl1pPr marL="0" indent="0" algn="ctr">
              <a:buNone/>
              <a:defRPr sz="2600">
                <a:solidFill>
                  <a:schemeClr val="bg1">
                    <a:lumMod val="50000"/>
                  </a:schemeClr>
                </a:solidFill>
              </a:defRPr>
            </a:lvl1pPr>
            <a:lvl2pPr marL="457200" indent="0" algn="ctr">
              <a:buNone/>
              <a:defRPr sz="2600" baseline="0">
                <a:latin typeface="C+Bold"/>
                <a:cs typeface="C+Bold"/>
              </a:defRPr>
            </a:lvl2pPr>
          </a:lstStyle>
          <a:p>
            <a:pPr lvl="0"/>
            <a:r>
              <a:rPr lang="fr-FR" dirty="0">
                <a:latin typeface="C+Bold"/>
                <a:cs typeface="C+Bold"/>
              </a:rPr>
              <a:t>RENAÎTRE ICI</a:t>
            </a:r>
            <a:endParaRPr lang="fr-FR" dirty="0"/>
          </a:p>
        </p:txBody>
      </p:sp>
      <p:pic>
        <p:nvPicPr>
          <p:cNvPr id="17" name="Image 16">
            <a:extLst>
              <a:ext uri="{FF2B5EF4-FFF2-40B4-BE49-F238E27FC236}">
                <a16:creationId xmlns:a16="http://schemas.microsoft.com/office/drawing/2014/main" id="{C4E1358F-E573-4F84-8C9B-0CE9879DF43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5376" y="708143"/>
            <a:ext cx="3105847" cy="1572743"/>
          </a:xfrm>
          <a:prstGeom prst="rect">
            <a:avLst/>
          </a:prstGeom>
        </p:spPr>
      </p:pic>
      <p:sp>
        <p:nvSpPr>
          <p:cNvPr id="18" name="Rectangle 17">
            <a:extLst>
              <a:ext uri="{FF2B5EF4-FFF2-40B4-BE49-F238E27FC236}">
                <a16:creationId xmlns:a16="http://schemas.microsoft.com/office/drawing/2014/main" id="{177BFC8A-B2AF-463E-B4CE-61B8612ED1B3}"/>
              </a:ext>
            </a:extLst>
          </p:cNvPr>
          <p:cNvSpPr/>
          <p:nvPr userDrawn="1"/>
        </p:nvSpPr>
        <p:spPr>
          <a:xfrm>
            <a:off x="6880815" y="-6785"/>
            <a:ext cx="3778564" cy="127819"/>
          </a:xfrm>
          <a:prstGeom prst="rect">
            <a:avLst/>
          </a:prstGeom>
          <a:solidFill>
            <a:srgbClr val="6699FF"/>
          </a:solidFill>
          <a:ln>
            <a:solidFill>
              <a:srgbClr val="009FE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15604946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8D091076-1559-4945-A983-6AFC5751C4D3}" type="datetimeFigureOut">
              <a:rPr lang="fr-FR" smtClean="0"/>
              <a:t>29/10/2019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465F722-D12D-4B81-9B3B-784365DB71AC}" type="slidenum">
              <a:rPr lang="fr-FR" smtClean="0"/>
              <a:t>‹N°›</a:t>
            </a:fld>
            <a:endParaRPr lang="fr-FR"/>
          </a:p>
        </p:txBody>
      </p:sp>
    </p:spTree>
    <p:extLst>
      <p:ext uri="{BB962C8B-B14F-4D97-AF65-F5344CB8AC3E}">
        <p14:creationId xmlns:p14="http://schemas.microsoft.com/office/powerpoint/2010/main" val="11139741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963085" y="5486400"/>
            <a:ext cx="10212916" cy="1168400"/>
          </a:xfrm>
        </p:spPr>
        <p:txBody>
          <a:bodyPr anchor="t"/>
          <a:lstStyle>
            <a:lvl1pPr algn="l">
              <a:defRPr sz="3600" b="0" cap="all"/>
            </a:lvl1pPr>
          </a:lstStyle>
          <a:p>
            <a:r>
              <a:rPr lang="fr-FR"/>
              <a:t>Modifiez le style du titre</a:t>
            </a:r>
            <a:endParaRPr lang="en-US" dirty="0"/>
          </a:p>
        </p:txBody>
      </p:sp>
      <p:sp>
        <p:nvSpPr>
          <p:cNvPr id="3" name="Text Placeholder 2"/>
          <p:cNvSpPr>
            <a:spLocks noGrp="1"/>
          </p:cNvSpPr>
          <p:nvPr>
            <p:ph type="body" idx="1"/>
          </p:nvPr>
        </p:nvSpPr>
        <p:spPr>
          <a:xfrm>
            <a:off x="963085" y="3852863"/>
            <a:ext cx="8180916"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8D091076-1559-4945-A983-6AFC5751C4D3}" type="datetimeFigureOut">
              <a:rPr lang="fr-FR" smtClean="0"/>
              <a:t>29/10/2019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465F722-D12D-4B81-9B3B-784365DB71AC}" type="slidenum">
              <a:rPr lang="fr-FR" smtClean="0"/>
              <a:t>‹N°›</a:t>
            </a:fld>
            <a:endParaRPr lang="fr-FR"/>
          </a:p>
        </p:txBody>
      </p:sp>
    </p:spTree>
    <p:extLst>
      <p:ext uri="{BB962C8B-B14F-4D97-AF65-F5344CB8AC3E}">
        <p14:creationId xmlns:p14="http://schemas.microsoft.com/office/powerpoint/2010/main" val="8247366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6096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8928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8D091076-1559-4945-A983-6AFC5751C4D3}" type="datetimeFigureOut">
              <a:rPr lang="fr-FR" smtClean="0"/>
              <a:t>29/10/2019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465F722-D12D-4B81-9B3B-784365DB71AC}" type="slidenum">
              <a:rPr lang="fr-FR" smtClean="0"/>
              <a:t>‹N°›</a:t>
            </a:fld>
            <a:endParaRPr lang="fr-FR"/>
          </a:p>
        </p:txBody>
      </p:sp>
    </p:spTree>
    <p:extLst>
      <p:ext uri="{BB962C8B-B14F-4D97-AF65-F5344CB8AC3E}">
        <p14:creationId xmlns:p14="http://schemas.microsoft.com/office/powerpoint/2010/main" val="39992020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a:p>
        </p:txBody>
      </p:sp>
      <p:sp>
        <p:nvSpPr>
          <p:cNvPr id="3" name="Text Placeholder 2"/>
          <p:cNvSpPr>
            <a:spLocks noGrp="1"/>
          </p:cNvSpPr>
          <p:nvPr>
            <p:ph type="body" idx="1"/>
          </p:nvPr>
        </p:nvSpPr>
        <p:spPr>
          <a:xfrm>
            <a:off x="6096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096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8928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8928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fld id="{8D091076-1559-4945-A983-6AFC5751C4D3}" type="datetimeFigureOut">
              <a:rPr lang="fr-FR" smtClean="0"/>
              <a:t>29/10/2019</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2465F722-D12D-4B81-9B3B-784365DB71AC}" type="slidenum">
              <a:rPr lang="fr-FR" smtClean="0"/>
              <a:t>‹N°›</a:t>
            </a:fld>
            <a:endParaRPr lang="fr-FR"/>
          </a:p>
        </p:txBody>
      </p:sp>
    </p:spTree>
    <p:extLst>
      <p:ext uri="{BB962C8B-B14F-4D97-AF65-F5344CB8AC3E}">
        <p14:creationId xmlns:p14="http://schemas.microsoft.com/office/powerpoint/2010/main" val="285495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fld id="{8D091076-1559-4945-A983-6AFC5751C4D3}" type="datetimeFigureOut">
              <a:rPr lang="fr-FR" smtClean="0"/>
              <a:t>29/10/2019</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2465F722-D12D-4B81-9B3B-784365DB71AC}" type="slidenum">
              <a:rPr lang="fr-FR" smtClean="0"/>
              <a:t>‹N°›</a:t>
            </a:fld>
            <a:endParaRPr lang="fr-FR"/>
          </a:p>
        </p:txBody>
      </p:sp>
    </p:spTree>
    <p:extLst>
      <p:ext uri="{BB962C8B-B14F-4D97-AF65-F5344CB8AC3E}">
        <p14:creationId xmlns:p14="http://schemas.microsoft.com/office/powerpoint/2010/main" val="4655965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091076-1559-4945-A983-6AFC5751C4D3}" type="datetimeFigureOut">
              <a:rPr lang="fr-FR" smtClean="0"/>
              <a:t>29/10/2019</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2465F722-D12D-4B81-9B3B-784365DB71AC}" type="slidenum">
              <a:rPr lang="fr-FR" smtClean="0"/>
              <a:t>‹N°›</a:t>
            </a:fld>
            <a:endParaRPr lang="fr-FR"/>
          </a:p>
        </p:txBody>
      </p:sp>
    </p:spTree>
    <p:extLst>
      <p:ext uri="{BB962C8B-B14F-4D97-AF65-F5344CB8AC3E}">
        <p14:creationId xmlns:p14="http://schemas.microsoft.com/office/powerpoint/2010/main" val="13110904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06401" y="5495544"/>
            <a:ext cx="10363200" cy="594360"/>
          </a:xfrm>
        </p:spPr>
        <p:txBody>
          <a:bodyPr anchor="b"/>
          <a:lstStyle>
            <a:lvl1pPr algn="ctr">
              <a:defRPr sz="2200" b="1"/>
            </a:lvl1pPr>
          </a:lstStyle>
          <a:p>
            <a:r>
              <a:rPr lang="fr-FR"/>
              <a:t>Modifiez le style du titre</a:t>
            </a:r>
            <a:endParaRPr lang="en-US" dirty="0"/>
          </a:p>
        </p:txBody>
      </p:sp>
      <p:sp>
        <p:nvSpPr>
          <p:cNvPr id="4" name="Text Placeholder 3"/>
          <p:cNvSpPr>
            <a:spLocks noGrp="1"/>
          </p:cNvSpPr>
          <p:nvPr>
            <p:ph type="body" sz="half" idx="2"/>
          </p:nvPr>
        </p:nvSpPr>
        <p:spPr>
          <a:xfrm>
            <a:off x="406400" y="6096000"/>
            <a:ext cx="103632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8D091076-1559-4945-A983-6AFC5751C4D3}" type="datetimeFigureOut">
              <a:rPr lang="fr-FR" smtClean="0"/>
              <a:t>29/10/2019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465F722-D12D-4B81-9B3B-784365DB71AC}" type="slidenum">
              <a:rPr lang="fr-FR" smtClean="0"/>
              <a:t>‹N°›</a:t>
            </a:fld>
            <a:endParaRPr lang="fr-FR"/>
          </a:p>
        </p:txBody>
      </p:sp>
      <p:sp>
        <p:nvSpPr>
          <p:cNvPr id="9" name="Content Placeholder 8"/>
          <p:cNvSpPr>
            <a:spLocks noGrp="1"/>
          </p:cNvSpPr>
          <p:nvPr>
            <p:ph sz="quarter" idx="13"/>
          </p:nvPr>
        </p:nvSpPr>
        <p:spPr>
          <a:xfrm>
            <a:off x="406400" y="381000"/>
            <a:ext cx="10363200" cy="494284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17894666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02336" y="5495278"/>
            <a:ext cx="10363200" cy="594626"/>
          </a:xfrm>
        </p:spPr>
        <p:txBody>
          <a:bodyPr anchor="b"/>
          <a:lstStyle>
            <a:lvl1pPr algn="ctr">
              <a:defRPr sz="2200" b="1">
                <a:ln>
                  <a:noFill/>
                </a:ln>
                <a:solidFill>
                  <a:schemeClr val="tx2"/>
                </a:solidFill>
              </a:defRPr>
            </a:lvl1pPr>
          </a:lstStyle>
          <a:p>
            <a:r>
              <a:rPr lang="fr-FR"/>
              <a:t>Modifiez le style du titre</a:t>
            </a:r>
            <a:endParaRPr lang="en-US" dirty="0"/>
          </a:p>
        </p:txBody>
      </p:sp>
      <p:sp>
        <p:nvSpPr>
          <p:cNvPr id="3" name="Picture Placeholder 2"/>
          <p:cNvSpPr>
            <a:spLocks noGrp="1"/>
          </p:cNvSpPr>
          <p:nvPr>
            <p:ph type="pic" idx="1"/>
          </p:nvPr>
        </p:nvSpPr>
        <p:spPr>
          <a:xfrm>
            <a:off x="0" y="0"/>
            <a:ext cx="112776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402336" y="6096000"/>
            <a:ext cx="103632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8" name="Date Placeholder 7"/>
          <p:cNvSpPr>
            <a:spLocks noGrp="1"/>
          </p:cNvSpPr>
          <p:nvPr>
            <p:ph type="dt" sz="half" idx="10"/>
          </p:nvPr>
        </p:nvSpPr>
        <p:spPr/>
        <p:txBody>
          <a:bodyPr/>
          <a:lstStyle/>
          <a:p>
            <a:fld id="{8D091076-1559-4945-A983-6AFC5751C4D3}" type="datetimeFigureOut">
              <a:rPr lang="fr-FR" smtClean="0"/>
              <a:t>29/10/2019</a:t>
            </a:fld>
            <a:endParaRPr lang="fr-FR"/>
          </a:p>
        </p:txBody>
      </p:sp>
      <p:sp>
        <p:nvSpPr>
          <p:cNvPr id="9" name="Slide Number Placeholder 8"/>
          <p:cNvSpPr>
            <a:spLocks noGrp="1"/>
          </p:cNvSpPr>
          <p:nvPr>
            <p:ph type="sldNum" sz="quarter" idx="11"/>
          </p:nvPr>
        </p:nvSpPr>
        <p:spPr/>
        <p:txBody>
          <a:bodyPr/>
          <a:lstStyle/>
          <a:p>
            <a:fld id="{2465F722-D12D-4B81-9B3B-784365DB71AC}" type="slidenum">
              <a:rPr lang="fr-FR" smtClean="0"/>
              <a:t>‹N°›</a:t>
            </a:fld>
            <a:endParaRPr lang="fr-FR"/>
          </a:p>
        </p:txBody>
      </p:sp>
      <p:sp>
        <p:nvSpPr>
          <p:cNvPr id="10" name="Footer Placeholder 9"/>
          <p:cNvSpPr>
            <a:spLocks noGrp="1"/>
          </p:cNvSpPr>
          <p:nvPr>
            <p:ph type="ftr" sz="quarter" idx="12"/>
          </p:nvPr>
        </p:nvSpPr>
        <p:spPr/>
        <p:txBody>
          <a:bodyPr/>
          <a:lstStyle/>
          <a:p>
            <a:endParaRPr lang="fr-FR"/>
          </a:p>
        </p:txBody>
      </p:sp>
    </p:spTree>
    <p:extLst>
      <p:ext uri="{BB962C8B-B14F-4D97-AF65-F5344CB8AC3E}">
        <p14:creationId xmlns:p14="http://schemas.microsoft.com/office/powerpoint/2010/main" val="25368272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8D091076-1559-4945-A983-6AFC5751C4D3}" type="datetimeFigureOut">
              <a:rPr lang="fr-FR" smtClean="0"/>
              <a:t>29/10/2019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465F722-D12D-4B81-9B3B-784365DB71AC}" type="slidenum">
              <a:rPr lang="fr-FR" smtClean="0"/>
              <a:t>‹N°›</a:t>
            </a:fld>
            <a:endParaRPr lang="fr-FR"/>
          </a:p>
        </p:txBody>
      </p:sp>
    </p:spTree>
    <p:extLst>
      <p:ext uri="{BB962C8B-B14F-4D97-AF65-F5344CB8AC3E}">
        <p14:creationId xmlns:p14="http://schemas.microsoft.com/office/powerpoint/2010/main" val="10047174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336800" cy="58515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8D091076-1559-4945-A983-6AFC5751C4D3}" type="datetimeFigureOut">
              <a:rPr lang="fr-FR" smtClean="0"/>
              <a:t>29/10/2019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465F722-D12D-4B81-9B3B-784365DB71AC}" type="slidenum">
              <a:rPr lang="fr-FR" smtClean="0"/>
              <a:t>‹N°›</a:t>
            </a:fld>
            <a:endParaRPr lang="fr-FR"/>
          </a:p>
        </p:txBody>
      </p:sp>
    </p:spTree>
    <p:extLst>
      <p:ext uri="{BB962C8B-B14F-4D97-AF65-F5344CB8AC3E}">
        <p14:creationId xmlns:p14="http://schemas.microsoft.com/office/powerpoint/2010/main" val="2136577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eux contenus">
    <p:spTree>
      <p:nvGrpSpPr>
        <p:cNvPr id="1" name=""/>
        <p:cNvGrpSpPr/>
        <p:nvPr/>
      </p:nvGrpSpPr>
      <p:grpSpPr>
        <a:xfrm>
          <a:off x="0" y="0"/>
          <a:ext cx="0" cy="0"/>
          <a:chOff x="0" y="0"/>
          <a:chExt cx="0" cy="0"/>
        </a:xfrm>
      </p:grpSpPr>
      <p:sp>
        <p:nvSpPr>
          <p:cNvPr id="3" name="Espace réservé du contenu 2"/>
          <p:cNvSpPr>
            <a:spLocks noGrp="1"/>
          </p:cNvSpPr>
          <p:nvPr>
            <p:ph sz="half" idx="1" hasCustomPrompt="1"/>
          </p:nvPr>
        </p:nvSpPr>
        <p:spPr>
          <a:xfrm>
            <a:off x="992870" y="1026061"/>
            <a:ext cx="9183329" cy="399302"/>
          </a:xfrm>
        </p:spPr>
        <p:txBody>
          <a:bodyPr/>
          <a:lstStyle>
            <a:lvl1pPr marL="0" indent="0">
              <a:buNone/>
              <a:defRPr sz="2400" b="1">
                <a:solidFill>
                  <a:srgbClr val="009FE3"/>
                </a:solidFill>
                <a:latin typeface="Verdana"/>
                <a:cs typeface="Verdana"/>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err="1"/>
              <a:t>Vollaut</a:t>
            </a:r>
            <a:r>
              <a:rPr lang="fr-FR" dirty="0"/>
              <a:t> </a:t>
            </a:r>
            <a:r>
              <a:rPr lang="fr-FR" dirty="0" err="1"/>
              <a:t>liqui</a:t>
            </a:r>
            <a:r>
              <a:rPr lang="fr-FR" dirty="0"/>
              <a:t> </a:t>
            </a:r>
            <a:r>
              <a:rPr lang="fr-FR" dirty="0" err="1"/>
              <a:t>officiundit</a:t>
            </a:r>
            <a:r>
              <a:rPr lang="fr-FR" dirty="0"/>
              <a:t>, </a:t>
            </a:r>
            <a:r>
              <a:rPr lang="fr-FR" dirty="0" err="1"/>
              <a:t>quias</a:t>
            </a:r>
            <a:r>
              <a:rPr lang="fr-FR" dirty="0"/>
              <a:t> as </a:t>
            </a:r>
            <a:r>
              <a:rPr lang="fr-FR" dirty="0" err="1"/>
              <a:t>magnatque</a:t>
            </a:r>
            <a:endParaRPr lang="fr-FR" dirty="0"/>
          </a:p>
          <a:p>
            <a:pPr lvl="0"/>
            <a:endParaRPr lang="fr-FR" dirty="0"/>
          </a:p>
        </p:txBody>
      </p:sp>
      <p:sp>
        <p:nvSpPr>
          <p:cNvPr id="15" name="Espace réservé du texte 14"/>
          <p:cNvSpPr>
            <a:spLocks noGrp="1"/>
          </p:cNvSpPr>
          <p:nvPr>
            <p:ph type="body" sz="quarter" idx="11" hasCustomPrompt="1"/>
          </p:nvPr>
        </p:nvSpPr>
        <p:spPr>
          <a:xfrm>
            <a:off x="992870" y="1856353"/>
            <a:ext cx="2887133" cy="314325"/>
          </a:xfrm>
        </p:spPr>
        <p:txBody>
          <a:bodyPr>
            <a:noAutofit/>
          </a:bodyPr>
          <a:lstStyle>
            <a:lvl1pPr marL="0" indent="0">
              <a:buNone/>
              <a:defRPr sz="1400" b="1" baseline="0">
                <a:solidFill>
                  <a:srgbClr val="737373"/>
                </a:solidFill>
                <a:latin typeface="Verdana"/>
                <a:cs typeface="Verdana"/>
              </a:defRPr>
            </a:lvl1pPr>
          </a:lstStyle>
          <a:p>
            <a:pPr lvl="0"/>
            <a:r>
              <a:rPr lang="fr-FR" dirty="0"/>
              <a:t>SOUS-TITRE DU CHAPITRE</a:t>
            </a:r>
          </a:p>
        </p:txBody>
      </p:sp>
      <p:sp>
        <p:nvSpPr>
          <p:cNvPr id="17" name="Espace réservé du texte 16"/>
          <p:cNvSpPr>
            <a:spLocks noGrp="1"/>
          </p:cNvSpPr>
          <p:nvPr>
            <p:ph type="body" sz="quarter" idx="12" hasCustomPrompt="1"/>
          </p:nvPr>
        </p:nvSpPr>
        <p:spPr>
          <a:xfrm>
            <a:off x="992870" y="2474789"/>
            <a:ext cx="4257889" cy="3278914"/>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600">
                <a:latin typeface="Verdana"/>
                <a:cs typeface="Verdana"/>
              </a:defRPr>
            </a:lvl1pPr>
          </a:lstStyle>
          <a:p>
            <a:pPr lvl="0"/>
            <a:r>
              <a:rPr lang="fr-FR" dirty="0"/>
              <a:t>texte</a:t>
            </a:r>
          </a:p>
        </p:txBody>
      </p:sp>
      <p:sp>
        <p:nvSpPr>
          <p:cNvPr id="9" name="Espace réservé du texte 4"/>
          <p:cNvSpPr>
            <a:spLocks noGrp="1"/>
          </p:cNvSpPr>
          <p:nvPr>
            <p:ph type="body" sz="quarter" idx="14" hasCustomPrompt="1"/>
          </p:nvPr>
        </p:nvSpPr>
        <p:spPr>
          <a:xfrm>
            <a:off x="3880003" y="145425"/>
            <a:ext cx="4394479" cy="257175"/>
          </a:xfrm>
        </p:spPr>
        <p:txBody>
          <a:bodyPr>
            <a:noAutofit/>
          </a:bodyPr>
          <a:lstStyle>
            <a:lvl1pPr marL="0" indent="0" algn="ctr">
              <a:buNone/>
              <a:defRPr sz="1500" b="1" baseline="0">
                <a:solidFill>
                  <a:schemeClr val="bg1"/>
                </a:solidFill>
                <a:latin typeface="Verdana"/>
                <a:cs typeface="Verdana"/>
              </a:defRPr>
            </a:lvl1pPr>
          </a:lstStyle>
          <a:p>
            <a:pPr lvl="0"/>
            <a:r>
              <a:rPr lang="fr-FR" dirty="0"/>
              <a:t>TITRE DU CHAPITRE</a:t>
            </a:r>
          </a:p>
        </p:txBody>
      </p:sp>
      <p:sp>
        <p:nvSpPr>
          <p:cNvPr id="10" name="Rectangle 9">
            <a:extLst>
              <a:ext uri="{FF2B5EF4-FFF2-40B4-BE49-F238E27FC236}">
                <a16:creationId xmlns:a16="http://schemas.microsoft.com/office/drawing/2014/main" id="{05D4DAF4-B63A-45BB-9036-1FCE4CD18A4C}"/>
              </a:ext>
            </a:extLst>
          </p:cNvPr>
          <p:cNvSpPr/>
          <p:nvPr userDrawn="1"/>
        </p:nvSpPr>
        <p:spPr>
          <a:xfrm>
            <a:off x="2838127" y="0"/>
            <a:ext cx="6154993" cy="555728"/>
          </a:xfrm>
          <a:prstGeom prst="rect">
            <a:avLst/>
          </a:prstGeom>
          <a:solidFill>
            <a:srgbClr val="6699FF"/>
          </a:solidFill>
          <a:ln>
            <a:solidFill>
              <a:srgbClr val="009FE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1" name="Titre 1">
            <a:extLst>
              <a:ext uri="{FF2B5EF4-FFF2-40B4-BE49-F238E27FC236}">
                <a16:creationId xmlns:a16="http://schemas.microsoft.com/office/drawing/2014/main" id="{F0FE5CAA-2C5A-489F-92D3-57CA9D01542A}"/>
              </a:ext>
            </a:extLst>
          </p:cNvPr>
          <p:cNvSpPr>
            <a:spLocks noGrp="1"/>
          </p:cNvSpPr>
          <p:nvPr>
            <p:ph type="title" hasCustomPrompt="1"/>
          </p:nvPr>
        </p:nvSpPr>
        <p:spPr>
          <a:xfrm>
            <a:off x="4658174" y="21744"/>
            <a:ext cx="3887139" cy="555728"/>
          </a:xfrm>
        </p:spPr>
        <p:txBody>
          <a:bodyPr>
            <a:normAutofit/>
          </a:bodyPr>
          <a:lstStyle>
            <a:lvl1pPr algn="l">
              <a:defRPr sz="1800" b="1">
                <a:solidFill>
                  <a:schemeClr val="bg1"/>
                </a:solidFill>
                <a:latin typeface="Verdana"/>
                <a:cs typeface="Verdana"/>
              </a:defRPr>
            </a:lvl1pPr>
          </a:lstStyle>
          <a:p>
            <a:r>
              <a:rPr lang="fr-FR" dirty="0"/>
              <a:t>TITRE DU CHAPITRE</a:t>
            </a:r>
          </a:p>
        </p:txBody>
      </p:sp>
      <p:pic>
        <p:nvPicPr>
          <p:cNvPr id="21" name="Image 20">
            <a:extLst>
              <a:ext uri="{FF2B5EF4-FFF2-40B4-BE49-F238E27FC236}">
                <a16:creationId xmlns:a16="http://schemas.microsoft.com/office/drawing/2014/main" id="{5061FF43-A3CE-4B04-9AEA-BC5B99B79B1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03628" y="5882324"/>
            <a:ext cx="1608766" cy="529833"/>
          </a:xfrm>
          <a:prstGeom prst="rect">
            <a:avLst/>
          </a:prstGeom>
        </p:spPr>
      </p:pic>
      <p:pic>
        <p:nvPicPr>
          <p:cNvPr id="13" name="Image 12">
            <a:extLst>
              <a:ext uri="{FF2B5EF4-FFF2-40B4-BE49-F238E27FC236}">
                <a16:creationId xmlns:a16="http://schemas.microsoft.com/office/drawing/2014/main" id="{0079B6A2-D219-4E53-8AA8-5E665ACA3204}"/>
              </a:ext>
            </a:extLst>
          </p:cNvPr>
          <p:cNvPicPr>
            <a:picLocks noChangeAspect="1"/>
          </p:cNvPicPr>
          <p:nvPr userDrawn="1"/>
        </p:nvPicPr>
        <p:blipFill>
          <a:blip r:embed="rId3"/>
          <a:stretch>
            <a:fillRect/>
          </a:stretch>
        </p:blipFill>
        <p:spPr>
          <a:xfrm>
            <a:off x="221401" y="5839262"/>
            <a:ext cx="2081048" cy="909505"/>
          </a:xfrm>
          <a:prstGeom prst="rect">
            <a:avLst/>
          </a:prstGeom>
        </p:spPr>
      </p:pic>
    </p:spTree>
    <p:extLst>
      <p:ext uri="{BB962C8B-B14F-4D97-AF65-F5344CB8AC3E}">
        <p14:creationId xmlns:p14="http://schemas.microsoft.com/office/powerpoint/2010/main" val="1785629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eux contenus">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45F8ECEC-2DD1-484D-BA1D-59E92D5FDCA3}"/>
              </a:ext>
            </a:extLst>
          </p:cNvPr>
          <p:cNvSpPr>
            <a:spLocks noGrp="1"/>
          </p:cNvSpPr>
          <p:nvPr>
            <p:ph sz="half" idx="1" hasCustomPrompt="1"/>
          </p:nvPr>
        </p:nvSpPr>
        <p:spPr>
          <a:xfrm>
            <a:off x="5791200" y="1412364"/>
            <a:ext cx="5492955" cy="399302"/>
          </a:xfrm>
        </p:spPr>
        <p:txBody>
          <a:bodyPr/>
          <a:lstStyle>
            <a:lvl1pPr marL="0" indent="0">
              <a:buNone/>
              <a:defRPr sz="2400" b="1">
                <a:solidFill>
                  <a:srgbClr val="009FE3"/>
                </a:solidFill>
                <a:latin typeface="Verdana"/>
                <a:cs typeface="Verdana"/>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err="1"/>
              <a:t>Vollaut</a:t>
            </a:r>
            <a:r>
              <a:rPr lang="fr-FR" dirty="0"/>
              <a:t> </a:t>
            </a:r>
            <a:r>
              <a:rPr lang="fr-FR" dirty="0" err="1"/>
              <a:t>liqui</a:t>
            </a:r>
            <a:r>
              <a:rPr lang="fr-FR" dirty="0"/>
              <a:t> </a:t>
            </a:r>
            <a:r>
              <a:rPr lang="fr-FR" dirty="0" err="1"/>
              <a:t>officiundit</a:t>
            </a:r>
            <a:r>
              <a:rPr lang="fr-FR" dirty="0"/>
              <a:t>, </a:t>
            </a:r>
            <a:r>
              <a:rPr lang="fr-FR" dirty="0" err="1"/>
              <a:t>quias</a:t>
            </a:r>
            <a:r>
              <a:rPr lang="fr-FR" dirty="0"/>
              <a:t> as </a:t>
            </a:r>
            <a:r>
              <a:rPr lang="fr-FR" dirty="0" err="1"/>
              <a:t>magnatque</a:t>
            </a:r>
            <a:endParaRPr lang="fr-FR" dirty="0"/>
          </a:p>
          <a:p>
            <a:pPr lvl="0"/>
            <a:endParaRPr lang="fr-FR" dirty="0"/>
          </a:p>
        </p:txBody>
      </p:sp>
      <p:sp>
        <p:nvSpPr>
          <p:cNvPr id="9" name="Espace réservé du texte 14">
            <a:extLst>
              <a:ext uri="{FF2B5EF4-FFF2-40B4-BE49-F238E27FC236}">
                <a16:creationId xmlns:a16="http://schemas.microsoft.com/office/drawing/2014/main" id="{CD1C6E99-F4F1-4433-880B-EB52B8429340}"/>
              </a:ext>
            </a:extLst>
          </p:cNvPr>
          <p:cNvSpPr>
            <a:spLocks noGrp="1"/>
          </p:cNvSpPr>
          <p:nvPr>
            <p:ph type="body" sz="quarter" idx="11" hasCustomPrompt="1"/>
          </p:nvPr>
        </p:nvSpPr>
        <p:spPr>
          <a:xfrm>
            <a:off x="5915624" y="2522319"/>
            <a:ext cx="2887133" cy="314325"/>
          </a:xfrm>
        </p:spPr>
        <p:txBody>
          <a:bodyPr>
            <a:noAutofit/>
          </a:bodyPr>
          <a:lstStyle>
            <a:lvl1pPr marL="0" indent="0">
              <a:buNone/>
              <a:defRPr sz="1400" b="1" baseline="0">
                <a:solidFill>
                  <a:srgbClr val="737373"/>
                </a:solidFill>
                <a:latin typeface="Verdana"/>
                <a:cs typeface="Verdana"/>
              </a:defRPr>
            </a:lvl1pPr>
          </a:lstStyle>
          <a:p>
            <a:pPr lvl="0"/>
            <a:r>
              <a:rPr lang="fr-FR" dirty="0"/>
              <a:t>SOUS-TITRE DU CHAPITRE</a:t>
            </a:r>
          </a:p>
        </p:txBody>
      </p:sp>
      <p:sp>
        <p:nvSpPr>
          <p:cNvPr id="10" name="Espace réservé du texte 16">
            <a:extLst>
              <a:ext uri="{FF2B5EF4-FFF2-40B4-BE49-F238E27FC236}">
                <a16:creationId xmlns:a16="http://schemas.microsoft.com/office/drawing/2014/main" id="{60A360D4-2E46-46F6-8FF4-2853B8CD2BDF}"/>
              </a:ext>
            </a:extLst>
          </p:cNvPr>
          <p:cNvSpPr>
            <a:spLocks noGrp="1"/>
          </p:cNvSpPr>
          <p:nvPr>
            <p:ph type="body" sz="quarter" idx="12" hasCustomPrompt="1"/>
          </p:nvPr>
        </p:nvSpPr>
        <p:spPr>
          <a:xfrm>
            <a:off x="5915623" y="3185653"/>
            <a:ext cx="5715937" cy="3278914"/>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600">
                <a:latin typeface="Verdana"/>
                <a:cs typeface="Verdana"/>
              </a:defRPr>
            </a:lvl1pPr>
          </a:lstStyle>
          <a:p>
            <a:pPr lvl="0"/>
            <a:r>
              <a:rPr lang="fr-FR" dirty="0"/>
              <a:t>texte</a:t>
            </a:r>
          </a:p>
        </p:txBody>
      </p:sp>
      <p:sp>
        <p:nvSpPr>
          <p:cNvPr id="11" name="Rectangle 10">
            <a:extLst>
              <a:ext uri="{FF2B5EF4-FFF2-40B4-BE49-F238E27FC236}">
                <a16:creationId xmlns:a16="http://schemas.microsoft.com/office/drawing/2014/main" id="{DEBCC40B-3FA9-4FED-ABCD-C26535A066AC}"/>
              </a:ext>
            </a:extLst>
          </p:cNvPr>
          <p:cNvSpPr/>
          <p:nvPr userDrawn="1"/>
        </p:nvSpPr>
        <p:spPr>
          <a:xfrm>
            <a:off x="5722374" y="-12874"/>
            <a:ext cx="6154993" cy="555728"/>
          </a:xfrm>
          <a:prstGeom prst="rect">
            <a:avLst/>
          </a:prstGeom>
          <a:solidFill>
            <a:srgbClr val="6699FF"/>
          </a:solidFill>
          <a:ln>
            <a:solidFill>
              <a:srgbClr val="009FE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3" name="Titre 1">
            <a:extLst>
              <a:ext uri="{FF2B5EF4-FFF2-40B4-BE49-F238E27FC236}">
                <a16:creationId xmlns:a16="http://schemas.microsoft.com/office/drawing/2014/main" id="{2BB5BF01-FB31-4180-9E0A-436A4E813126}"/>
              </a:ext>
            </a:extLst>
          </p:cNvPr>
          <p:cNvSpPr>
            <a:spLocks noGrp="1"/>
          </p:cNvSpPr>
          <p:nvPr>
            <p:ph type="title" hasCustomPrompt="1"/>
          </p:nvPr>
        </p:nvSpPr>
        <p:spPr>
          <a:xfrm>
            <a:off x="7547777" y="-12874"/>
            <a:ext cx="3887139" cy="555728"/>
          </a:xfrm>
        </p:spPr>
        <p:txBody>
          <a:bodyPr>
            <a:normAutofit/>
          </a:bodyPr>
          <a:lstStyle>
            <a:lvl1pPr algn="l">
              <a:defRPr sz="1800" b="1">
                <a:solidFill>
                  <a:schemeClr val="bg1"/>
                </a:solidFill>
                <a:latin typeface="Verdana"/>
                <a:cs typeface="Verdana"/>
              </a:defRPr>
            </a:lvl1pPr>
          </a:lstStyle>
          <a:p>
            <a:r>
              <a:rPr lang="fr-FR" dirty="0"/>
              <a:t>TITRE DU CHAPITRE</a:t>
            </a:r>
          </a:p>
        </p:txBody>
      </p:sp>
      <p:pic>
        <p:nvPicPr>
          <p:cNvPr id="5" name="Image 4">
            <a:extLst>
              <a:ext uri="{FF2B5EF4-FFF2-40B4-BE49-F238E27FC236}">
                <a16:creationId xmlns:a16="http://schemas.microsoft.com/office/drawing/2014/main" id="{09D9B9CB-3659-4415-AEB5-63B1C7BD533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833" y="0"/>
            <a:ext cx="5270090" cy="6858000"/>
          </a:xfrm>
          <a:prstGeom prst="rect">
            <a:avLst/>
          </a:prstGeom>
        </p:spPr>
      </p:pic>
      <p:sp>
        <p:nvSpPr>
          <p:cNvPr id="15" name="Espace réservé du texte 15">
            <a:extLst>
              <a:ext uri="{FF2B5EF4-FFF2-40B4-BE49-F238E27FC236}">
                <a16:creationId xmlns:a16="http://schemas.microsoft.com/office/drawing/2014/main" id="{6679EFC4-77F0-492A-BC2F-5C710248F6B7}"/>
              </a:ext>
            </a:extLst>
          </p:cNvPr>
          <p:cNvSpPr>
            <a:spLocks noGrp="1"/>
          </p:cNvSpPr>
          <p:nvPr>
            <p:ph type="body" sz="quarter" idx="13" hasCustomPrompt="1"/>
          </p:nvPr>
        </p:nvSpPr>
        <p:spPr>
          <a:xfrm>
            <a:off x="756165" y="1385098"/>
            <a:ext cx="3391207" cy="492125"/>
          </a:xfrm>
          <a:ln>
            <a:noFill/>
          </a:ln>
        </p:spPr>
        <p:txBody>
          <a:bodyPr>
            <a:noAutofit/>
          </a:bodyPr>
          <a:lstStyle>
            <a:lvl1pPr marL="0" indent="0" algn="ctr">
              <a:buNone/>
              <a:defRPr sz="2600">
                <a:solidFill>
                  <a:srgbClr val="00819D"/>
                </a:solidFill>
              </a:defRPr>
            </a:lvl1pPr>
            <a:lvl2pPr marL="457200" indent="0" algn="ctr">
              <a:buNone/>
              <a:defRPr sz="2600" baseline="0">
                <a:latin typeface="C+Bold"/>
                <a:cs typeface="C+Bold"/>
              </a:defRPr>
            </a:lvl2pPr>
          </a:lstStyle>
          <a:p>
            <a:pPr lvl="0"/>
            <a:r>
              <a:rPr lang="fr-FR" dirty="0">
                <a:latin typeface="C+Bold"/>
                <a:cs typeface="C+Bold"/>
              </a:rPr>
              <a:t>RENAÎTRE ICI</a:t>
            </a:r>
            <a:endParaRPr lang="fr-FR" dirty="0"/>
          </a:p>
        </p:txBody>
      </p:sp>
      <p:pic>
        <p:nvPicPr>
          <p:cNvPr id="16" name="Image 15">
            <a:extLst>
              <a:ext uri="{FF2B5EF4-FFF2-40B4-BE49-F238E27FC236}">
                <a16:creationId xmlns:a16="http://schemas.microsoft.com/office/drawing/2014/main" id="{A17451B8-27F6-4225-B148-2F57BEE0FDC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72701" y="820420"/>
            <a:ext cx="3105847" cy="1572743"/>
          </a:xfrm>
          <a:prstGeom prst="rect">
            <a:avLst/>
          </a:prstGeom>
        </p:spPr>
      </p:pic>
      <p:pic>
        <p:nvPicPr>
          <p:cNvPr id="17" name="Image 16">
            <a:extLst>
              <a:ext uri="{FF2B5EF4-FFF2-40B4-BE49-F238E27FC236}">
                <a16:creationId xmlns:a16="http://schemas.microsoft.com/office/drawing/2014/main" id="{B37F1863-F1C1-4981-AC7D-00FCE5CD963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03628" y="5882324"/>
            <a:ext cx="1608766" cy="529833"/>
          </a:xfrm>
          <a:prstGeom prst="rect">
            <a:avLst/>
          </a:prstGeom>
        </p:spPr>
      </p:pic>
    </p:spTree>
    <p:extLst>
      <p:ext uri="{BB962C8B-B14F-4D97-AF65-F5344CB8AC3E}">
        <p14:creationId xmlns:p14="http://schemas.microsoft.com/office/powerpoint/2010/main" val="2606514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Vide">
    <p:spTree>
      <p:nvGrpSpPr>
        <p:cNvPr id="1" name=""/>
        <p:cNvGrpSpPr/>
        <p:nvPr/>
      </p:nvGrpSpPr>
      <p:grpSpPr>
        <a:xfrm>
          <a:off x="0" y="0"/>
          <a:ext cx="0" cy="0"/>
          <a:chOff x="0" y="0"/>
          <a:chExt cx="0" cy="0"/>
        </a:xfrm>
      </p:grpSpPr>
      <p:sp>
        <p:nvSpPr>
          <p:cNvPr id="4" name="Espace réservé du contenu 2">
            <a:extLst>
              <a:ext uri="{FF2B5EF4-FFF2-40B4-BE49-F238E27FC236}">
                <a16:creationId xmlns:a16="http://schemas.microsoft.com/office/drawing/2014/main" id="{0C06B19B-3693-450E-8949-A55A5997965B}"/>
              </a:ext>
            </a:extLst>
          </p:cNvPr>
          <p:cNvSpPr>
            <a:spLocks noGrp="1"/>
          </p:cNvSpPr>
          <p:nvPr>
            <p:ph sz="half" idx="1" hasCustomPrompt="1"/>
          </p:nvPr>
        </p:nvSpPr>
        <p:spPr>
          <a:xfrm>
            <a:off x="5722374" y="800663"/>
            <a:ext cx="5492955" cy="399302"/>
          </a:xfrm>
        </p:spPr>
        <p:txBody>
          <a:bodyPr/>
          <a:lstStyle>
            <a:lvl1pPr marL="0" indent="0">
              <a:buNone/>
              <a:defRPr sz="2400" b="1">
                <a:solidFill>
                  <a:srgbClr val="009FE3"/>
                </a:solidFill>
                <a:latin typeface="Verdana"/>
                <a:cs typeface="Verdana"/>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err="1"/>
              <a:t>Vollaut</a:t>
            </a:r>
            <a:r>
              <a:rPr lang="fr-FR" dirty="0"/>
              <a:t> </a:t>
            </a:r>
            <a:r>
              <a:rPr lang="fr-FR" dirty="0" err="1"/>
              <a:t>liqui</a:t>
            </a:r>
            <a:r>
              <a:rPr lang="fr-FR" dirty="0"/>
              <a:t> </a:t>
            </a:r>
            <a:r>
              <a:rPr lang="fr-FR" dirty="0" err="1"/>
              <a:t>officiundit</a:t>
            </a:r>
            <a:r>
              <a:rPr lang="fr-FR" dirty="0"/>
              <a:t>, </a:t>
            </a:r>
            <a:r>
              <a:rPr lang="fr-FR" dirty="0" err="1"/>
              <a:t>quias</a:t>
            </a:r>
            <a:r>
              <a:rPr lang="fr-FR" dirty="0"/>
              <a:t> as </a:t>
            </a:r>
            <a:r>
              <a:rPr lang="fr-FR" dirty="0" err="1"/>
              <a:t>magnatque</a:t>
            </a:r>
            <a:endParaRPr lang="fr-FR" dirty="0"/>
          </a:p>
          <a:p>
            <a:pPr lvl="0"/>
            <a:endParaRPr lang="fr-FR" dirty="0"/>
          </a:p>
        </p:txBody>
      </p:sp>
      <p:sp>
        <p:nvSpPr>
          <p:cNvPr id="5" name="Espace réservé du texte 14">
            <a:extLst>
              <a:ext uri="{FF2B5EF4-FFF2-40B4-BE49-F238E27FC236}">
                <a16:creationId xmlns:a16="http://schemas.microsoft.com/office/drawing/2014/main" id="{7CBC2EC8-7802-4F90-91A3-D10961151B6E}"/>
              </a:ext>
            </a:extLst>
          </p:cNvPr>
          <p:cNvSpPr>
            <a:spLocks noGrp="1"/>
          </p:cNvSpPr>
          <p:nvPr>
            <p:ph type="body" sz="quarter" idx="11" hasCustomPrompt="1"/>
          </p:nvPr>
        </p:nvSpPr>
        <p:spPr>
          <a:xfrm>
            <a:off x="5912737" y="1762277"/>
            <a:ext cx="2887133" cy="314325"/>
          </a:xfrm>
        </p:spPr>
        <p:txBody>
          <a:bodyPr>
            <a:noAutofit/>
          </a:bodyPr>
          <a:lstStyle>
            <a:lvl1pPr marL="0" indent="0">
              <a:buNone/>
              <a:defRPr sz="1400" b="1" baseline="0">
                <a:solidFill>
                  <a:srgbClr val="737373"/>
                </a:solidFill>
                <a:latin typeface="Verdana"/>
                <a:cs typeface="Verdana"/>
              </a:defRPr>
            </a:lvl1pPr>
          </a:lstStyle>
          <a:p>
            <a:pPr lvl="0"/>
            <a:r>
              <a:rPr lang="fr-FR" dirty="0"/>
              <a:t>SOUS-TITRE DU CHAPITRE</a:t>
            </a:r>
          </a:p>
        </p:txBody>
      </p:sp>
      <p:sp>
        <p:nvSpPr>
          <p:cNvPr id="7" name="Rectangle 6">
            <a:extLst>
              <a:ext uri="{FF2B5EF4-FFF2-40B4-BE49-F238E27FC236}">
                <a16:creationId xmlns:a16="http://schemas.microsoft.com/office/drawing/2014/main" id="{25B3D582-FEA3-43F3-8D27-A367E2557AEE}"/>
              </a:ext>
            </a:extLst>
          </p:cNvPr>
          <p:cNvSpPr/>
          <p:nvPr userDrawn="1"/>
        </p:nvSpPr>
        <p:spPr>
          <a:xfrm>
            <a:off x="5722374" y="-12874"/>
            <a:ext cx="6154993" cy="555728"/>
          </a:xfrm>
          <a:prstGeom prst="rect">
            <a:avLst/>
          </a:prstGeom>
          <a:solidFill>
            <a:srgbClr val="6699FF"/>
          </a:solidFill>
          <a:ln>
            <a:solidFill>
              <a:srgbClr val="009FE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8" name="Titre 1">
            <a:extLst>
              <a:ext uri="{FF2B5EF4-FFF2-40B4-BE49-F238E27FC236}">
                <a16:creationId xmlns:a16="http://schemas.microsoft.com/office/drawing/2014/main" id="{963AA82E-1017-4531-9959-24D1F03A92AE}"/>
              </a:ext>
            </a:extLst>
          </p:cNvPr>
          <p:cNvSpPr>
            <a:spLocks noGrp="1"/>
          </p:cNvSpPr>
          <p:nvPr>
            <p:ph type="title" hasCustomPrompt="1"/>
          </p:nvPr>
        </p:nvSpPr>
        <p:spPr>
          <a:xfrm>
            <a:off x="7547777" y="-12874"/>
            <a:ext cx="3887139" cy="555728"/>
          </a:xfrm>
        </p:spPr>
        <p:txBody>
          <a:bodyPr>
            <a:normAutofit/>
          </a:bodyPr>
          <a:lstStyle>
            <a:lvl1pPr algn="l">
              <a:defRPr sz="1800" b="1">
                <a:solidFill>
                  <a:schemeClr val="bg1"/>
                </a:solidFill>
                <a:latin typeface="Verdana"/>
                <a:cs typeface="Verdana"/>
              </a:defRPr>
            </a:lvl1pPr>
          </a:lstStyle>
          <a:p>
            <a:r>
              <a:rPr lang="fr-FR" dirty="0"/>
              <a:t>TITRE DU CHAPITRE</a:t>
            </a:r>
          </a:p>
        </p:txBody>
      </p:sp>
      <p:pic>
        <p:nvPicPr>
          <p:cNvPr id="11" name="Image 10">
            <a:extLst>
              <a:ext uri="{FF2B5EF4-FFF2-40B4-BE49-F238E27FC236}">
                <a16:creationId xmlns:a16="http://schemas.microsoft.com/office/drawing/2014/main" id="{58BBEF1B-BCF0-484C-B35F-8322A07AC21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2717" y="0"/>
            <a:ext cx="4742034" cy="6858000"/>
          </a:xfrm>
          <a:prstGeom prst="rect">
            <a:avLst/>
          </a:prstGeom>
        </p:spPr>
      </p:pic>
      <p:sp>
        <p:nvSpPr>
          <p:cNvPr id="12" name="Espace réservé du texte 15">
            <a:extLst>
              <a:ext uri="{FF2B5EF4-FFF2-40B4-BE49-F238E27FC236}">
                <a16:creationId xmlns:a16="http://schemas.microsoft.com/office/drawing/2014/main" id="{3936AA0A-80F4-4776-A78F-38047EAF6E00}"/>
              </a:ext>
            </a:extLst>
          </p:cNvPr>
          <p:cNvSpPr>
            <a:spLocks noGrp="1"/>
          </p:cNvSpPr>
          <p:nvPr>
            <p:ph type="body" sz="quarter" idx="13" hasCustomPrompt="1"/>
          </p:nvPr>
        </p:nvSpPr>
        <p:spPr>
          <a:xfrm>
            <a:off x="540548" y="758783"/>
            <a:ext cx="3391207" cy="492125"/>
          </a:xfrm>
          <a:ln>
            <a:noFill/>
          </a:ln>
        </p:spPr>
        <p:txBody>
          <a:bodyPr>
            <a:noAutofit/>
          </a:bodyPr>
          <a:lstStyle>
            <a:lvl1pPr marL="0" indent="0" algn="ctr">
              <a:buNone/>
              <a:defRPr sz="2600">
                <a:solidFill>
                  <a:schemeClr val="tx1">
                    <a:lumMod val="50000"/>
                    <a:lumOff val="50000"/>
                  </a:schemeClr>
                </a:solidFill>
              </a:defRPr>
            </a:lvl1pPr>
            <a:lvl2pPr marL="457200" indent="0" algn="ctr">
              <a:buNone/>
              <a:defRPr sz="2600" baseline="0">
                <a:latin typeface="C+Bold"/>
                <a:cs typeface="C+Bold"/>
              </a:defRPr>
            </a:lvl2pPr>
          </a:lstStyle>
          <a:p>
            <a:pPr lvl="0"/>
            <a:r>
              <a:rPr lang="fr-FR" dirty="0">
                <a:latin typeface="C+Bold"/>
                <a:cs typeface="C+Bold"/>
              </a:rPr>
              <a:t>RENAÎTRE ICI</a:t>
            </a:r>
            <a:endParaRPr lang="fr-FR" dirty="0"/>
          </a:p>
        </p:txBody>
      </p:sp>
      <p:pic>
        <p:nvPicPr>
          <p:cNvPr id="13" name="Image 12">
            <a:extLst>
              <a:ext uri="{FF2B5EF4-FFF2-40B4-BE49-F238E27FC236}">
                <a16:creationId xmlns:a16="http://schemas.microsoft.com/office/drawing/2014/main" id="{A85D312B-E8E8-42F6-988D-60B055AFA4E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57084" y="194105"/>
            <a:ext cx="3105847" cy="1572743"/>
          </a:xfrm>
          <a:prstGeom prst="rect">
            <a:avLst/>
          </a:prstGeom>
        </p:spPr>
      </p:pic>
      <p:pic>
        <p:nvPicPr>
          <p:cNvPr id="14" name="Image 13">
            <a:extLst>
              <a:ext uri="{FF2B5EF4-FFF2-40B4-BE49-F238E27FC236}">
                <a16:creationId xmlns:a16="http://schemas.microsoft.com/office/drawing/2014/main" id="{74E3C573-57AB-4042-BCF5-FDDA22F2462A}"/>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03628" y="5882324"/>
            <a:ext cx="1608766" cy="529833"/>
          </a:xfrm>
          <a:prstGeom prst="rect">
            <a:avLst/>
          </a:prstGeom>
        </p:spPr>
      </p:pic>
      <p:graphicFrame>
        <p:nvGraphicFramePr>
          <p:cNvPr id="9" name="Graphique 8">
            <a:extLst>
              <a:ext uri="{FF2B5EF4-FFF2-40B4-BE49-F238E27FC236}">
                <a16:creationId xmlns:a16="http://schemas.microsoft.com/office/drawing/2014/main" id="{6B9B43DF-3488-4B52-96F5-B16258E3D3F0}"/>
              </a:ext>
            </a:extLst>
          </p:cNvPr>
          <p:cNvGraphicFramePr/>
          <p:nvPr userDrawn="1">
            <p:extLst>
              <p:ext uri="{D42A27DB-BD31-4B8C-83A1-F6EECF244321}">
                <p14:modId xmlns:p14="http://schemas.microsoft.com/office/powerpoint/2010/main" val="2302067231"/>
              </p:ext>
            </p:extLst>
          </p:nvPr>
        </p:nvGraphicFramePr>
        <p:xfrm>
          <a:off x="5859251" y="3514056"/>
          <a:ext cx="5312697" cy="314441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014983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Vide">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0C97B55-9C4C-44B8-8957-A6985336CF8D}"/>
              </a:ext>
            </a:extLst>
          </p:cNvPr>
          <p:cNvSpPr>
            <a:spLocks noGrp="1"/>
          </p:cNvSpPr>
          <p:nvPr>
            <p:ph sz="half" idx="1" hasCustomPrompt="1"/>
          </p:nvPr>
        </p:nvSpPr>
        <p:spPr>
          <a:xfrm>
            <a:off x="5791200" y="1412364"/>
            <a:ext cx="5492955" cy="399302"/>
          </a:xfrm>
        </p:spPr>
        <p:txBody>
          <a:bodyPr/>
          <a:lstStyle>
            <a:lvl1pPr marL="0" indent="0">
              <a:buNone/>
              <a:defRPr sz="2400" b="1">
                <a:solidFill>
                  <a:srgbClr val="009FE3"/>
                </a:solidFill>
                <a:latin typeface="Verdana"/>
                <a:cs typeface="Verdana"/>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err="1"/>
              <a:t>Vollaut</a:t>
            </a:r>
            <a:r>
              <a:rPr lang="fr-FR" dirty="0"/>
              <a:t> </a:t>
            </a:r>
            <a:r>
              <a:rPr lang="fr-FR" dirty="0" err="1"/>
              <a:t>liqui</a:t>
            </a:r>
            <a:r>
              <a:rPr lang="fr-FR" dirty="0"/>
              <a:t> </a:t>
            </a:r>
            <a:r>
              <a:rPr lang="fr-FR" dirty="0" err="1"/>
              <a:t>officiundit</a:t>
            </a:r>
            <a:r>
              <a:rPr lang="fr-FR" dirty="0"/>
              <a:t>, </a:t>
            </a:r>
            <a:r>
              <a:rPr lang="fr-FR" dirty="0" err="1"/>
              <a:t>quias</a:t>
            </a:r>
            <a:r>
              <a:rPr lang="fr-FR" dirty="0"/>
              <a:t> as </a:t>
            </a:r>
            <a:r>
              <a:rPr lang="fr-FR" dirty="0" err="1"/>
              <a:t>magnatque</a:t>
            </a:r>
            <a:endParaRPr lang="fr-FR" dirty="0"/>
          </a:p>
          <a:p>
            <a:pPr lvl="0"/>
            <a:endParaRPr lang="fr-FR" dirty="0"/>
          </a:p>
        </p:txBody>
      </p:sp>
      <p:sp>
        <p:nvSpPr>
          <p:cNvPr id="4" name="Espace réservé du texte 14">
            <a:extLst>
              <a:ext uri="{FF2B5EF4-FFF2-40B4-BE49-F238E27FC236}">
                <a16:creationId xmlns:a16="http://schemas.microsoft.com/office/drawing/2014/main" id="{AFE1B7FD-1B6D-44AE-AA88-BD606AFC9162}"/>
              </a:ext>
            </a:extLst>
          </p:cNvPr>
          <p:cNvSpPr>
            <a:spLocks noGrp="1"/>
          </p:cNvSpPr>
          <p:nvPr>
            <p:ph type="body" sz="quarter" idx="11" hasCustomPrompt="1"/>
          </p:nvPr>
        </p:nvSpPr>
        <p:spPr>
          <a:xfrm>
            <a:off x="5915624" y="2522319"/>
            <a:ext cx="2887133" cy="314325"/>
          </a:xfrm>
        </p:spPr>
        <p:txBody>
          <a:bodyPr>
            <a:noAutofit/>
          </a:bodyPr>
          <a:lstStyle>
            <a:lvl1pPr marL="0" indent="0">
              <a:buNone/>
              <a:defRPr sz="1400" b="1" baseline="0">
                <a:solidFill>
                  <a:srgbClr val="737373"/>
                </a:solidFill>
                <a:latin typeface="Verdana"/>
                <a:cs typeface="Verdana"/>
              </a:defRPr>
            </a:lvl1pPr>
          </a:lstStyle>
          <a:p>
            <a:pPr lvl="0"/>
            <a:r>
              <a:rPr lang="fr-FR" dirty="0"/>
              <a:t>SOUS-TITRE DU CHAPITRE</a:t>
            </a:r>
          </a:p>
        </p:txBody>
      </p:sp>
      <p:sp>
        <p:nvSpPr>
          <p:cNvPr id="5" name="Espace réservé du texte 16">
            <a:extLst>
              <a:ext uri="{FF2B5EF4-FFF2-40B4-BE49-F238E27FC236}">
                <a16:creationId xmlns:a16="http://schemas.microsoft.com/office/drawing/2014/main" id="{3FF5BEB2-67BC-4905-BB9B-85F412E8CDBD}"/>
              </a:ext>
            </a:extLst>
          </p:cNvPr>
          <p:cNvSpPr>
            <a:spLocks noGrp="1"/>
          </p:cNvSpPr>
          <p:nvPr>
            <p:ph type="body" sz="quarter" idx="12" hasCustomPrompt="1"/>
          </p:nvPr>
        </p:nvSpPr>
        <p:spPr>
          <a:xfrm>
            <a:off x="5915623" y="3185653"/>
            <a:ext cx="5715937" cy="3278914"/>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600">
                <a:latin typeface="Verdana"/>
                <a:cs typeface="Verdana"/>
              </a:defRPr>
            </a:lvl1pPr>
          </a:lstStyle>
          <a:p>
            <a:pPr lvl="0"/>
            <a:r>
              <a:rPr lang="fr-FR" dirty="0"/>
              <a:t>texte</a:t>
            </a:r>
          </a:p>
        </p:txBody>
      </p:sp>
      <p:sp>
        <p:nvSpPr>
          <p:cNvPr id="7" name="Titre 1">
            <a:extLst>
              <a:ext uri="{FF2B5EF4-FFF2-40B4-BE49-F238E27FC236}">
                <a16:creationId xmlns:a16="http://schemas.microsoft.com/office/drawing/2014/main" id="{438D2CE9-D92A-42B9-A16A-2D511899DA5E}"/>
              </a:ext>
            </a:extLst>
          </p:cNvPr>
          <p:cNvSpPr>
            <a:spLocks noGrp="1"/>
          </p:cNvSpPr>
          <p:nvPr>
            <p:ph type="title" hasCustomPrompt="1"/>
          </p:nvPr>
        </p:nvSpPr>
        <p:spPr>
          <a:xfrm>
            <a:off x="7547777" y="-12874"/>
            <a:ext cx="3887139" cy="555728"/>
          </a:xfrm>
        </p:spPr>
        <p:txBody>
          <a:bodyPr>
            <a:normAutofit/>
          </a:bodyPr>
          <a:lstStyle>
            <a:lvl1pPr algn="l">
              <a:defRPr sz="1800" b="1">
                <a:solidFill>
                  <a:schemeClr val="bg1"/>
                </a:solidFill>
                <a:latin typeface="Verdana"/>
                <a:cs typeface="Verdana"/>
              </a:defRPr>
            </a:lvl1pPr>
          </a:lstStyle>
          <a:p>
            <a:r>
              <a:rPr lang="fr-FR" dirty="0"/>
              <a:t>TITRE DU CHAPITRE</a:t>
            </a:r>
          </a:p>
        </p:txBody>
      </p:sp>
      <p:pic>
        <p:nvPicPr>
          <p:cNvPr id="9" name="Image 8">
            <a:extLst>
              <a:ext uri="{FF2B5EF4-FFF2-40B4-BE49-F238E27FC236}">
                <a16:creationId xmlns:a16="http://schemas.microsoft.com/office/drawing/2014/main" id="{E5A91906-FE91-4A06-8D45-7AEACE89FC0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2874"/>
            <a:ext cx="5185692" cy="6870874"/>
          </a:xfrm>
          <a:prstGeom prst="rect">
            <a:avLst/>
          </a:prstGeom>
        </p:spPr>
      </p:pic>
      <p:sp>
        <p:nvSpPr>
          <p:cNvPr id="10" name="Espace réservé du texte 15">
            <a:extLst>
              <a:ext uri="{FF2B5EF4-FFF2-40B4-BE49-F238E27FC236}">
                <a16:creationId xmlns:a16="http://schemas.microsoft.com/office/drawing/2014/main" id="{39693AE5-B5E5-489F-99FA-FFB8A930258C}"/>
              </a:ext>
            </a:extLst>
          </p:cNvPr>
          <p:cNvSpPr>
            <a:spLocks noGrp="1"/>
          </p:cNvSpPr>
          <p:nvPr>
            <p:ph type="body" sz="quarter" idx="13" hasCustomPrompt="1"/>
          </p:nvPr>
        </p:nvSpPr>
        <p:spPr>
          <a:xfrm>
            <a:off x="907845" y="1075229"/>
            <a:ext cx="3391207" cy="492125"/>
          </a:xfrm>
          <a:ln>
            <a:noFill/>
          </a:ln>
        </p:spPr>
        <p:txBody>
          <a:bodyPr>
            <a:noAutofit/>
          </a:bodyPr>
          <a:lstStyle>
            <a:lvl1pPr marL="0" indent="0" algn="ctr">
              <a:buNone/>
              <a:defRPr sz="2600">
                <a:solidFill>
                  <a:srgbClr val="336699"/>
                </a:solidFill>
              </a:defRPr>
            </a:lvl1pPr>
            <a:lvl2pPr marL="457200" indent="0" algn="ctr">
              <a:buNone/>
              <a:defRPr sz="2600" baseline="0">
                <a:latin typeface="C+Bold"/>
                <a:cs typeface="C+Bold"/>
              </a:defRPr>
            </a:lvl2pPr>
          </a:lstStyle>
          <a:p>
            <a:pPr lvl="0"/>
            <a:r>
              <a:rPr lang="fr-FR" dirty="0">
                <a:latin typeface="C+Bold"/>
                <a:cs typeface="C+Bold"/>
              </a:rPr>
              <a:t>RENAÎTRE ICI</a:t>
            </a:r>
            <a:endParaRPr lang="fr-FR" dirty="0"/>
          </a:p>
        </p:txBody>
      </p:sp>
      <p:pic>
        <p:nvPicPr>
          <p:cNvPr id="11" name="Image 10">
            <a:extLst>
              <a:ext uri="{FF2B5EF4-FFF2-40B4-BE49-F238E27FC236}">
                <a16:creationId xmlns:a16="http://schemas.microsoft.com/office/drawing/2014/main" id="{7E3DC8B2-7A22-48A7-B7C4-B19C13F8934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4381" y="510551"/>
            <a:ext cx="3105847" cy="1572743"/>
          </a:xfrm>
          <a:prstGeom prst="rect">
            <a:avLst/>
          </a:prstGeom>
        </p:spPr>
      </p:pic>
      <p:pic>
        <p:nvPicPr>
          <p:cNvPr id="12" name="Image 11">
            <a:extLst>
              <a:ext uri="{FF2B5EF4-FFF2-40B4-BE49-F238E27FC236}">
                <a16:creationId xmlns:a16="http://schemas.microsoft.com/office/drawing/2014/main" id="{FBAF03E0-7210-468A-B560-AC332D5DB4C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03628" y="5882324"/>
            <a:ext cx="1608766" cy="529833"/>
          </a:xfrm>
          <a:prstGeom prst="rect">
            <a:avLst/>
          </a:prstGeom>
        </p:spPr>
      </p:pic>
    </p:spTree>
    <p:extLst>
      <p:ext uri="{BB962C8B-B14F-4D97-AF65-F5344CB8AC3E}">
        <p14:creationId xmlns:p14="http://schemas.microsoft.com/office/powerpoint/2010/main" val="3014983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Vid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ACE2CE31-909E-475E-A028-554000F2B92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03628" y="5882324"/>
            <a:ext cx="1608766" cy="529833"/>
          </a:xfrm>
          <a:prstGeom prst="rect">
            <a:avLst/>
          </a:prstGeom>
        </p:spPr>
      </p:pic>
    </p:spTree>
    <p:extLst>
      <p:ext uri="{BB962C8B-B14F-4D97-AF65-F5344CB8AC3E}">
        <p14:creationId xmlns:p14="http://schemas.microsoft.com/office/powerpoint/2010/main" val="4252286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Vide">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ACEDF601-4B20-4DB6-8199-931E129362D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7374"/>
            <a:ext cx="4914524" cy="6850626"/>
          </a:xfrm>
          <a:prstGeom prst="rect">
            <a:avLst/>
          </a:prstGeom>
        </p:spPr>
      </p:pic>
      <p:sp>
        <p:nvSpPr>
          <p:cNvPr id="7" name="Espace réservé du texte 15">
            <a:extLst>
              <a:ext uri="{FF2B5EF4-FFF2-40B4-BE49-F238E27FC236}">
                <a16:creationId xmlns:a16="http://schemas.microsoft.com/office/drawing/2014/main" id="{E3BAB8E3-77DA-4679-A300-5FA0264F3E47}"/>
              </a:ext>
            </a:extLst>
          </p:cNvPr>
          <p:cNvSpPr>
            <a:spLocks noGrp="1"/>
          </p:cNvSpPr>
          <p:nvPr>
            <p:ph type="body" sz="quarter" idx="13" hasCustomPrompt="1"/>
          </p:nvPr>
        </p:nvSpPr>
        <p:spPr>
          <a:xfrm>
            <a:off x="717529" y="1151863"/>
            <a:ext cx="3391207" cy="492125"/>
          </a:xfrm>
          <a:ln>
            <a:noFill/>
          </a:ln>
        </p:spPr>
        <p:txBody>
          <a:bodyPr>
            <a:noAutofit/>
          </a:bodyPr>
          <a:lstStyle>
            <a:lvl1pPr marL="0" indent="0" algn="ctr">
              <a:buNone/>
              <a:defRPr sz="2600">
                <a:solidFill>
                  <a:schemeClr val="bg1"/>
                </a:solidFill>
              </a:defRPr>
            </a:lvl1pPr>
            <a:lvl2pPr marL="457200" indent="0" algn="ctr">
              <a:buNone/>
              <a:defRPr sz="2600" baseline="0">
                <a:latin typeface="C+Bold"/>
                <a:cs typeface="C+Bold"/>
              </a:defRPr>
            </a:lvl2pPr>
          </a:lstStyle>
          <a:p>
            <a:pPr lvl="0"/>
            <a:r>
              <a:rPr lang="fr-FR" dirty="0">
                <a:latin typeface="C+Bold"/>
                <a:cs typeface="C+Bold"/>
              </a:rPr>
              <a:t>RENAÎTRE ICI</a:t>
            </a:r>
            <a:endParaRPr lang="fr-FR" dirty="0"/>
          </a:p>
        </p:txBody>
      </p:sp>
      <p:pic>
        <p:nvPicPr>
          <p:cNvPr id="8" name="Image 7">
            <a:extLst>
              <a:ext uri="{FF2B5EF4-FFF2-40B4-BE49-F238E27FC236}">
                <a16:creationId xmlns:a16="http://schemas.microsoft.com/office/drawing/2014/main" id="{BA42EEEE-0329-471B-8A31-31803535FE4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0208" y="587185"/>
            <a:ext cx="3105847" cy="1572743"/>
          </a:xfrm>
          <a:prstGeom prst="rect">
            <a:avLst/>
          </a:prstGeom>
        </p:spPr>
      </p:pic>
      <p:sp>
        <p:nvSpPr>
          <p:cNvPr id="9" name="Espace réservé du contenu 2">
            <a:extLst>
              <a:ext uri="{FF2B5EF4-FFF2-40B4-BE49-F238E27FC236}">
                <a16:creationId xmlns:a16="http://schemas.microsoft.com/office/drawing/2014/main" id="{A716C16D-324B-48DF-8802-81A6C9860C14}"/>
              </a:ext>
            </a:extLst>
          </p:cNvPr>
          <p:cNvSpPr>
            <a:spLocks noGrp="1"/>
          </p:cNvSpPr>
          <p:nvPr>
            <p:ph sz="half" idx="1" hasCustomPrompt="1"/>
          </p:nvPr>
        </p:nvSpPr>
        <p:spPr>
          <a:xfrm>
            <a:off x="5791200" y="1412364"/>
            <a:ext cx="5492955" cy="399302"/>
          </a:xfrm>
        </p:spPr>
        <p:txBody>
          <a:bodyPr/>
          <a:lstStyle>
            <a:lvl1pPr marL="0" indent="0">
              <a:buNone/>
              <a:defRPr sz="2400" b="1">
                <a:solidFill>
                  <a:srgbClr val="009FE3"/>
                </a:solidFill>
                <a:latin typeface="Verdana"/>
                <a:cs typeface="Verdana"/>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err="1"/>
              <a:t>Vollaut</a:t>
            </a:r>
            <a:r>
              <a:rPr lang="fr-FR" dirty="0"/>
              <a:t> </a:t>
            </a:r>
            <a:r>
              <a:rPr lang="fr-FR" dirty="0" err="1"/>
              <a:t>liqui</a:t>
            </a:r>
            <a:r>
              <a:rPr lang="fr-FR" dirty="0"/>
              <a:t> </a:t>
            </a:r>
            <a:r>
              <a:rPr lang="fr-FR" dirty="0" err="1"/>
              <a:t>officiundit</a:t>
            </a:r>
            <a:r>
              <a:rPr lang="fr-FR" dirty="0"/>
              <a:t>, </a:t>
            </a:r>
            <a:r>
              <a:rPr lang="fr-FR" dirty="0" err="1"/>
              <a:t>quias</a:t>
            </a:r>
            <a:r>
              <a:rPr lang="fr-FR" dirty="0"/>
              <a:t> as </a:t>
            </a:r>
            <a:r>
              <a:rPr lang="fr-FR" dirty="0" err="1"/>
              <a:t>magnatque</a:t>
            </a:r>
            <a:endParaRPr lang="fr-FR" dirty="0"/>
          </a:p>
          <a:p>
            <a:pPr lvl="0"/>
            <a:endParaRPr lang="fr-FR" dirty="0"/>
          </a:p>
        </p:txBody>
      </p:sp>
      <p:sp>
        <p:nvSpPr>
          <p:cNvPr id="10" name="Espace réservé du texte 14">
            <a:extLst>
              <a:ext uri="{FF2B5EF4-FFF2-40B4-BE49-F238E27FC236}">
                <a16:creationId xmlns:a16="http://schemas.microsoft.com/office/drawing/2014/main" id="{D5ACDDCD-C77E-4817-B96C-710796FFBA66}"/>
              </a:ext>
            </a:extLst>
          </p:cNvPr>
          <p:cNvSpPr>
            <a:spLocks noGrp="1"/>
          </p:cNvSpPr>
          <p:nvPr>
            <p:ph type="body" sz="quarter" idx="11" hasCustomPrompt="1"/>
          </p:nvPr>
        </p:nvSpPr>
        <p:spPr>
          <a:xfrm>
            <a:off x="5915624" y="2522319"/>
            <a:ext cx="2887133" cy="314325"/>
          </a:xfrm>
        </p:spPr>
        <p:txBody>
          <a:bodyPr>
            <a:noAutofit/>
          </a:bodyPr>
          <a:lstStyle>
            <a:lvl1pPr marL="0" indent="0">
              <a:buNone/>
              <a:defRPr sz="1400" b="1" baseline="0">
                <a:solidFill>
                  <a:srgbClr val="737373"/>
                </a:solidFill>
                <a:latin typeface="Verdana"/>
                <a:cs typeface="Verdana"/>
              </a:defRPr>
            </a:lvl1pPr>
          </a:lstStyle>
          <a:p>
            <a:pPr lvl="0"/>
            <a:r>
              <a:rPr lang="fr-FR" dirty="0"/>
              <a:t>SOUS-TITRE DU CHAPITRE</a:t>
            </a:r>
          </a:p>
        </p:txBody>
      </p:sp>
      <p:sp>
        <p:nvSpPr>
          <p:cNvPr id="11" name="Espace réservé du texte 16">
            <a:extLst>
              <a:ext uri="{FF2B5EF4-FFF2-40B4-BE49-F238E27FC236}">
                <a16:creationId xmlns:a16="http://schemas.microsoft.com/office/drawing/2014/main" id="{71C78749-1F3E-4822-8724-F871237E0F07}"/>
              </a:ext>
            </a:extLst>
          </p:cNvPr>
          <p:cNvSpPr>
            <a:spLocks noGrp="1"/>
          </p:cNvSpPr>
          <p:nvPr>
            <p:ph type="body" sz="quarter" idx="12" hasCustomPrompt="1"/>
          </p:nvPr>
        </p:nvSpPr>
        <p:spPr>
          <a:xfrm>
            <a:off x="5915623" y="3185653"/>
            <a:ext cx="5715937" cy="3278914"/>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600">
                <a:latin typeface="Verdana"/>
                <a:cs typeface="Verdana"/>
              </a:defRPr>
            </a:lvl1pPr>
          </a:lstStyle>
          <a:p>
            <a:pPr lvl="0"/>
            <a:r>
              <a:rPr lang="fr-FR" dirty="0"/>
              <a:t>texte</a:t>
            </a:r>
          </a:p>
        </p:txBody>
      </p:sp>
      <p:sp>
        <p:nvSpPr>
          <p:cNvPr id="12" name="Rectangle 11">
            <a:extLst>
              <a:ext uri="{FF2B5EF4-FFF2-40B4-BE49-F238E27FC236}">
                <a16:creationId xmlns:a16="http://schemas.microsoft.com/office/drawing/2014/main" id="{F65057C7-A4F8-4E54-9C48-5708FAA6AFED}"/>
              </a:ext>
            </a:extLst>
          </p:cNvPr>
          <p:cNvSpPr/>
          <p:nvPr userDrawn="1"/>
        </p:nvSpPr>
        <p:spPr>
          <a:xfrm>
            <a:off x="5722374" y="-71868"/>
            <a:ext cx="6154993" cy="555728"/>
          </a:xfrm>
          <a:prstGeom prst="rect">
            <a:avLst/>
          </a:prstGeom>
          <a:solidFill>
            <a:srgbClr val="6699FF"/>
          </a:solidFill>
          <a:ln>
            <a:solidFill>
              <a:srgbClr val="009FE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3" name="Titre 1">
            <a:extLst>
              <a:ext uri="{FF2B5EF4-FFF2-40B4-BE49-F238E27FC236}">
                <a16:creationId xmlns:a16="http://schemas.microsoft.com/office/drawing/2014/main" id="{FAA711AE-9B92-4DFE-9784-E1456BA0102E}"/>
              </a:ext>
            </a:extLst>
          </p:cNvPr>
          <p:cNvSpPr>
            <a:spLocks noGrp="1"/>
          </p:cNvSpPr>
          <p:nvPr>
            <p:ph type="title" hasCustomPrompt="1"/>
          </p:nvPr>
        </p:nvSpPr>
        <p:spPr>
          <a:xfrm>
            <a:off x="7547777" y="-12874"/>
            <a:ext cx="3887139" cy="555728"/>
          </a:xfrm>
        </p:spPr>
        <p:txBody>
          <a:bodyPr>
            <a:normAutofit/>
          </a:bodyPr>
          <a:lstStyle>
            <a:lvl1pPr algn="l">
              <a:defRPr sz="1800" b="1">
                <a:solidFill>
                  <a:schemeClr val="bg1"/>
                </a:solidFill>
                <a:latin typeface="Verdana"/>
                <a:cs typeface="Verdana"/>
              </a:defRPr>
            </a:lvl1pPr>
          </a:lstStyle>
          <a:p>
            <a:r>
              <a:rPr lang="fr-FR" dirty="0"/>
              <a:t>TITRE DU CHAPITRE</a:t>
            </a:r>
          </a:p>
        </p:txBody>
      </p:sp>
      <p:pic>
        <p:nvPicPr>
          <p:cNvPr id="14" name="Image 13">
            <a:extLst>
              <a:ext uri="{FF2B5EF4-FFF2-40B4-BE49-F238E27FC236}">
                <a16:creationId xmlns:a16="http://schemas.microsoft.com/office/drawing/2014/main" id="{723CF9F2-696C-4DC5-8537-817C8D679E8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03628" y="5882324"/>
            <a:ext cx="1608766" cy="529833"/>
          </a:xfrm>
          <a:prstGeom prst="rect">
            <a:avLst/>
          </a:prstGeom>
        </p:spPr>
      </p:pic>
    </p:spTree>
    <p:extLst>
      <p:ext uri="{BB962C8B-B14F-4D97-AF65-F5344CB8AC3E}">
        <p14:creationId xmlns:p14="http://schemas.microsoft.com/office/powerpoint/2010/main" val="2082102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Vide">
    <p:spTree>
      <p:nvGrpSpPr>
        <p:cNvPr id="1" name=""/>
        <p:cNvGrpSpPr/>
        <p:nvPr/>
      </p:nvGrpSpPr>
      <p:grpSpPr>
        <a:xfrm>
          <a:off x="0" y="0"/>
          <a:ext cx="0" cy="0"/>
          <a:chOff x="0" y="0"/>
          <a:chExt cx="0" cy="0"/>
        </a:xfrm>
      </p:grpSpPr>
      <p:sp>
        <p:nvSpPr>
          <p:cNvPr id="14" name="Espace réservé du texte 15">
            <a:extLst>
              <a:ext uri="{FF2B5EF4-FFF2-40B4-BE49-F238E27FC236}">
                <a16:creationId xmlns:a16="http://schemas.microsoft.com/office/drawing/2014/main" id="{00F9325E-9C34-446E-BB99-63EBE3E95E1B}"/>
              </a:ext>
            </a:extLst>
          </p:cNvPr>
          <p:cNvSpPr>
            <a:spLocks noGrp="1"/>
          </p:cNvSpPr>
          <p:nvPr>
            <p:ph type="body" sz="quarter" idx="13" hasCustomPrompt="1"/>
          </p:nvPr>
        </p:nvSpPr>
        <p:spPr>
          <a:xfrm>
            <a:off x="1115432" y="718949"/>
            <a:ext cx="3391207" cy="492125"/>
          </a:xfrm>
          <a:ln>
            <a:noFill/>
          </a:ln>
        </p:spPr>
        <p:txBody>
          <a:bodyPr>
            <a:noAutofit/>
          </a:bodyPr>
          <a:lstStyle>
            <a:lvl1pPr marL="0" indent="0" algn="ctr">
              <a:buNone/>
              <a:defRPr sz="2600">
                <a:solidFill>
                  <a:schemeClr val="tx2">
                    <a:lumMod val="20000"/>
                    <a:lumOff val="80000"/>
                  </a:schemeClr>
                </a:solidFill>
              </a:defRPr>
            </a:lvl1pPr>
            <a:lvl2pPr marL="457200" indent="0" algn="ctr">
              <a:buNone/>
              <a:defRPr sz="2600" baseline="0">
                <a:latin typeface="C+Bold"/>
                <a:cs typeface="C+Bold"/>
              </a:defRPr>
            </a:lvl2pPr>
          </a:lstStyle>
          <a:p>
            <a:pPr lvl="0"/>
            <a:r>
              <a:rPr lang="fr-FR" dirty="0">
                <a:latin typeface="C+Bold"/>
                <a:cs typeface="C+Bold"/>
              </a:rPr>
              <a:t>RENAÎTRE ICI</a:t>
            </a:r>
            <a:endParaRPr lang="fr-FR" dirty="0"/>
          </a:p>
        </p:txBody>
      </p:sp>
      <p:pic>
        <p:nvPicPr>
          <p:cNvPr id="19" name="Image 18">
            <a:extLst>
              <a:ext uri="{FF2B5EF4-FFF2-40B4-BE49-F238E27FC236}">
                <a16:creationId xmlns:a16="http://schemas.microsoft.com/office/drawing/2014/main" id="{5A42629C-74E5-4512-8DD3-2450C69359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31968" y="213268"/>
            <a:ext cx="3105847" cy="1572743"/>
          </a:xfrm>
          <a:prstGeom prst="rect">
            <a:avLst/>
          </a:prstGeom>
        </p:spPr>
      </p:pic>
      <p:pic>
        <p:nvPicPr>
          <p:cNvPr id="20" name="Image 19">
            <a:extLst>
              <a:ext uri="{FF2B5EF4-FFF2-40B4-BE49-F238E27FC236}">
                <a16:creationId xmlns:a16="http://schemas.microsoft.com/office/drawing/2014/main" id="{5CB2BA8F-38DC-4036-BFF9-02941A4FF22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378512" y="5763835"/>
            <a:ext cx="1608766" cy="529833"/>
          </a:xfrm>
          <a:prstGeom prst="rect">
            <a:avLst/>
          </a:prstGeom>
        </p:spPr>
      </p:pic>
    </p:spTree>
    <p:extLst>
      <p:ext uri="{BB962C8B-B14F-4D97-AF65-F5344CB8AC3E}">
        <p14:creationId xmlns:p14="http://schemas.microsoft.com/office/powerpoint/2010/main" val="443434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Cliquez et modifiez le titre</a:t>
            </a: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023B-F8D2-C043-B676-86F3159B24A3}" type="datetimeFigureOut">
              <a:rPr lang="fr-FR" smtClean="0"/>
              <a:t>29/10/2019</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C87A29-13C7-8741-84C6-4F936D6B6BEA}" type="slidenum">
              <a:rPr lang="fr-FR" smtClean="0"/>
              <a:t>‹N°›</a:t>
            </a:fld>
            <a:endParaRPr lang="fr-FR"/>
          </a:p>
        </p:txBody>
      </p:sp>
    </p:spTree>
    <p:extLst>
      <p:ext uri="{BB962C8B-B14F-4D97-AF65-F5344CB8AC3E}">
        <p14:creationId xmlns:p14="http://schemas.microsoft.com/office/powerpoint/2010/main" val="265291484"/>
      </p:ext>
    </p:extLst>
  </p:cSld>
  <p:clrMap bg1="lt1" tx1="dk1" bg2="lt2" tx2="dk2" accent1="accent1" accent2="accent2" accent3="accent3" accent4="accent4" accent5="accent5" accent6="accent6" hlink="hlink" folHlink="folHlink"/>
  <p:sldLayoutIdLst>
    <p:sldLayoutId id="2147483649" r:id="rId1"/>
    <p:sldLayoutId id="2147483684" r:id="rId2"/>
    <p:sldLayoutId id="2147483686" r:id="rId3"/>
    <p:sldLayoutId id="2147483687" r:id="rId4"/>
    <p:sldLayoutId id="2147483675" r:id="rId5"/>
    <p:sldLayoutId id="2147483674" r:id="rId6"/>
    <p:sldLayoutId id="2147483677" r:id="rId7"/>
    <p:sldLayoutId id="2147483678" r:id="rId8"/>
    <p:sldLayoutId id="2147483688" r:id="rId9"/>
    <p:sldLayoutId id="2147483690" r:id="rId10"/>
    <p:sldLayoutId id="2147483691" r:id="rId11"/>
    <p:sldLayoutId id="2147483693" r:id="rId12"/>
    <p:sldLayoutId id="2147483694" r:id="rId13"/>
    <p:sldLayoutId id="2147483695" r:id="rId14"/>
    <p:sldLayoutId id="2147483692" r:id="rId15"/>
    <p:sldLayoutId id="2147483683" r:id="rId16"/>
    <p:sldLayoutId id="2147483685" r:id="rId17"/>
    <p:sldLayoutId id="2147483698" r:id="rId18"/>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160000" cy="1143000"/>
          </a:xfrm>
          <a:prstGeom prst="rect">
            <a:avLst/>
          </a:prstGeom>
        </p:spPr>
        <p:txBody>
          <a:bodyPr vert="horz" lIns="91440" tIns="45720" rIns="91440" bIns="45720" rtlCol="0" anchor="ctr">
            <a:noAutofit/>
          </a:bodyPr>
          <a:lstStyle/>
          <a:p>
            <a:r>
              <a:rPr lang="fr-FR"/>
              <a:t>Modifiez le style du titre</a:t>
            </a:r>
            <a:endParaRPr lang="en-US" dirty="0"/>
          </a:p>
        </p:txBody>
      </p:sp>
      <p:sp>
        <p:nvSpPr>
          <p:cNvPr id="3" name="Text Placeholder 2"/>
          <p:cNvSpPr>
            <a:spLocks noGrp="1"/>
          </p:cNvSpPr>
          <p:nvPr>
            <p:ph type="body" idx="1"/>
          </p:nvPr>
        </p:nvSpPr>
        <p:spPr>
          <a:xfrm>
            <a:off x="609600" y="1600200"/>
            <a:ext cx="10160000" cy="4800600"/>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Rectangle 6"/>
          <p:cNvSpPr/>
          <p:nvPr/>
        </p:nvSpPr>
        <p:spPr>
          <a:xfrm>
            <a:off x="1127760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11277600" y="5486400"/>
            <a:ext cx="9144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4"/>
          </p:nvPr>
        </p:nvSpPr>
        <p:spPr>
          <a:xfrm>
            <a:off x="11375717" y="5648960"/>
            <a:ext cx="73152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2465F722-D12D-4B81-9B3B-784365DB71AC}" type="slidenum">
              <a:rPr lang="fr-FR" smtClean="0"/>
              <a:t>‹N°›</a:t>
            </a:fld>
            <a:endParaRPr lang="fr-FR"/>
          </a:p>
        </p:txBody>
      </p:sp>
      <p:sp>
        <p:nvSpPr>
          <p:cNvPr id="5" name="Footer Placeholder 4"/>
          <p:cNvSpPr>
            <a:spLocks noGrp="1"/>
          </p:cNvSpPr>
          <p:nvPr>
            <p:ph type="ftr" sz="quarter" idx="3"/>
          </p:nvPr>
        </p:nvSpPr>
        <p:spPr>
          <a:xfrm rot="16200000">
            <a:off x="10510428" y="3987800"/>
            <a:ext cx="2367281" cy="487680"/>
          </a:xfrm>
          <a:prstGeom prst="rect">
            <a:avLst/>
          </a:prstGeom>
        </p:spPr>
        <p:txBody>
          <a:bodyPr vert="horz" lIns="91440" tIns="45720" rIns="91440" bIns="45720" rtlCol="0" anchor="ctr"/>
          <a:lstStyle>
            <a:lvl1pPr algn="r">
              <a:defRPr sz="1200">
                <a:solidFill>
                  <a:schemeClr val="bg2"/>
                </a:solidFill>
              </a:defRPr>
            </a:lvl1pPr>
          </a:lstStyle>
          <a:p>
            <a:endParaRPr lang="fr-FR"/>
          </a:p>
        </p:txBody>
      </p:sp>
      <p:sp>
        <p:nvSpPr>
          <p:cNvPr id="4" name="Date Placeholder 3"/>
          <p:cNvSpPr>
            <a:spLocks noGrp="1"/>
          </p:cNvSpPr>
          <p:nvPr>
            <p:ph type="dt" sz="half" idx="2"/>
          </p:nvPr>
        </p:nvSpPr>
        <p:spPr>
          <a:xfrm rot="16200000">
            <a:off x="10474869" y="1584960"/>
            <a:ext cx="2438399" cy="487680"/>
          </a:xfrm>
          <a:prstGeom prst="rect">
            <a:avLst/>
          </a:prstGeom>
        </p:spPr>
        <p:txBody>
          <a:bodyPr vert="horz" lIns="91440" tIns="45720" rIns="91440" bIns="45720" rtlCol="0" anchor="ctr"/>
          <a:lstStyle>
            <a:lvl1pPr algn="l">
              <a:defRPr sz="1200">
                <a:solidFill>
                  <a:schemeClr val="bg2"/>
                </a:solidFill>
              </a:defRPr>
            </a:lvl1pPr>
          </a:lstStyle>
          <a:p>
            <a:fld id="{8D091076-1559-4945-A983-6AFC5751C4D3}" type="datetimeFigureOut">
              <a:rPr lang="fr-FR" smtClean="0"/>
              <a:t>29/10/2019</a:t>
            </a:fld>
            <a:endParaRPr lang="fr-FR"/>
          </a:p>
        </p:txBody>
      </p:sp>
    </p:spTree>
    <p:extLst>
      <p:ext uri="{BB962C8B-B14F-4D97-AF65-F5344CB8AC3E}">
        <p14:creationId xmlns:p14="http://schemas.microsoft.com/office/powerpoint/2010/main" val="545493856"/>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18.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1B2BBA48-BD74-4550-A8DD-07DEF91A03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3925" y="5916903"/>
            <a:ext cx="1927225"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 6" descr="Une image contenant eau, montagne, ciel, extérieur&#10;&#10;Description générée automatiquement">
            <a:extLst>
              <a:ext uri="{FF2B5EF4-FFF2-40B4-BE49-F238E27FC236}">
                <a16:creationId xmlns:a16="http://schemas.microsoft.com/office/drawing/2014/main" id="{43FAD6AA-769E-4946-9C48-BC8F4F744E84}"/>
              </a:ext>
            </a:extLst>
          </p:cNvPr>
          <p:cNvPicPr>
            <a:picLocks noChangeAspect="1"/>
          </p:cNvPicPr>
          <p:nvPr/>
        </p:nvPicPr>
        <p:blipFill>
          <a:blip r:embed="rId3"/>
          <a:stretch>
            <a:fillRect/>
          </a:stretch>
        </p:blipFill>
        <p:spPr>
          <a:xfrm>
            <a:off x="-970155" y="-1033967"/>
            <a:ext cx="13671394" cy="9114263"/>
          </a:xfrm>
          <a:prstGeom prst="rect">
            <a:avLst/>
          </a:prstGeom>
        </p:spPr>
      </p:pic>
      <p:sp>
        <p:nvSpPr>
          <p:cNvPr id="12" name="Titre 1">
            <a:extLst>
              <a:ext uri="{FF2B5EF4-FFF2-40B4-BE49-F238E27FC236}">
                <a16:creationId xmlns:a16="http://schemas.microsoft.com/office/drawing/2014/main" id="{88DEC154-5565-4D27-A16F-05F4FB8872F0}"/>
              </a:ext>
            </a:extLst>
          </p:cNvPr>
          <p:cNvSpPr>
            <a:spLocks noGrp="1"/>
          </p:cNvSpPr>
          <p:nvPr>
            <p:ph type="ctrTitle"/>
          </p:nvPr>
        </p:nvSpPr>
        <p:spPr>
          <a:xfrm>
            <a:off x="1262137" y="1932048"/>
            <a:ext cx="9510797" cy="2304267"/>
          </a:xfrm>
        </p:spPr>
        <p:txBody>
          <a:bodyPr/>
          <a:lstStyle/>
          <a:p>
            <a:r>
              <a:rPr lang="fr-FR" sz="4400" dirty="0">
                <a:solidFill>
                  <a:schemeClr val="bg1"/>
                </a:solidFill>
                <a:latin typeface="Verdana Pro Cond Black" panose="020B0A06030504040204" pitchFamily="34" charset="0"/>
                <a:ea typeface="Verdana" panose="020B0604030504040204" pitchFamily="34" charset="0"/>
              </a:rPr>
              <a:t>Intervention Maître Erwan Tréhiou</a:t>
            </a:r>
            <a:r>
              <a:rPr lang="fr-FR" sz="4400" dirty="0">
                <a:latin typeface="Verdana Pro Cond Black" panose="020B0A06030504040204" pitchFamily="34" charset="0"/>
                <a:ea typeface="Verdana" panose="020B0604030504040204" pitchFamily="34" charset="0"/>
              </a:rPr>
              <a:t> </a:t>
            </a:r>
            <a:endParaRPr lang="fr-FR" dirty="0"/>
          </a:p>
        </p:txBody>
      </p:sp>
      <p:pic>
        <p:nvPicPr>
          <p:cNvPr id="13" name="Image 12">
            <a:extLst>
              <a:ext uri="{FF2B5EF4-FFF2-40B4-BE49-F238E27FC236}">
                <a16:creationId xmlns:a16="http://schemas.microsoft.com/office/drawing/2014/main" id="{A8467920-D48E-4191-9A4B-5213C759AC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80197" y="5896508"/>
            <a:ext cx="1608766" cy="529833"/>
          </a:xfrm>
          <a:prstGeom prst="rect">
            <a:avLst/>
          </a:prstGeom>
        </p:spPr>
      </p:pic>
    </p:spTree>
    <p:extLst>
      <p:ext uri="{BB962C8B-B14F-4D97-AF65-F5344CB8AC3E}">
        <p14:creationId xmlns:p14="http://schemas.microsoft.com/office/powerpoint/2010/main" val="804349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1 – L’obligation d’information</a:t>
            </a:r>
            <a:endParaRPr lang="fr-FR" dirty="0"/>
          </a:p>
        </p:txBody>
      </p:sp>
      <p:sp>
        <p:nvSpPr>
          <p:cNvPr id="3" name="Espace réservé du contenu 2"/>
          <p:cNvSpPr>
            <a:spLocks noGrp="1"/>
          </p:cNvSpPr>
          <p:nvPr>
            <p:ph idx="1"/>
          </p:nvPr>
        </p:nvSpPr>
        <p:spPr>
          <a:xfrm>
            <a:off x="1981200" y="1340768"/>
            <a:ext cx="7620000" cy="5184576"/>
          </a:xfrm>
        </p:spPr>
        <p:txBody>
          <a:bodyPr>
            <a:normAutofit fontScale="77500" lnSpcReduction="20000"/>
          </a:bodyPr>
          <a:lstStyle/>
          <a:p>
            <a:pPr marL="0" indent="0">
              <a:buNone/>
            </a:pPr>
            <a:r>
              <a:rPr lang="fr-FR" sz="2900" b="1" u="sng" dirty="0"/>
              <a:t>En </a:t>
            </a:r>
            <a:r>
              <a:rPr lang="fr-FR" sz="2800" b="1" u="sng" dirty="0"/>
              <a:t>pratique : comment remplir ses obligations d’information précontractuelles et contractuelles ?</a:t>
            </a:r>
          </a:p>
          <a:p>
            <a:pPr marL="0" indent="0">
              <a:buNone/>
            </a:pPr>
            <a:endParaRPr lang="fr-FR" sz="2600" dirty="0"/>
          </a:p>
          <a:p>
            <a:pPr marL="457200" indent="-457200">
              <a:buFontTx/>
              <a:buChar char="-"/>
            </a:pPr>
            <a:r>
              <a:rPr lang="fr-FR" sz="2600" dirty="0"/>
              <a:t>Par la rédaction d’un document de « </a:t>
            </a:r>
            <a:r>
              <a:rPr lang="fr-FR" sz="2600" u="sng" dirty="0"/>
              <a:t>Fonctionnement du site</a:t>
            </a:r>
            <a:r>
              <a:rPr lang="fr-FR" sz="2600" dirty="0"/>
              <a:t> », comprenant les informations suivantes:</a:t>
            </a:r>
          </a:p>
          <a:p>
            <a:pPr marL="457200" indent="-457200">
              <a:buFontTx/>
              <a:buChar char="-"/>
            </a:pPr>
            <a:endParaRPr lang="fr-FR" sz="2600" dirty="0"/>
          </a:p>
          <a:p>
            <a:pPr marL="1120140" lvl="2" indent="-457200">
              <a:buFontTx/>
              <a:buChar char="-"/>
            </a:pPr>
            <a:r>
              <a:rPr lang="fr-FR" sz="2300" dirty="0"/>
              <a:t>Les conditions de référencement, de classement et de déréférencement des contenus auxquels il permet d’accéder,</a:t>
            </a:r>
          </a:p>
          <a:p>
            <a:pPr marL="1120140" lvl="2" indent="-457200">
              <a:buFontTx/>
              <a:buChar char="-"/>
            </a:pPr>
            <a:r>
              <a:rPr lang="fr-FR" sz="2300" dirty="0"/>
              <a:t>Les critères de classement par défaut des contenus et offres de biens ou services</a:t>
            </a:r>
          </a:p>
          <a:p>
            <a:pPr marL="1120140" lvl="2" indent="-457200">
              <a:buFontTx/>
              <a:buChar char="-"/>
            </a:pPr>
            <a:r>
              <a:rPr lang="fr-FR" sz="2300" dirty="0"/>
              <a:t>Le cas échéant, l’existence d’un lien capitalistique ou d’une rémunération entre l’opérateur et d’utilisateur-vendeur (si ce lien influence le référencement ou le classement)</a:t>
            </a:r>
          </a:p>
          <a:p>
            <a:pPr marL="1120140" lvl="2" indent="-457200">
              <a:buFontTx/>
              <a:buChar char="-"/>
            </a:pPr>
            <a:r>
              <a:rPr lang="fr-FR" sz="2300" dirty="0"/>
              <a:t>Le critère de classement utilisé ainsi que la définition de ce critère</a:t>
            </a:r>
          </a:p>
          <a:p>
            <a:pPr marL="1120140" lvl="2" indent="-457200">
              <a:buFontTx/>
              <a:buChar char="-"/>
            </a:pPr>
            <a:r>
              <a:rPr lang="fr-FR" sz="2300" dirty="0"/>
              <a:t>La qualité des personnes autorisées à déposer une offre de biens et de services, et notamment leur statut de professionnel ou de consommateur,</a:t>
            </a:r>
          </a:p>
          <a:p>
            <a:pPr marL="1120140" lvl="2" indent="-457200">
              <a:buFontTx/>
              <a:buChar char="-"/>
            </a:pPr>
            <a:r>
              <a:rPr lang="fr-FR" sz="2300" dirty="0"/>
              <a:t>Le descriptif du service de mise en relation, ainsi que la nature et l’objet des contrats dont il permet la conclusion,</a:t>
            </a:r>
          </a:p>
          <a:p>
            <a:pPr marL="1120140" lvl="2" indent="-457200">
              <a:buFontTx/>
              <a:buChar char="-"/>
            </a:pPr>
            <a:endParaRPr lang="fr-FR" sz="2400" dirty="0"/>
          </a:p>
          <a:p>
            <a:pPr marL="1120140" lvl="2" indent="-457200">
              <a:buFontTx/>
              <a:buChar char="-"/>
            </a:pPr>
            <a:endParaRPr lang="fr-FR" sz="2400" dirty="0"/>
          </a:p>
          <a:p>
            <a:pPr marL="1120140" lvl="2" indent="-457200">
              <a:buFontTx/>
              <a:buChar char="-"/>
            </a:pPr>
            <a:endParaRPr lang="fr-FR" sz="2400" dirty="0"/>
          </a:p>
          <a:p>
            <a:pPr marL="0" indent="0">
              <a:buNone/>
            </a:pPr>
            <a:endParaRPr lang="fr-FR" sz="2800" dirty="0"/>
          </a:p>
          <a:p>
            <a:pPr marL="0" indent="0">
              <a:buNone/>
            </a:pPr>
            <a:endParaRPr lang="fr-FR" sz="2800" dirty="0"/>
          </a:p>
          <a:p>
            <a:pPr marL="0" indent="0">
              <a:buNone/>
            </a:pPr>
            <a:endParaRPr lang="fr-FR" sz="34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10</a:t>
            </a:fld>
            <a:endParaRPr lang="fr-FR">
              <a:latin typeface="Calibri"/>
            </a:endParaRPr>
          </a:p>
        </p:txBody>
      </p:sp>
    </p:spTree>
    <p:extLst>
      <p:ext uri="{BB962C8B-B14F-4D97-AF65-F5344CB8AC3E}">
        <p14:creationId xmlns:p14="http://schemas.microsoft.com/office/powerpoint/2010/main" val="2775198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1 – L’obligation d’information</a:t>
            </a:r>
            <a:endParaRPr lang="fr-FR" dirty="0"/>
          </a:p>
        </p:txBody>
      </p:sp>
      <p:sp>
        <p:nvSpPr>
          <p:cNvPr id="3" name="Espace réservé du contenu 2"/>
          <p:cNvSpPr>
            <a:spLocks noGrp="1"/>
          </p:cNvSpPr>
          <p:nvPr>
            <p:ph idx="1"/>
          </p:nvPr>
        </p:nvSpPr>
        <p:spPr>
          <a:xfrm>
            <a:off x="1981200" y="1340768"/>
            <a:ext cx="7620000" cy="5184576"/>
          </a:xfrm>
        </p:spPr>
        <p:txBody>
          <a:bodyPr>
            <a:normAutofit fontScale="55000" lnSpcReduction="20000"/>
          </a:bodyPr>
          <a:lstStyle/>
          <a:p>
            <a:pPr marL="0" indent="0">
              <a:buNone/>
            </a:pPr>
            <a:r>
              <a:rPr lang="fr-FR" sz="3200" b="1" u="sng" dirty="0"/>
              <a:t>En pratique </a:t>
            </a:r>
            <a:r>
              <a:rPr lang="fr-FR" sz="3300" b="1" u="sng" dirty="0"/>
              <a:t>: comment remplir ses obligations d’information précontractuelles et contractuelles ?</a:t>
            </a:r>
          </a:p>
          <a:p>
            <a:pPr marL="0" indent="0">
              <a:buNone/>
            </a:pPr>
            <a:endParaRPr lang="fr-FR" sz="2800" dirty="0"/>
          </a:p>
          <a:p>
            <a:pPr marL="0" indent="0">
              <a:buNone/>
            </a:pPr>
            <a:r>
              <a:rPr lang="fr-FR" sz="2800" dirty="0"/>
              <a:t>Par la rédaction d’un document de « </a:t>
            </a:r>
            <a:r>
              <a:rPr lang="fr-FR" sz="2800" b="1" u="sng" dirty="0"/>
              <a:t>Conditions Générales d’Utilisation</a:t>
            </a:r>
            <a:r>
              <a:rPr lang="fr-FR" sz="2800" dirty="0"/>
              <a:t> », comprenant notamment les informations suivantes:</a:t>
            </a:r>
          </a:p>
          <a:p>
            <a:pPr marL="0" indent="0">
              <a:buNone/>
            </a:pPr>
            <a:endParaRPr lang="fr-FR" sz="2800" dirty="0"/>
          </a:p>
          <a:p>
            <a:pPr indent="-342900">
              <a:buFontTx/>
              <a:buChar char="-"/>
            </a:pPr>
            <a:r>
              <a:rPr lang="fr-FR" sz="2400" dirty="0"/>
              <a:t>Les prix total des biens ou services proposés (y compris les éventuels frais de mise en relation et frais supplémentaires exigibles)</a:t>
            </a:r>
          </a:p>
          <a:p>
            <a:pPr indent="-342900">
              <a:buFontTx/>
              <a:buChar char="-"/>
            </a:pPr>
            <a:endParaRPr lang="fr-FR" sz="2400" dirty="0"/>
          </a:p>
          <a:p>
            <a:pPr indent="-342900">
              <a:buFontTx/>
              <a:buChar char="-"/>
            </a:pPr>
            <a:r>
              <a:rPr lang="fr-FR" sz="2400" dirty="0"/>
              <a:t>Le droit de rétractation ou l’absence de droit de rétractation dans le cas des places de marché liées au tourisme</a:t>
            </a:r>
          </a:p>
          <a:p>
            <a:pPr indent="-342900">
              <a:buFontTx/>
              <a:buChar char="-"/>
            </a:pPr>
            <a:endParaRPr lang="fr-FR" sz="2400" dirty="0"/>
          </a:p>
          <a:p>
            <a:pPr indent="-342900">
              <a:buFontTx/>
              <a:buChar char="-"/>
            </a:pPr>
            <a:r>
              <a:rPr lang="fr-FR" sz="2400" dirty="0"/>
              <a:t>L’absence de garantie légale de conformité et de garantie des vices cachés,</a:t>
            </a:r>
          </a:p>
          <a:p>
            <a:pPr indent="-342900">
              <a:buFontTx/>
              <a:buChar char="-"/>
            </a:pPr>
            <a:endParaRPr lang="fr-FR" sz="2400" dirty="0"/>
          </a:p>
          <a:p>
            <a:pPr indent="-342900">
              <a:buFontTx/>
              <a:buChar char="-"/>
            </a:pPr>
            <a:r>
              <a:rPr lang="fr-FR" sz="2400" dirty="0"/>
              <a:t>Les dispositions du Code civil relatives au droit des obligations et de la responsabilité civile applicables à la relation contractuelle, par l’affichage d’un lien hypertexte.</a:t>
            </a:r>
          </a:p>
          <a:p>
            <a:pPr marL="457200" indent="-457200">
              <a:buFontTx/>
              <a:buChar char="-"/>
            </a:pPr>
            <a:endParaRPr lang="fr-FR" sz="2800" dirty="0"/>
          </a:p>
          <a:p>
            <a:pPr marL="0" indent="0">
              <a:buNone/>
            </a:pPr>
            <a:r>
              <a:rPr lang="fr-FR" sz="2800" dirty="0"/>
              <a:t>Le cas échéant:</a:t>
            </a:r>
          </a:p>
          <a:p>
            <a:pPr marL="0" indent="0">
              <a:buNone/>
            </a:pPr>
            <a:endParaRPr lang="fr-FR" sz="2800" dirty="0"/>
          </a:p>
          <a:p>
            <a:pPr marL="1120140" lvl="2" indent="-457200">
              <a:buFontTx/>
              <a:buChar char="-"/>
            </a:pPr>
            <a:r>
              <a:rPr lang="fr-FR" sz="2400" dirty="0"/>
              <a:t>Le prix du service de mise en relation et de tout service additionnel payant</a:t>
            </a:r>
          </a:p>
          <a:p>
            <a:pPr marL="1120140" lvl="2" indent="-457200">
              <a:buFontTx/>
              <a:buChar char="-"/>
            </a:pPr>
            <a:r>
              <a:rPr lang="fr-FR" sz="2400" dirty="0"/>
              <a:t>Les modalités de paiement et le mode de gestion de la transaction financière</a:t>
            </a:r>
          </a:p>
          <a:p>
            <a:pPr marL="1120140" lvl="2" indent="-457200">
              <a:buFontTx/>
              <a:buChar char="-"/>
            </a:pPr>
            <a:r>
              <a:rPr lang="fr-FR" sz="2400" dirty="0"/>
              <a:t>Les assurances et garanties par l’opérateur,</a:t>
            </a:r>
          </a:p>
          <a:p>
            <a:pPr marL="1120140" lvl="2" indent="-457200">
              <a:buFontTx/>
              <a:buChar char="-"/>
            </a:pPr>
            <a:r>
              <a:rPr lang="fr-FR" sz="2400" dirty="0"/>
              <a:t>Les modalités de règlement des litiges</a:t>
            </a:r>
          </a:p>
          <a:p>
            <a:pPr marL="0" indent="0">
              <a:buNone/>
            </a:pPr>
            <a:endParaRPr lang="fr-FR" sz="2800" dirty="0"/>
          </a:p>
          <a:p>
            <a:pPr marL="0" indent="0">
              <a:buNone/>
            </a:pPr>
            <a:endParaRPr lang="fr-FR" sz="2800" dirty="0"/>
          </a:p>
          <a:p>
            <a:pPr marL="0" indent="0">
              <a:buNone/>
            </a:pPr>
            <a:endParaRPr lang="fr-FR" sz="34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11</a:t>
            </a:fld>
            <a:endParaRPr lang="fr-FR">
              <a:latin typeface="Calibri"/>
            </a:endParaRPr>
          </a:p>
        </p:txBody>
      </p:sp>
    </p:spTree>
    <p:extLst>
      <p:ext uri="{BB962C8B-B14F-4D97-AF65-F5344CB8AC3E}">
        <p14:creationId xmlns:p14="http://schemas.microsoft.com/office/powerpoint/2010/main" val="3865102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1 – L’obligation d’information</a:t>
            </a:r>
            <a:endParaRPr lang="fr-FR" dirty="0"/>
          </a:p>
        </p:txBody>
      </p:sp>
      <p:sp>
        <p:nvSpPr>
          <p:cNvPr id="3" name="Espace réservé du contenu 2"/>
          <p:cNvSpPr>
            <a:spLocks noGrp="1"/>
          </p:cNvSpPr>
          <p:nvPr>
            <p:ph idx="1"/>
          </p:nvPr>
        </p:nvSpPr>
        <p:spPr>
          <a:xfrm>
            <a:off x="1981200" y="1340768"/>
            <a:ext cx="7620000" cy="5184576"/>
          </a:xfrm>
        </p:spPr>
        <p:txBody>
          <a:bodyPr>
            <a:normAutofit/>
          </a:bodyPr>
          <a:lstStyle/>
          <a:p>
            <a:pPr marL="0" indent="0">
              <a:buNone/>
            </a:pPr>
            <a:r>
              <a:rPr lang="fr-FR" sz="2400" b="1" u="sng" dirty="0"/>
              <a:t>En pratique : illustrations concrètes</a:t>
            </a:r>
          </a:p>
          <a:p>
            <a:pPr marL="0" indent="0" algn="ctr">
              <a:buNone/>
            </a:pPr>
            <a:endParaRPr lang="fr-FR" sz="2800" u="sng" dirty="0"/>
          </a:p>
          <a:p>
            <a:pPr marL="0" indent="0" algn="ctr">
              <a:buNone/>
            </a:pPr>
            <a:r>
              <a:rPr lang="fr-FR" sz="2800" u="sng" dirty="0"/>
              <a:t>Sur le site d’AIRBNB</a:t>
            </a:r>
          </a:p>
          <a:p>
            <a:pPr marL="0" indent="0">
              <a:buNone/>
            </a:pPr>
            <a:endParaRPr lang="fr-FR" sz="2800" dirty="0"/>
          </a:p>
          <a:p>
            <a:pPr marL="0" indent="0">
              <a:buNone/>
            </a:pPr>
            <a:endParaRPr lang="fr-FR" sz="34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12</a:t>
            </a:fld>
            <a:endParaRPr lang="fr-FR">
              <a:latin typeface="Calibri"/>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9617" y="3068961"/>
            <a:ext cx="6361905" cy="3161905"/>
          </a:xfrm>
          <a:prstGeom prst="rect">
            <a:avLst/>
          </a:prstGeom>
        </p:spPr>
      </p:pic>
    </p:spTree>
    <p:extLst>
      <p:ext uri="{BB962C8B-B14F-4D97-AF65-F5344CB8AC3E}">
        <p14:creationId xmlns:p14="http://schemas.microsoft.com/office/powerpoint/2010/main" val="4050504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1 – L’obligation d’information</a:t>
            </a:r>
            <a:endParaRPr lang="fr-FR" dirty="0"/>
          </a:p>
        </p:txBody>
      </p:sp>
      <p:sp>
        <p:nvSpPr>
          <p:cNvPr id="3" name="Espace réservé du contenu 2"/>
          <p:cNvSpPr>
            <a:spLocks noGrp="1"/>
          </p:cNvSpPr>
          <p:nvPr>
            <p:ph idx="1"/>
          </p:nvPr>
        </p:nvSpPr>
        <p:spPr>
          <a:xfrm>
            <a:off x="1981200" y="1340768"/>
            <a:ext cx="7620000" cy="5184576"/>
          </a:xfrm>
        </p:spPr>
        <p:txBody>
          <a:bodyPr>
            <a:normAutofit/>
          </a:bodyPr>
          <a:lstStyle/>
          <a:p>
            <a:pPr marL="0" indent="0">
              <a:buNone/>
            </a:pPr>
            <a:r>
              <a:rPr lang="fr-FR" sz="2400" b="1" u="sng" dirty="0"/>
              <a:t>En pratique : illustrations concrètes</a:t>
            </a:r>
          </a:p>
          <a:p>
            <a:pPr marL="0" indent="0" algn="ctr">
              <a:buNone/>
            </a:pPr>
            <a:endParaRPr lang="fr-FR" sz="2800" u="sng" dirty="0"/>
          </a:p>
          <a:p>
            <a:pPr marL="0" indent="0" algn="ctr">
              <a:buNone/>
            </a:pPr>
            <a:r>
              <a:rPr lang="fr-FR" sz="2800" u="sng" dirty="0"/>
              <a:t>Sur le site d’AIRBNB</a:t>
            </a:r>
          </a:p>
          <a:p>
            <a:pPr marL="0" indent="0">
              <a:buNone/>
            </a:pPr>
            <a:endParaRPr lang="fr-FR" sz="2800" dirty="0"/>
          </a:p>
          <a:p>
            <a:pPr marL="0" indent="0">
              <a:buNone/>
            </a:pPr>
            <a:endParaRPr lang="fr-FR" sz="34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13</a:t>
            </a:fld>
            <a:endParaRPr lang="fr-FR">
              <a:latin typeface="Calibri"/>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7769" y="3103810"/>
            <a:ext cx="3229315" cy="3127053"/>
          </a:xfrm>
          <a:prstGeom prst="rect">
            <a:avLst/>
          </a:prstGeom>
        </p:spPr>
      </p:pic>
    </p:spTree>
    <p:extLst>
      <p:ext uri="{BB962C8B-B14F-4D97-AF65-F5344CB8AC3E}">
        <p14:creationId xmlns:p14="http://schemas.microsoft.com/office/powerpoint/2010/main" val="14592257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1 – L’obligation d’information</a:t>
            </a:r>
            <a:endParaRPr lang="fr-FR" dirty="0"/>
          </a:p>
        </p:txBody>
      </p:sp>
      <p:sp>
        <p:nvSpPr>
          <p:cNvPr id="3" name="Espace réservé du contenu 2"/>
          <p:cNvSpPr>
            <a:spLocks noGrp="1"/>
          </p:cNvSpPr>
          <p:nvPr>
            <p:ph idx="1"/>
          </p:nvPr>
        </p:nvSpPr>
        <p:spPr>
          <a:xfrm>
            <a:off x="1981200" y="1340768"/>
            <a:ext cx="7620000" cy="5184576"/>
          </a:xfrm>
        </p:spPr>
        <p:txBody>
          <a:bodyPr>
            <a:normAutofit/>
          </a:bodyPr>
          <a:lstStyle/>
          <a:p>
            <a:pPr marL="0" indent="0">
              <a:buNone/>
            </a:pPr>
            <a:r>
              <a:rPr lang="fr-FR" sz="2400" b="1" u="sng" dirty="0"/>
              <a:t>En pratique : illustrations concrètes</a:t>
            </a:r>
          </a:p>
          <a:p>
            <a:pPr marL="0" indent="0" algn="ctr">
              <a:buNone/>
            </a:pPr>
            <a:endParaRPr lang="fr-FR" sz="2800" u="sng" dirty="0"/>
          </a:p>
          <a:p>
            <a:pPr marL="0" indent="0" algn="ctr">
              <a:buNone/>
            </a:pPr>
            <a:r>
              <a:rPr lang="fr-FR" sz="2800" u="sng" dirty="0"/>
              <a:t>Sur le site de RECEPTIVTOUR</a:t>
            </a:r>
          </a:p>
          <a:p>
            <a:pPr marL="0" indent="0">
              <a:buNone/>
            </a:pPr>
            <a:endParaRPr lang="fr-FR" sz="2800" dirty="0"/>
          </a:p>
          <a:p>
            <a:pPr marL="0" indent="0">
              <a:buNone/>
            </a:pPr>
            <a:endParaRPr lang="fr-FR" sz="34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14</a:t>
            </a:fld>
            <a:endParaRPr lang="fr-FR">
              <a:latin typeface="Calibri"/>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672" y="2996952"/>
            <a:ext cx="5409524" cy="3495238"/>
          </a:xfrm>
          <a:prstGeom prst="rect">
            <a:avLst/>
          </a:prstGeom>
        </p:spPr>
      </p:pic>
    </p:spTree>
    <p:extLst>
      <p:ext uri="{BB962C8B-B14F-4D97-AF65-F5344CB8AC3E}">
        <p14:creationId xmlns:p14="http://schemas.microsoft.com/office/powerpoint/2010/main" val="34751638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1 – L’obligation d’information</a:t>
            </a:r>
            <a:endParaRPr lang="fr-FR" dirty="0"/>
          </a:p>
        </p:txBody>
      </p:sp>
      <p:sp>
        <p:nvSpPr>
          <p:cNvPr id="3" name="Espace réservé du contenu 2"/>
          <p:cNvSpPr>
            <a:spLocks noGrp="1"/>
          </p:cNvSpPr>
          <p:nvPr>
            <p:ph idx="1"/>
          </p:nvPr>
        </p:nvSpPr>
        <p:spPr>
          <a:xfrm>
            <a:off x="1981200" y="1340768"/>
            <a:ext cx="7620000" cy="5184576"/>
          </a:xfrm>
        </p:spPr>
        <p:txBody>
          <a:bodyPr>
            <a:normAutofit/>
          </a:bodyPr>
          <a:lstStyle/>
          <a:p>
            <a:pPr marL="0" indent="0">
              <a:buNone/>
            </a:pPr>
            <a:r>
              <a:rPr lang="fr-FR" sz="2400" b="1" u="sng" dirty="0"/>
              <a:t>En pratique : illustrations concrètes</a:t>
            </a:r>
          </a:p>
          <a:p>
            <a:pPr marL="0" indent="0">
              <a:buNone/>
            </a:pPr>
            <a:endParaRPr lang="fr-FR" sz="2400" b="1" u="sng" dirty="0"/>
          </a:p>
          <a:p>
            <a:pPr marL="0" indent="0" algn="ctr">
              <a:buNone/>
            </a:pPr>
            <a:r>
              <a:rPr lang="fr-FR" sz="2400" u="sng" dirty="0"/>
              <a:t>Sur le site de BOOKING</a:t>
            </a:r>
          </a:p>
          <a:p>
            <a:pPr marL="0" indent="0">
              <a:buNone/>
            </a:pPr>
            <a:endParaRPr lang="fr-FR" sz="2800" dirty="0"/>
          </a:p>
          <a:p>
            <a:pPr marL="0" indent="0">
              <a:buNone/>
            </a:pPr>
            <a:endParaRPr lang="fr-FR" sz="34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15</a:t>
            </a:fld>
            <a:endParaRPr lang="fr-FR">
              <a:latin typeface="Calibri"/>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9817" y="3011130"/>
            <a:ext cx="2609273" cy="3640666"/>
          </a:xfrm>
          <a:prstGeom prst="rect">
            <a:avLst/>
          </a:prstGeom>
        </p:spPr>
      </p:pic>
    </p:spTree>
    <p:extLst>
      <p:ext uri="{BB962C8B-B14F-4D97-AF65-F5344CB8AC3E}">
        <p14:creationId xmlns:p14="http://schemas.microsoft.com/office/powerpoint/2010/main" val="8216530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2 – La sécurisation des relations contractuelles</a:t>
            </a:r>
            <a:endParaRPr lang="fr-FR" dirty="0"/>
          </a:p>
        </p:txBody>
      </p:sp>
      <p:sp>
        <p:nvSpPr>
          <p:cNvPr id="3" name="Espace réservé du contenu 2"/>
          <p:cNvSpPr>
            <a:spLocks noGrp="1"/>
          </p:cNvSpPr>
          <p:nvPr>
            <p:ph idx="1"/>
          </p:nvPr>
        </p:nvSpPr>
        <p:spPr>
          <a:xfrm>
            <a:off x="1981200" y="1340768"/>
            <a:ext cx="7620000" cy="5184576"/>
          </a:xfrm>
        </p:spPr>
        <p:txBody>
          <a:bodyPr>
            <a:normAutofit/>
          </a:bodyPr>
          <a:lstStyle/>
          <a:p>
            <a:pPr marL="114300" indent="0">
              <a:buClr>
                <a:srgbClr val="4F81BD"/>
              </a:buClr>
              <a:buNone/>
            </a:pPr>
            <a:endParaRPr lang="fr-FR" sz="1800" dirty="0">
              <a:solidFill>
                <a:prstClr val="black"/>
              </a:solidFill>
            </a:endParaRPr>
          </a:p>
          <a:p>
            <a:pPr marL="114300" indent="0">
              <a:buClr>
                <a:srgbClr val="4F81BD"/>
              </a:buClr>
              <a:buNone/>
            </a:pPr>
            <a:endParaRPr lang="fr-FR" sz="1800" dirty="0">
              <a:solidFill>
                <a:prstClr val="black"/>
              </a:solidFill>
            </a:endParaRPr>
          </a:p>
          <a:p>
            <a:pPr lvl="0">
              <a:buClr>
                <a:srgbClr val="4F81BD"/>
              </a:buClr>
              <a:buFontTx/>
              <a:buChar char="-"/>
            </a:pPr>
            <a:r>
              <a:rPr lang="fr-FR" sz="1800" dirty="0">
                <a:solidFill>
                  <a:prstClr val="black"/>
                </a:solidFill>
              </a:rPr>
              <a:t>L’obligation de délivrer une information loyale, claire et transparente à l’ensemble de ses utilisateurs, ainsi que la sécurisation des liens entre l’éditeur et les utilisateurs-consommateurs </a:t>
            </a:r>
            <a:r>
              <a:rPr lang="fr-FR" sz="1800" dirty="0">
                <a:solidFill>
                  <a:prstClr val="black"/>
                </a:solidFill>
                <a:sym typeface="Wingdings" panose="05000000000000000000" pitchFamily="2" charset="2"/>
              </a:rPr>
              <a:t> mise en place de Conditions Générales d’utilisation (« CGU »)</a:t>
            </a:r>
          </a:p>
          <a:p>
            <a:pPr marL="114300" indent="0">
              <a:buClr>
                <a:srgbClr val="4F81BD"/>
              </a:buClr>
              <a:buNone/>
            </a:pPr>
            <a:endParaRPr lang="fr-FR" sz="1800" dirty="0">
              <a:solidFill>
                <a:prstClr val="black"/>
              </a:solidFill>
              <a:sym typeface="Wingdings" panose="05000000000000000000" pitchFamily="2" charset="2"/>
            </a:endParaRPr>
          </a:p>
          <a:p>
            <a:pPr lvl="0">
              <a:buClr>
                <a:srgbClr val="4F81BD"/>
              </a:buClr>
              <a:buFontTx/>
              <a:buChar char="-"/>
            </a:pPr>
            <a:r>
              <a:rPr lang="fr-FR" sz="1800" dirty="0">
                <a:solidFill>
                  <a:prstClr val="black"/>
                </a:solidFill>
                <a:sym typeface="Wingdings" panose="05000000000000000000" pitchFamily="2" charset="2"/>
              </a:rPr>
              <a:t>L’obligation de permettre aux vendeurs de remplir leurs obligations d’information  communication par le vendeur de ses Conditions Générales de Vente (« CGV »)</a:t>
            </a:r>
          </a:p>
          <a:p>
            <a:pPr marL="114300" indent="0">
              <a:buClr>
                <a:srgbClr val="4F81BD"/>
              </a:buClr>
              <a:buNone/>
            </a:pPr>
            <a:endParaRPr lang="fr-FR" sz="1800" dirty="0">
              <a:solidFill>
                <a:prstClr val="black"/>
              </a:solidFill>
              <a:sym typeface="Wingdings" panose="05000000000000000000" pitchFamily="2" charset="2"/>
            </a:endParaRPr>
          </a:p>
          <a:p>
            <a:pPr lvl="0">
              <a:buClr>
                <a:srgbClr val="4F81BD"/>
              </a:buClr>
              <a:buFontTx/>
              <a:buChar char="-"/>
            </a:pPr>
            <a:r>
              <a:rPr lang="fr-FR" sz="1800" dirty="0">
                <a:solidFill>
                  <a:prstClr val="black"/>
                </a:solidFill>
                <a:sym typeface="Wingdings" panose="05000000000000000000" pitchFamily="2" charset="2"/>
              </a:rPr>
              <a:t>L’obligation de conclure un contrat entre l’éditeur et les commerçants (« CGS »)</a:t>
            </a:r>
          </a:p>
          <a:p>
            <a:pPr marL="114300" indent="0">
              <a:buClr>
                <a:srgbClr val="4F81BD"/>
              </a:buClr>
              <a:buNone/>
            </a:pPr>
            <a:endParaRPr lang="fr-FR" sz="1800" dirty="0">
              <a:solidFill>
                <a:prstClr val="black"/>
              </a:solidFill>
              <a:sym typeface="Wingdings" panose="05000000000000000000" pitchFamily="2" charset="2"/>
            </a:endParaRPr>
          </a:p>
          <a:p>
            <a:pPr lvl="0">
              <a:buClr>
                <a:srgbClr val="4F81BD"/>
              </a:buClr>
              <a:buFontTx/>
              <a:buChar char="-"/>
            </a:pPr>
            <a:r>
              <a:rPr lang="fr-FR" sz="1800" dirty="0">
                <a:solidFill>
                  <a:prstClr val="black"/>
                </a:solidFill>
                <a:sym typeface="Wingdings" panose="05000000000000000000" pitchFamily="2" charset="2"/>
              </a:rPr>
              <a:t>L’obligation de conclure un contrat avec le prestataire de développement de la Marketplace (contrat de prestations informatiques)</a:t>
            </a:r>
          </a:p>
          <a:p>
            <a:pPr marL="0" indent="0">
              <a:buNone/>
            </a:pPr>
            <a:endParaRPr lang="fr-FR" sz="2800" dirty="0"/>
          </a:p>
          <a:p>
            <a:pPr marL="0" indent="0">
              <a:buNone/>
            </a:pPr>
            <a:endParaRPr lang="fr-FR" sz="2800" dirty="0"/>
          </a:p>
          <a:p>
            <a:pPr marL="0" indent="0">
              <a:buNone/>
            </a:pPr>
            <a:endParaRPr lang="fr-FR" sz="34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16</a:t>
            </a:fld>
            <a:endParaRPr lang="fr-FR">
              <a:latin typeface="Calibri"/>
            </a:endParaRPr>
          </a:p>
        </p:txBody>
      </p:sp>
    </p:spTree>
    <p:extLst>
      <p:ext uri="{BB962C8B-B14F-4D97-AF65-F5344CB8AC3E}">
        <p14:creationId xmlns:p14="http://schemas.microsoft.com/office/powerpoint/2010/main" val="39262870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2 – La sécurisation des relations contractuelles</a:t>
            </a:r>
            <a:endParaRPr lang="fr-FR" dirty="0"/>
          </a:p>
        </p:txBody>
      </p:sp>
      <p:sp>
        <p:nvSpPr>
          <p:cNvPr id="3" name="Espace réservé du contenu 2"/>
          <p:cNvSpPr>
            <a:spLocks noGrp="1"/>
          </p:cNvSpPr>
          <p:nvPr>
            <p:ph idx="1"/>
          </p:nvPr>
        </p:nvSpPr>
        <p:spPr>
          <a:xfrm>
            <a:off x="1981200" y="1340768"/>
            <a:ext cx="7620000" cy="5184576"/>
          </a:xfrm>
        </p:spPr>
        <p:txBody>
          <a:bodyPr>
            <a:normAutofit/>
          </a:bodyPr>
          <a:lstStyle/>
          <a:p>
            <a:pPr marL="114300" indent="0">
              <a:buClr>
                <a:srgbClr val="4F81BD"/>
              </a:buClr>
              <a:buNone/>
            </a:pPr>
            <a:endParaRPr lang="fr-FR" sz="1800" dirty="0">
              <a:solidFill>
                <a:prstClr val="black"/>
              </a:solidFill>
            </a:endParaRPr>
          </a:p>
          <a:p>
            <a:pPr marL="114300" indent="0">
              <a:buClr>
                <a:srgbClr val="4F81BD"/>
              </a:buClr>
              <a:buNone/>
            </a:pPr>
            <a:endParaRPr lang="fr-FR" sz="1800" dirty="0">
              <a:solidFill>
                <a:prstClr val="black"/>
              </a:solidFill>
            </a:endParaRPr>
          </a:p>
          <a:p>
            <a:pPr marL="0" indent="0">
              <a:buNone/>
            </a:pPr>
            <a:endParaRPr lang="fr-FR" sz="2800" dirty="0"/>
          </a:p>
          <a:p>
            <a:pPr marL="0" indent="0">
              <a:buNone/>
            </a:pPr>
            <a:endParaRPr lang="fr-FR" sz="2800" dirty="0"/>
          </a:p>
          <a:p>
            <a:pPr marL="0" indent="0">
              <a:buNone/>
            </a:pPr>
            <a:endParaRPr lang="fr-FR" sz="34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17</a:t>
            </a:fld>
            <a:endParaRPr lang="fr-FR">
              <a:latin typeface="Calibri"/>
            </a:endParaRPr>
          </a:p>
        </p:txBody>
      </p:sp>
      <p:sp>
        <p:nvSpPr>
          <p:cNvPr id="5" name="Rectangle 4"/>
          <p:cNvSpPr/>
          <p:nvPr/>
        </p:nvSpPr>
        <p:spPr>
          <a:xfrm>
            <a:off x="4943872" y="3501008"/>
            <a:ext cx="1800200"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fr-FR" dirty="0">
                <a:solidFill>
                  <a:prstClr val="white"/>
                </a:solidFill>
                <a:latin typeface="Calibri"/>
              </a:rPr>
              <a:t>EDITEUR DE LA PDM</a:t>
            </a:r>
          </a:p>
        </p:txBody>
      </p:sp>
      <p:sp>
        <p:nvSpPr>
          <p:cNvPr id="6" name="Rectangle 5"/>
          <p:cNvSpPr/>
          <p:nvPr/>
        </p:nvSpPr>
        <p:spPr>
          <a:xfrm>
            <a:off x="4943872" y="1628800"/>
            <a:ext cx="1800200"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fr-FR" dirty="0">
                <a:solidFill>
                  <a:prstClr val="white"/>
                </a:solidFill>
                <a:latin typeface="Calibri"/>
              </a:rPr>
              <a:t>PRESTATAIRES INFORMATIQUES</a:t>
            </a:r>
          </a:p>
        </p:txBody>
      </p:sp>
      <p:sp>
        <p:nvSpPr>
          <p:cNvPr id="8" name="Rectangle 7"/>
          <p:cNvSpPr/>
          <p:nvPr/>
        </p:nvSpPr>
        <p:spPr>
          <a:xfrm>
            <a:off x="2207568" y="4869160"/>
            <a:ext cx="1800200"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fr-FR" dirty="0">
                <a:solidFill>
                  <a:prstClr val="white"/>
                </a:solidFill>
                <a:latin typeface="Calibri"/>
              </a:rPr>
              <a:t>UTILISATEURS-VENDEUR</a:t>
            </a:r>
          </a:p>
        </p:txBody>
      </p:sp>
      <p:sp>
        <p:nvSpPr>
          <p:cNvPr id="9" name="Rectangle 8"/>
          <p:cNvSpPr/>
          <p:nvPr/>
        </p:nvSpPr>
        <p:spPr>
          <a:xfrm>
            <a:off x="7536160" y="4869160"/>
            <a:ext cx="1800200"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fr-FR" dirty="0">
                <a:solidFill>
                  <a:prstClr val="white"/>
                </a:solidFill>
                <a:latin typeface="Calibri"/>
              </a:rPr>
              <a:t>UTILISATEURS-CLIENTS</a:t>
            </a:r>
          </a:p>
        </p:txBody>
      </p:sp>
      <p:sp>
        <p:nvSpPr>
          <p:cNvPr id="14" name="Flèche vers le bas 13"/>
          <p:cNvSpPr/>
          <p:nvPr/>
        </p:nvSpPr>
        <p:spPr>
          <a:xfrm rot="18230585">
            <a:off x="7124340" y="3923783"/>
            <a:ext cx="288032" cy="10693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fr-FR">
              <a:solidFill>
                <a:prstClr val="white"/>
              </a:solidFill>
              <a:latin typeface="Calibri"/>
            </a:endParaRPr>
          </a:p>
        </p:txBody>
      </p:sp>
      <p:sp>
        <p:nvSpPr>
          <p:cNvPr id="15" name="Flèche vers le bas 14"/>
          <p:cNvSpPr/>
          <p:nvPr/>
        </p:nvSpPr>
        <p:spPr>
          <a:xfrm rot="2729841">
            <a:off x="4313736" y="4026072"/>
            <a:ext cx="288032" cy="10801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fr-FR">
              <a:solidFill>
                <a:prstClr val="white"/>
              </a:solidFill>
              <a:latin typeface="Calibri"/>
            </a:endParaRPr>
          </a:p>
        </p:txBody>
      </p:sp>
      <p:sp>
        <p:nvSpPr>
          <p:cNvPr id="16" name="Flèche vers le bas 15"/>
          <p:cNvSpPr/>
          <p:nvPr/>
        </p:nvSpPr>
        <p:spPr>
          <a:xfrm rot="16200000">
            <a:off x="5555942" y="4077073"/>
            <a:ext cx="288032" cy="266429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fr-FR">
              <a:solidFill>
                <a:prstClr val="white"/>
              </a:solidFill>
              <a:latin typeface="Calibri"/>
            </a:endParaRPr>
          </a:p>
        </p:txBody>
      </p:sp>
      <p:sp>
        <p:nvSpPr>
          <p:cNvPr id="17" name="Flèche vers le bas 16"/>
          <p:cNvSpPr/>
          <p:nvPr/>
        </p:nvSpPr>
        <p:spPr>
          <a:xfrm>
            <a:off x="5699958" y="2708920"/>
            <a:ext cx="288032" cy="7920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fr-FR">
              <a:solidFill>
                <a:prstClr val="white"/>
              </a:solidFill>
              <a:latin typeface="Calibri"/>
            </a:endParaRPr>
          </a:p>
        </p:txBody>
      </p:sp>
      <p:sp>
        <p:nvSpPr>
          <p:cNvPr id="18" name="ZoneTexte 17"/>
          <p:cNvSpPr txBox="1"/>
          <p:nvPr/>
        </p:nvSpPr>
        <p:spPr>
          <a:xfrm>
            <a:off x="5967498" y="2908339"/>
            <a:ext cx="3528392" cy="307777"/>
          </a:xfrm>
          <a:prstGeom prst="rect">
            <a:avLst/>
          </a:prstGeom>
          <a:noFill/>
        </p:spPr>
        <p:txBody>
          <a:bodyPr wrap="square" rtlCol="0">
            <a:spAutoFit/>
          </a:bodyPr>
          <a:lstStyle/>
          <a:p>
            <a:pPr defTabSz="914400"/>
            <a:r>
              <a:rPr lang="fr-FR" sz="1400" dirty="0">
                <a:solidFill>
                  <a:prstClr val="black"/>
                </a:solidFill>
                <a:latin typeface="Calibri"/>
              </a:rPr>
              <a:t>CONTRAT DE PRESTATIONS INFORMATIQUES</a:t>
            </a:r>
          </a:p>
        </p:txBody>
      </p:sp>
      <p:sp>
        <p:nvSpPr>
          <p:cNvPr id="19" name="ZoneTexte 18"/>
          <p:cNvSpPr txBox="1"/>
          <p:nvPr/>
        </p:nvSpPr>
        <p:spPr>
          <a:xfrm>
            <a:off x="4007768" y="5637245"/>
            <a:ext cx="3528392" cy="307777"/>
          </a:xfrm>
          <a:prstGeom prst="rect">
            <a:avLst/>
          </a:prstGeom>
          <a:noFill/>
        </p:spPr>
        <p:txBody>
          <a:bodyPr wrap="square" rtlCol="0">
            <a:spAutoFit/>
          </a:bodyPr>
          <a:lstStyle/>
          <a:p>
            <a:pPr algn="ctr" defTabSz="914400"/>
            <a:r>
              <a:rPr lang="fr-FR" sz="1400" dirty="0">
                <a:solidFill>
                  <a:prstClr val="black"/>
                </a:solidFill>
                <a:latin typeface="Calibri"/>
              </a:rPr>
              <a:t>CONDITIONS GENERALES DE VENTE</a:t>
            </a:r>
          </a:p>
        </p:txBody>
      </p:sp>
      <p:sp>
        <p:nvSpPr>
          <p:cNvPr id="20" name="ZoneTexte 19"/>
          <p:cNvSpPr txBox="1"/>
          <p:nvPr/>
        </p:nvSpPr>
        <p:spPr>
          <a:xfrm>
            <a:off x="7104112" y="3779457"/>
            <a:ext cx="2088232" cy="523220"/>
          </a:xfrm>
          <a:prstGeom prst="rect">
            <a:avLst/>
          </a:prstGeom>
          <a:noFill/>
        </p:spPr>
        <p:txBody>
          <a:bodyPr wrap="square" rtlCol="0">
            <a:spAutoFit/>
          </a:bodyPr>
          <a:lstStyle/>
          <a:p>
            <a:pPr defTabSz="914400"/>
            <a:r>
              <a:rPr lang="fr-FR" sz="1400" dirty="0">
                <a:solidFill>
                  <a:prstClr val="black"/>
                </a:solidFill>
                <a:latin typeface="Calibri"/>
              </a:rPr>
              <a:t>CONDITIONS GENERALES D’UTILISATION</a:t>
            </a:r>
          </a:p>
        </p:txBody>
      </p:sp>
      <p:sp>
        <p:nvSpPr>
          <p:cNvPr id="21" name="ZoneTexte 20"/>
          <p:cNvSpPr txBox="1"/>
          <p:nvPr/>
        </p:nvSpPr>
        <p:spPr>
          <a:xfrm>
            <a:off x="2330736" y="4082408"/>
            <a:ext cx="2610224" cy="523220"/>
          </a:xfrm>
          <a:prstGeom prst="rect">
            <a:avLst/>
          </a:prstGeom>
          <a:noFill/>
        </p:spPr>
        <p:txBody>
          <a:bodyPr wrap="square" rtlCol="0">
            <a:spAutoFit/>
          </a:bodyPr>
          <a:lstStyle/>
          <a:p>
            <a:pPr defTabSz="914400"/>
            <a:r>
              <a:rPr lang="fr-FR" sz="1400" dirty="0">
                <a:solidFill>
                  <a:prstClr val="black"/>
                </a:solidFill>
                <a:latin typeface="Calibri"/>
              </a:rPr>
              <a:t>CONDITIONS GENERALES DE SERVICE</a:t>
            </a:r>
          </a:p>
        </p:txBody>
      </p:sp>
    </p:spTree>
    <p:extLst>
      <p:ext uri="{BB962C8B-B14F-4D97-AF65-F5344CB8AC3E}">
        <p14:creationId xmlns:p14="http://schemas.microsoft.com/office/powerpoint/2010/main" val="9926186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2 – La sécurisation des relations contractuelles</a:t>
            </a:r>
            <a:endParaRPr lang="fr-FR" dirty="0"/>
          </a:p>
        </p:txBody>
      </p:sp>
      <p:sp>
        <p:nvSpPr>
          <p:cNvPr id="3" name="Espace réservé du contenu 2"/>
          <p:cNvSpPr>
            <a:spLocks noGrp="1"/>
          </p:cNvSpPr>
          <p:nvPr>
            <p:ph idx="1"/>
          </p:nvPr>
        </p:nvSpPr>
        <p:spPr>
          <a:xfrm>
            <a:off x="1981200" y="1340768"/>
            <a:ext cx="7620000" cy="5184576"/>
          </a:xfrm>
        </p:spPr>
        <p:txBody>
          <a:bodyPr>
            <a:normAutofit fontScale="70000" lnSpcReduction="20000"/>
          </a:bodyPr>
          <a:lstStyle/>
          <a:p>
            <a:pPr marL="0" indent="0">
              <a:buNone/>
            </a:pPr>
            <a:endParaRPr lang="fr-FR" sz="2600" b="1" u="sng" dirty="0">
              <a:solidFill>
                <a:prstClr val="black"/>
              </a:solidFill>
            </a:endParaRPr>
          </a:p>
          <a:p>
            <a:pPr marL="0" indent="0">
              <a:buNone/>
            </a:pPr>
            <a:r>
              <a:rPr lang="fr-FR" sz="2600" b="1" u="sng" dirty="0">
                <a:solidFill>
                  <a:prstClr val="black"/>
                </a:solidFill>
              </a:rPr>
              <a:t>Le contenu des Conditions Générales d’utilisation</a:t>
            </a:r>
            <a:endParaRPr lang="fr-FR" sz="4100" b="1" u="sng" dirty="0"/>
          </a:p>
          <a:p>
            <a:pPr marL="0" indent="0">
              <a:buNone/>
            </a:pPr>
            <a:endParaRPr lang="fr-FR" sz="2800" dirty="0"/>
          </a:p>
          <a:p>
            <a:pPr marL="457200" indent="-457200">
              <a:buFontTx/>
              <a:buChar char="-"/>
            </a:pPr>
            <a:r>
              <a:rPr lang="fr-FR" sz="2800" dirty="0"/>
              <a:t>Objet : définir les conditions et modalités selon lesquelles l’éditeur fournit le service aux utilisateur-consommateurs</a:t>
            </a:r>
          </a:p>
          <a:p>
            <a:pPr marL="457200" indent="-457200">
              <a:buFontTx/>
              <a:buChar char="-"/>
            </a:pPr>
            <a:endParaRPr lang="fr-FR" sz="2800" dirty="0"/>
          </a:p>
          <a:p>
            <a:pPr marL="457200" indent="-457200">
              <a:buFontTx/>
              <a:buChar char="-"/>
            </a:pPr>
            <a:r>
              <a:rPr lang="fr-FR" sz="2800" dirty="0"/>
              <a:t>Clauses relatives aux éléments de propriété intellectuelle</a:t>
            </a:r>
          </a:p>
          <a:p>
            <a:pPr marL="457200" indent="-457200">
              <a:buFontTx/>
              <a:buChar char="-"/>
            </a:pPr>
            <a:endParaRPr lang="fr-FR" sz="2800" dirty="0"/>
          </a:p>
          <a:p>
            <a:pPr marL="457200" indent="-457200">
              <a:buFontTx/>
              <a:buChar char="-"/>
            </a:pPr>
            <a:r>
              <a:rPr lang="fr-FR" sz="2800" dirty="0"/>
              <a:t>Clauses relatives à l’accessibilité du site</a:t>
            </a:r>
          </a:p>
          <a:p>
            <a:pPr marL="457200" indent="-457200">
              <a:buFontTx/>
              <a:buChar char="-"/>
            </a:pPr>
            <a:endParaRPr lang="fr-FR" sz="2800" dirty="0"/>
          </a:p>
          <a:p>
            <a:pPr marL="457200" indent="-457200">
              <a:buFontTx/>
              <a:buChar char="-"/>
            </a:pPr>
            <a:r>
              <a:rPr lang="fr-FR" sz="2800" dirty="0"/>
              <a:t>Clauses relatives au fonctionnement du compte client (si existant)</a:t>
            </a:r>
          </a:p>
          <a:p>
            <a:pPr marL="457200" indent="-457200">
              <a:buFontTx/>
              <a:buChar char="-"/>
            </a:pPr>
            <a:endParaRPr lang="fr-FR" sz="2800" dirty="0"/>
          </a:p>
          <a:p>
            <a:pPr marL="457200" indent="-457200">
              <a:buFontTx/>
              <a:buChar char="-"/>
            </a:pPr>
            <a:r>
              <a:rPr lang="fr-FR" sz="2800" dirty="0"/>
              <a:t>Clauses relatives aux garanties et à la responsabilité</a:t>
            </a:r>
          </a:p>
          <a:p>
            <a:pPr marL="457200" indent="-457200">
              <a:buFontTx/>
              <a:buChar char="-"/>
            </a:pPr>
            <a:endParaRPr lang="fr-FR" sz="2800" dirty="0"/>
          </a:p>
          <a:p>
            <a:pPr marL="457200" indent="-457200">
              <a:buFontTx/>
              <a:buChar char="-"/>
            </a:pPr>
            <a:r>
              <a:rPr lang="fr-FR" sz="2800" dirty="0"/>
              <a:t>Clauses relatives au périmètre du service et à son étendue</a:t>
            </a:r>
          </a:p>
          <a:p>
            <a:pPr marL="457200" indent="-457200">
              <a:buFontTx/>
              <a:buChar char="-"/>
            </a:pPr>
            <a:endParaRPr lang="fr-FR" sz="2800" dirty="0"/>
          </a:p>
          <a:p>
            <a:pPr marL="457200" indent="-457200">
              <a:buFontTx/>
              <a:buChar char="-"/>
            </a:pPr>
            <a:r>
              <a:rPr lang="fr-FR" sz="2800" dirty="0"/>
              <a:t>Autres : </a:t>
            </a:r>
            <a:r>
              <a:rPr lang="fr-FR" sz="2800" u="sng" dirty="0"/>
              <a:t>élément central est la personnalisation</a:t>
            </a:r>
          </a:p>
          <a:p>
            <a:pPr marL="457200" indent="-457200">
              <a:buFontTx/>
              <a:buChar char="-"/>
            </a:pPr>
            <a:endParaRPr lang="fr-FR" sz="2800" dirty="0"/>
          </a:p>
          <a:p>
            <a:pPr marL="457200" indent="-457200">
              <a:buFontTx/>
              <a:buChar char="-"/>
            </a:pPr>
            <a:endParaRPr lang="fr-FR" sz="2800" dirty="0"/>
          </a:p>
          <a:p>
            <a:pPr marL="0" indent="0">
              <a:buNone/>
            </a:pPr>
            <a:endParaRPr lang="fr-FR" sz="2800" dirty="0"/>
          </a:p>
          <a:p>
            <a:pPr marL="0" indent="0">
              <a:buNone/>
            </a:pPr>
            <a:endParaRPr lang="fr-FR" sz="34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18</a:t>
            </a:fld>
            <a:endParaRPr lang="fr-FR">
              <a:latin typeface="Calibri"/>
            </a:endParaRPr>
          </a:p>
        </p:txBody>
      </p:sp>
    </p:spTree>
    <p:extLst>
      <p:ext uri="{BB962C8B-B14F-4D97-AF65-F5344CB8AC3E}">
        <p14:creationId xmlns:p14="http://schemas.microsoft.com/office/powerpoint/2010/main" val="1095977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2 – La sécurisation des relations contractuelles</a:t>
            </a:r>
            <a:endParaRPr lang="fr-FR" dirty="0"/>
          </a:p>
        </p:txBody>
      </p:sp>
      <p:sp>
        <p:nvSpPr>
          <p:cNvPr id="3" name="Espace réservé du contenu 2"/>
          <p:cNvSpPr>
            <a:spLocks noGrp="1"/>
          </p:cNvSpPr>
          <p:nvPr>
            <p:ph idx="1"/>
          </p:nvPr>
        </p:nvSpPr>
        <p:spPr>
          <a:xfrm>
            <a:off x="1981200" y="1340768"/>
            <a:ext cx="7620000" cy="5184576"/>
          </a:xfrm>
        </p:spPr>
        <p:txBody>
          <a:bodyPr>
            <a:normAutofit/>
          </a:bodyPr>
          <a:lstStyle/>
          <a:p>
            <a:pPr marL="0" indent="0">
              <a:buNone/>
            </a:pPr>
            <a:endParaRPr lang="fr-FR" sz="2600" b="1" u="sng" dirty="0">
              <a:solidFill>
                <a:prstClr val="black"/>
              </a:solidFill>
            </a:endParaRPr>
          </a:p>
          <a:p>
            <a:pPr marL="0" indent="0">
              <a:buNone/>
            </a:pPr>
            <a:r>
              <a:rPr lang="fr-FR" sz="2000" b="1" u="sng" dirty="0">
                <a:solidFill>
                  <a:prstClr val="black"/>
                </a:solidFill>
              </a:rPr>
              <a:t>Le contenu des Conditions Générales de Vente de l’utilisateur-vendeur</a:t>
            </a:r>
            <a:endParaRPr lang="fr-FR" sz="3600" b="1" u="sng" dirty="0"/>
          </a:p>
          <a:p>
            <a:pPr marL="0" indent="0">
              <a:buNone/>
            </a:pPr>
            <a:endParaRPr lang="fr-FR" sz="2800" dirty="0"/>
          </a:p>
          <a:p>
            <a:pPr marL="457200" indent="-457200">
              <a:buFontTx/>
              <a:buChar char="-"/>
            </a:pPr>
            <a:r>
              <a:rPr lang="fr-FR" sz="2000" dirty="0"/>
              <a:t>Objet : définir les conditions et modalités selon lesquelles l’utilisateur-vendeur fournit les prestations (hébergement, restauration…) aux utilisateur-consommateurs</a:t>
            </a:r>
          </a:p>
          <a:p>
            <a:pPr marL="457200" indent="-457200">
              <a:buFontTx/>
              <a:buChar char="-"/>
            </a:pPr>
            <a:endParaRPr lang="fr-FR" sz="2000" dirty="0"/>
          </a:p>
          <a:p>
            <a:pPr marL="457200" indent="-457200">
              <a:buFontTx/>
              <a:buChar char="-"/>
            </a:pPr>
            <a:r>
              <a:rPr lang="fr-FR" sz="2000" dirty="0"/>
              <a:t>Laissé à l’appréciation des utilisateurs-vendeurs, mais les CGS peuvent contenir des clauses à insérer par le vendeur dans ses propres CGV</a:t>
            </a:r>
          </a:p>
          <a:p>
            <a:pPr marL="457200" indent="-457200">
              <a:buFontTx/>
              <a:buChar char="-"/>
            </a:pPr>
            <a:endParaRPr lang="fr-FR" sz="2000" dirty="0"/>
          </a:p>
          <a:p>
            <a:pPr marL="457200" indent="-457200">
              <a:buFontTx/>
              <a:buChar char="-"/>
            </a:pPr>
            <a:r>
              <a:rPr lang="fr-FR" sz="2000" dirty="0"/>
              <a:t>Possibilité de proposer des CGV « types » pour les utilisateurs-vendeurs : risqué compte tenu du manque de personnalisation</a:t>
            </a:r>
          </a:p>
          <a:p>
            <a:pPr marL="457200" indent="-457200">
              <a:buFontTx/>
              <a:buChar char="-"/>
            </a:pPr>
            <a:endParaRPr lang="fr-FR" sz="2800" dirty="0"/>
          </a:p>
          <a:p>
            <a:pPr marL="457200" indent="-457200">
              <a:buFontTx/>
              <a:buChar char="-"/>
            </a:pPr>
            <a:endParaRPr lang="fr-FR" sz="2800" dirty="0"/>
          </a:p>
          <a:p>
            <a:pPr marL="0" indent="0">
              <a:buNone/>
            </a:pPr>
            <a:endParaRPr lang="fr-FR" sz="2800" dirty="0"/>
          </a:p>
          <a:p>
            <a:pPr marL="0" indent="0">
              <a:buNone/>
            </a:pPr>
            <a:endParaRPr lang="fr-FR" sz="34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19</a:t>
            </a:fld>
            <a:endParaRPr lang="fr-FR">
              <a:latin typeface="Calibri"/>
            </a:endParaRPr>
          </a:p>
        </p:txBody>
      </p:sp>
    </p:spTree>
    <p:extLst>
      <p:ext uri="{BB962C8B-B14F-4D97-AF65-F5344CB8AC3E}">
        <p14:creationId xmlns:p14="http://schemas.microsoft.com/office/powerpoint/2010/main" val="1952003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991544" y="1772817"/>
            <a:ext cx="7772400" cy="1470025"/>
          </a:xfrm>
        </p:spPr>
        <p:txBody>
          <a:bodyPr>
            <a:noAutofit/>
          </a:bodyPr>
          <a:lstStyle/>
          <a:p>
            <a:pPr algn="ctr"/>
            <a:r>
              <a:rPr lang="fr-FR" sz="3600" b="1" dirty="0"/>
              <a:t>Mise en place et exploitation d’une Marketplace - Enjeux et aspects juridiques </a:t>
            </a:r>
          </a:p>
        </p:txBody>
      </p:sp>
      <p:sp>
        <p:nvSpPr>
          <p:cNvPr id="5" name="Espace réservé du numéro de diapositive 4"/>
          <p:cNvSpPr>
            <a:spLocks noGrp="1"/>
          </p:cNvSpPr>
          <p:nvPr>
            <p:ph type="sldNum" sz="quarter" idx="12"/>
          </p:nvPr>
        </p:nvSpPr>
        <p:spPr/>
        <p:txBody>
          <a:bodyPr/>
          <a:lstStyle/>
          <a:p>
            <a:pPr defTabSz="914400"/>
            <a:fld id="{4BC1DADE-8DC0-4755-93D9-269195B0A13D}" type="slidenum">
              <a:rPr lang="fr-FR">
                <a:latin typeface="Calibri"/>
              </a:rPr>
              <a:pPr defTabSz="914400"/>
              <a:t>2</a:t>
            </a:fld>
            <a:endParaRPr lang="fr-FR">
              <a:latin typeface="Calibri"/>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9857" y="4437112"/>
            <a:ext cx="2451663" cy="1158106"/>
          </a:xfrm>
          <a:prstGeom prst="rect">
            <a:avLst/>
          </a:prstGeom>
        </p:spPr>
      </p:pic>
    </p:spTree>
    <p:extLst>
      <p:ext uri="{BB962C8B-B14F-4D97-AF65-F5344CB8AC3E}">
        <p14:creationId xmlns:p14="http://schemas.microsoft.com/office/powerpoint/2010/main" val="251356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2 – La sécurisation des relations contractuelles</a:t>
            </a:r>
            <a:endParaRPr lang="fr-FR" dirty="0"/>
          </a:p>
        </p:txBody>
      </p:sp>
      <p:sp>
        <p:nvSpPr>
          <p:cNvPr id="3" name="Espace réservé du contenu 2"/>
          <p:cNvSpPr>
            <a:spLocks noGrp="1"/>
          </p:cNvSpPr>
          <p:nvPr>
            <p:ph idx="1"/>
          </p:nvPr>
        </p:nvSpPr>
        <p:spPr>
          <a:xfrm>
            <a:off x="1981200" y="1340768"/>
            <a:ext cx="7620000" cy="5184576"/>
          </a:xfrm>
        </p:spPr>
        <p:txBody>
          <a:bodyPr>
            <a:normAutofit fontScale="85000" lnSpcReduction="20000"/>
          </a:bodyPr>
          <a:lstStyle/>
          <a:p>
            <a:pPr marL="0" indent="0">
              <a:buNone/>
            </a:pPr>
            <a:endParaRPr lang="fr-FR" sz="2600" b="1" u="sng" dirty="0">
              <a:solidFill>
                <a:prstClr val="black"/>
              </a:solidFill>
            </a:endParaRPr>
          </a:p>
          <a:p>
            <a:pPr marL="0" indent="0">
              <a:buNone/>
            </a:pPr>
            <a:r>
              <a:rPr lang="fr-FR" sz="2400" b="1" u="sng" dirty="0">
                <a:solidFill>
                  <a:prstClr val="black"/>
                </a:solidFill>
              </a:rPr>
              <a:t>Le contenu du Contrat de prestations informatiques</a:t>
            </a:r>
            <a:endParaRPr lang="fr-FR" sz="4000" b="1" u="sng" dirty="0"/>
          </a:p>
          <a:p>
            <a:pPr marL="0" indent="0">
              <a:buNone/>
            </a:pPr>
            <a:endParaRPr lang="fr-FR" sz="2800" dirty="0"/>
          </a:p>
          <a:p>
            <a:pPr marL="457200" indent="-457200">
              <a:buFontTx/>
              <a:buChar char="-"/>
            </a:pPr>
            <a:r>
              <a:rPr lang="fr-FR" dirty="0"/>
              <a:t>Objet : définir les conditions et modalités selon lesquelles le prestataire réalise les prestations de déploiement et de maintenance de la plateforme</a:t>
            </a:r>
          </a:p>
          <a:p>
            <a:pPr marL="457200" indent="-457200">
              <a:buFontTx/>
              <a:buChar char="-"/>
            </a:pPr>
            <a:endParaRPr lang="fr-FR" dirty="0"/>
          </a:p>
          <a:p>
            <a:pPr marL="457200" indent="-457200">
              <a:buFontTx/>
              <a:buChar char="-"/>
            </a:pPr>
            <a:r>
              <a:rPr lang="fr-FR" dirty="0"/>
              <a:t>Enjeux : livraison d’une plateforme conforme aux attentes de l’éditeur – Maintien de la plateforme en conditions opérationnelles</a:t>
            </a:r>
          </a:p>
          <a:p>
            <a:pPr marL="457200" indent="-457200">
              <a:buFontTx/>
              <a:buChar char="-"/>
            </a:pPr>
            <a:endParaRPr lang="fr-FR" dirty="0"/>
          </a:p>
          <a:p>
            <a:pPr marL="457200" indent="-457200">
              <a:buFontTx/>
              <a:buChar char="-"/>
            </a:pPr>
            <a:r>
              <a:rPr lang="fr-FR" dirty="0"/>
              <a:t>Risques : plateforme inaccessible ou non-conforme, responsabilité de l’éditeur mise en jeu par les utilisateurs</a:t>
            </a:r>
          </a:p>
          <a:p>
            <a:pPr marL="457200" indent="-457200">
              <a:buFontTx/>
              <a:buChar char="-"/>
            </a:pPr>
            <a:endParaRPr lang="fr-FR" dirty="0"/>
          </a:p>
          <a:p>
            <a:pPr marL="457200" indent="-457200">
              <a:buFontTx/>
              <a:buChar char="-"/>
            </a:pPr>
            <a:r>
              <a:rPr lang="fr-FR" dirty="0"/>
              <a:t>Contenu du contrat : définition d’un cahier des charges, livraison des livrables et mise en place d’une procédure de réception contradictoire, définition des obligations du prestataire, périmètre et engagements dans le cadre de la maintenance corrective/évolutive, garanties, hébergement, RGPD…</a:t>
            </a:r>
          </a:p>
          <a:p>
            <a:pPr marL="457200" indent="-457200">
              <a:buFontTx/>
              <a:buChar char="-"/>
            </a:pPr>
            <a:endParaRPr lang="fr-FR" sz="2800" dirty="0"/>
          </a:p>
          <a:p>
            <a:pPr marL="457200" indent="-457200">
              <a:buFontTx/>
              <a:buChar char="-"/>
            </a:pPr>
            <a:endParaRPr lang="fr-FR" sz="2800" dirty="0"/>
          </a:p>
          <a:p>
            <a:pPr marL="0" indent="0">
              <a:buNone/>
            </a:pPr>
            <a:endParaRPr lang="fr-FR" sz="2800" dirty="0"/>
          </a:p>
          <a:p>
            <a:pPr marL="0" indent="0">
              <a:buNone/>
            </a:pPr>
            <a:endParaRPr lang="fr-FR" sz="34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20</a:t>
            </a:fld>
            <a:endParaRPr lang="fr-FR">
              <a:latin typeface="Calibri"/>
            </a:endParaRPr>
          </a:p>
        </p:txBody>
      </p:sp>
    </p:spTree>
    <p:extLst>
      <p:ext uri="{BB962C8B-B14F-4D97-AF65-F5344CB8AC3E}">
        <p14:creationId xmlns:p14="http://schemas.microsoft.com/office/powerpoint/2010/main" val="35241765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2 – La sécurisation des relations contractuelles</a:t>
            </a:r>
            <a:endParaRPr lang="fr-FR" dirty="0"/>
          </a:p>
        </p:txBody>
      </p:sp>
      <p:sp>
        <p:nvSpPr>
          <p:cNvPr id="3" name="Espace réservé du contenu 2"/>
          <p:cNvSpPr>
            <a:spLocks noGrp="1"/>
          </p:cNvSpPr>
          <p:nvPr>
            <p:ph idx="1"/>
          </p:nvPr>
        </p:nvSpPr>
        <p:spPr>
          <a:xfrm>
            <a:off x="1981200" y="1340768"/>
            <a:ext cx="7620000" cy="5184576"/>
          </a:xfrm>
        </p:spPr>
        <p:txBody>
          <a:bodyPr>
            <a:normAutofit fontScale="77500" lnSpcReduction="20000"/>
          </a:bodyPr>
          <a:lstStyle/>
          <a:p>
            <a:pPr marL="0" indent="0">
              <a:buNone/>
            </a:pPr>
            <a:endParaRPr lang="fr-FR" sz="2600" b="1" u="sng" dirty="0">
              <a:solidFill>
                <a:prstClr val="black"/>
              </a:solidFill>
            </a:endParaRPr>
          </a:p>
          <a:p>
            <a:pPr marL="0" indent="0">
              <a:buNone/>
            </a:pPr>
            <a:r>
              <a:rPr lang="fr-FR" sz="2400" b="1" u="sng" dirty="0">
                <a:solidFill>
                  <a:prstClr val="black"/>
                </a:solidFill>
              </a:rPr>
              <a:t>Le contenu des Conditions générales de Service</a:t>
            </a:r>
            <a:endParaRPr lang="fr-FR" sz="4000" b="1" u="sng" dirty="0"/>
          </a:p>
          <a:p>
            <a:pPr marL="0" indent="0">
              <a:buNone/>
            </a:pPr>
            <a:endParaRPr lang="fr-FR" sz="2800" dirty="0"/>
          </a:p>
          <a:p>
            <a:pPr marL="457200" indent="-457200">
              <a:buFontTx/>
              <a:buChar char="-"/>
            </a:pPr>
            <a:r>
              <a:rPr lang="fr-FR" dirty="0"/>
              <a:t>Objet : définir les conditions et modalités selon lesquelles l’éditeur donne accès à sa plateforme à l’utilisateur-vendeur</a:t>
            </a:r>
          </a:p>
          <a:p>
            <a:pPr marL="457200" indent="-457200">
              <a:buFontTx/>
              <a:buChar char="-"/>
            </a:pPr>
            <a:endParaRPr lang="fr-FR" dirty="0"/>
          </a:p>
          <a:p>
            <a:pPr marL="457200" indent="-457200">
              <a:buFontTx/>
              <a:buChar char="-"/>
            </a:pPr>
            <a:r>
              <a:rPr lang="fr-FR" dirty="0"/>
              <a:t>Définition des engagements du vendeur</a:t>
            </a:r>
          </a:p>
          <a:p>
            <a:pPr marL="457200" indent="-457200">
              <a:buFontTx/>
              <a:buChar char="-"/>
            </a:pPr>
            <a:endParaRPr lang="fr-FR" dirty="0"/>
          </a:p>
          <a:p>
            <a:pPr marL="457200" indent="-457200">
              <a:buFontTx/>
              <a:buChar char="-"/>
            </a:pPr>
            <a:r>
              <a:rPr lang="fr-FR" dirty="0"/>
              <a:t>Définition des engagements de l’éditeur</a:t>
            </a:r>
          </a:p>
          <a:p>
            <a:pPr marL="457200" indent="-457200">
              <a:buFontTx/>
              <a:buChar char="-"/>
            </a:pPr>
            <a:endParaRPr lang="fr-FR" dirty="0"/>
          </a:p>
          <a:p>
            <a:pPr marL="457200" indent="-457200">
              <a:buFontTx/>
              <a:buChar char="-"/>
            </a:pPr>
            <a:r>
              <a:rPr lang="fr-FR" dirty="0"/>
              <a:t>Protection de vos éléments de propriété intellectuelle</a:t>
            </a:r>
          </a:p>
          <a:p>
            <a:pPr marL="457200" indent="-457200">
              <a:buFontTx/>
              <a:buChar char="-"/>
            </a:pPr>
            <a:endParaRPr lang="fr-FR" dirty="0"/>
          </a:p>
          <a:p>
            <a:pPr marL="457200" indent="-457200">
              <a:buFontTx/>
              <a:buChar char="-"/>
            </a:pPr>
            <a:r>
              <a:rPr lang="fr-FR" dirty="0"/>
              <a:t>Définition des responsabilités de chacune des parties</a:t>
            </a:r>
          </a:p>
          <a:p>
            <a:pPr marL="457200" indent="-457200">
              <a:buFontTx/>
              <a:buChar char="-"/>
            </a:pPr>
            <a:endParaRPr lang="fr-FR" dirty="0"/>
          </a:p>
          <a:p>
            <a:pPr marL="457200" indent="-457200">
              <a:buFontTx/>
              <a:buChar char="-"/>
            </a:pPr>
            <a:r>
              <a:rPr lang="fr-FR" dirty="0"/>
              <a:t>Définition du périmètre du service</a:t>
            </a:r>
          </a:p>
          <a:p>
            <a:pPr marL="457200" indent="-457200">
              <a:buFontTx/>
              <a:buChar char="-"/>
            </a:pPr>
            <a:endParaRPr lang="fr-FR" dirty="0"/>
          </a:p>
          <a:p>
            <a:pPr marL="457200" indent="-457200">
              <a:buFontTx/>
              <a:buChar char="-"/>
            </a:pPr>
            <a:r>
              <a:rPr lang="fr-FR" dirty="0"/>
              <a:t>Définition des obligations de chacune des parties en matière de protection des données à caractère personnel</a:t>
            </a:r>
          </a:p>
          <a:p>
            <a:pPr marL="457200" indent="-457200">
              <a:buFontTx/>
              <a:buChar char="-"/>
            </a:pPr>
            <a:endParaRPr lang="fr-FR" sz="2800" dirty="0"/>
          </a:p>
          <a:p>
            <a:pPr marL="457200" indent="-457200">
              <a:buFontTx/>
              <a:buChar char="-"/>
            </a:pPr>
            <a:endParaRPr lang="fr-FR" sz="2800" dirty="0"/>
          </a:p>
          <a:p>
            <a:pPr marL="457200" indent="-457200">
              <a:buFontTx/>
              <a:buChar char="-"/>
            </a:pPr>
            <a:endParaRPr lang="fr-FR" sz="2800" dirty="0"/>
          </a:p>
          <a:p>
            <a:pPr marL="0" indent="0">
              <a:buNone/>
            </a:pPr>
            <a:endParaRPr lang="fr-FR" sz="2800" dirty="0"/>
          </a:p>
          <a:p>
            <a:pPr marL="0" indent="0">
              <a:buNone/>
            </a:pPr>
            <a:endParaRPr lang="fr-FR" sz="34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21</a:t>
            </a:fld>
            <a:endParaRPr lang="fr-FR">
              <a:latin typeface="Calibri"/>
            </a:endParaRPr>
          </a:p>
        </p:txBody>
      </p:sp>
    </p:spTree>
    <p:extLst>
      <p:ext uri="{BB962C8B-B14F-4D97-AF65-F5344CB8AC3E}">
        <p14:creationId xmlns:p14="http://schemas.microsoft.com/office/powerpoint/2010/main" val="21622355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3 – La responsabilité des éditeurs de Marketplace envers les utilisateurs</a:t>
            </a:r>
            <a:endParaRPr lang="fr-FR" dirty="0"/>
          </a:p>
        </p:txBody>
      </p:sp>
      <p:sp>
        <p:nvSpPr>
          <p:cNvPr id="3" name="Espace réservé du contenu 2"/>
          <p:cNvSpPr>
            <a:spLocks noGrp="1"/>
          </p:cNvSpPr>
          <p:nvPr>
            <p:ph idx="1"/>
          </p:nvPr>
        </p:nvSpPr>
        <p:spPr>
          <a:xfrm>
            <a:off x="1981200" y="1340768"/>
            <a:ext cx="7620000" cy="5184576"/>
          </a:xfrm>
        </p:spPr>
        <p:txBody>
          <a:bodyPr>
            <a:normAutofit lnSpcReduction="10000"/>
          </a:bodyPr>
          <a:lstStyle/>
          <a:p>
            <a:pPr marL="0" indent="0">
              <a:buNone/>
            </a:pPr>
            <a:endParaRPr lang="fr-FR" sz="1800" dirty="0">
              <a:solidFill>
                <a:prstClr val="black"/>
              </a:solidFill>
            </a:endParaRPr>
          </a:p>
          <a:p>
            <a:pPr marL="0" indent="0">
              <a:buNone/>
            </a:pPr>
            <a:r>
              <a:rPr lang="fr-FR" sz="1800" b="1" u="sng" dirty="0">
                <a:solidFill>
                  <a:prstClr val="black"/>
                </a:solidFill>
              </a:rPr>
              <a:t>La responsabilité envers les utilisateurs (consommateurs et vendeurs) :</a:t>
            </a:r>
          </a:p>
          <a:p>
            <a:pPr marL="0" indent="0">
              <a:buNone/>
            </a:pPr>
            <a:endParaRPr lang="fr-FR" sz="1800" dirty="0">
              <a:solidFill>
                <a:prstClr val="black"/>
              </a:solidFill>
            </a:endParaRPr>
          </a:p>
          <a:p>
            <a:pPr marL="0" indent="0">
              <a:buNone/>
            </a:pPr>
            <a:r>
              <a:rPr lang="fr-FR" sz="1800" dirty="0">
                <a:solidFill>
                  <a:prstClr val="black"/>
                </a:solidFill>
              </a:rPr>
              <a:t>La Marketplace a pour objet une mise en relations entre différents acteurs ; sa responsabilité est donc limitée à cette mise en relation. Il en résulte :</a:t>
            </a:r>
          </a:p>
          <a:p>
            <a:pPr marL="0" indent="0">
              <a:buNone/>
            </a:pPr>
            <a:endParaRPr lang="fr-FR" sz="1800" dirty="0">
              <a:solidFill>
                <a:prstClr val="black"/>
              </a:solidFill>
            </a:endParaRPr>
          </a:p>
          <a:p>
            <a:pPr marL="285750" indent="-285750">
              <a:buFontTx/>
              <a:buChar char="-"/>
            </a:pPr>
            <a:r>
              <a:rPr lang="fr-FR" sz="1800" dirty="0">
                <a:solidFill>
                  <a:prstClr val="black"/>
                </a:solidFill>
              </a:rPr>
              <a:t>Une exonération de la responsabilité de la Marketplace en cas de mauvaise exécution du contrat par l’utilisateur-vendeur (non conclusion de la vente, non paiement du prix, absence de prestation, non conformité du service vendu…),</a:t>
            </a:r>
          </a:p>
          <a:p>
            <a:pPr marL="285750" indent="-285750">
              <a:buFontTx/>
              <a:buChar char="-"/>
            </a:pPr>
            <a:endParaRPr lang="fr-FR" sz="1800" dirty="0">
              <a:solidFill>
                <a:prstClr val="black"/>
              </a:solidFill>
            </a:endParaRPr>
          </a:p>
          <a:p>
            <a:pPr marL="285750" indent="-285750">
              <a:buFontTx/>
              <a:buChar char="-"/>
            </a:pPr>
            <a:r>
              <a:rPr lang="fr-FR" sz="1800" dirty="0">
                <a:solidFill>
                  <a:prstClr val="black"/>
                </a:solidFill>
              </a:rPr>
              <a:t>Une exonération de responsabilité de la Marketplace en cas de dommages ou de préjudices causés par les utilisateurs-consommateurs aux utilisateurs-vendeurs,</a:t>
            </a:r>
          </a:p>
          <a:p>
            <a:pPr marL="285750" indent="-285750">
              <a:buFontTx/>
              <a:buChar char="-"/>
            </a:pPr>
            <a:endParaRPr lang="fr-FR" sz="1800" dirty="0">
              <a:solidFill>
                <a:prstClr val="black"/>
              </a:solidFill>
            </a:endParaRPr>
          </a:p>
          <a:p>
            <a:pPr marL="285750" indent="-285750">
              <a:buFontTx/>
              <a:buChar char="-"/>
            </a:pPr>
            <a:r>
              <a:rPr lang="fr-FR" sz="1800" dirty="0">
                <a:solidFill>
                  <a:prstClr val="black"/>
                </a:solidFill>
              </a:rPr>
              <a:t>Une exonération de la responsabilité de la Marketplace en cas de divulgation d’informations inexactes,</a:t>
            </a:r>
          </a:p>
          <a:p>
            <a:pPr marL="285750" indent="-285750">
              <a:buFontTx/>
              <a:buChar char="-"/>
            </a:pPr>
            <a:endParaRPr lang="fr-FR" sz="1800" dirty="0">
              <a:solidFill>
                <a:prstClr val="black"/>
              </a:solidFill>
            </a:endParaRPr>
          </a:p>
          <a:p>
            <a:pPr marL="285750" indent="-285750">
              <a:buFontTx/>
              <a:buChar char="-"/>
            </a:pPr>
            <a:endParaRPr lang="fr-FR" sz="1800" dirty="0">
              <a:solidFill>
                <a:prstClr val="black"/>
              </a:solidFill>
            </a:endParaRPr>
          </a:p>
          <a:p>
            <a:pPr marL="0" indent="0">
              <a:buNone/>
            </a:pPr>
            <a:endParaRPr lang="fr-FR" sz="2800" dirty="0"/>
          </a:p>
          <a:p>
            <a:pPr marL="0" indent="0">
              <a:buNone/>
            </a:pPr>
            <a:endParaRPr lang="fr-FR" sz="2800" dirty="0"/>
          </a:p>
          <a:p>
            <a:pPr marL="0" indent="0">
              <a:buNone/>
            </a:pPr>
            <a:endParaRPr lang="fr-FR" sz="34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22</a:t>
            </a:fld>
            <a:endParaRPr lang="fr-FR">
              <a:latin typeface="Calibri"/>
            </a:endParaRPr>
          </a:p>
        </p:txBody>
      </p:sp>
    </p:spTree>
    <p:extLst>
      <p:ext uri="{BB962C8B-B14F-4D97-AF65-F5344CB8AC3E}">
        <p14:creationId xmlns:p14="http://schemas.microsoft.com/office/powerpoint/2010/main" val="3619865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3 – La responsabilité des éditeurs de Marketplace envers les utilisateurs</a:t>
            </a:r>
            <a:endParaRPr lang="fr-FR" dirty="0"/>
          </a:p>
        </p:txBody>
      </p:sp>
      <p:sp>
        <p:nvSpPr>
          <p:cNvPr id="3" name="Espace réservé du contenu 2"/>
          <p:cNvSpPr>
            <a:spLocks noGrp="1"/>
          </p:cNvSpPr>
          <p:nvPr>
            <p:ph idx="1"/>
          </p:nvPr>
        </p:nvSpPr>
        <p:spPr>
          <a:xfrm>
            <a:off x="1981200" y="1340768"/>
            <a:ext cx="7620000" cy="5184576"/>
          </a:xfrm>
        </p:spPr>
        <p:txBody>
          <a:bodyPr>
            <a:normAutofit/>
          </a:bodyPr>
          <a:lstStyle/>
          <a:p>
            <a:pPr marL="0" indent="0">
              <a:buNone/>
            </a:pPr>
            <a:endParaRPr lang="fr-FR" sz="1800" dirty="0">
              <a:solidFill>
                <a:prstClr val="black"/>
              </a:solidFill>
            </a:endParaRPr>
          </a:p>
          <a:p>
            <a:pPr marL="0" indent="0">
              <a:buNone/>
            </a:pPr>
            <a:r>
              <a:rPr lang="fr-FR" sz="1800" b="1" u="sng" dirty="0">
                <a:solidFill>
                  <a:prstClr val="black"/>
                </a:solidFill>
              </a:rPr>
              <a:t>La responsabilité envers les utilisateurs (consommateurs et vendeurs) :</a:t>
            </a:r>
          </a:p>
          <a:p>
            <a:pPr marL="0" indent="0">
              <a:buNone/>
            </a:pPr>
            <a:endParaRPr lang="fr-FR" sz="1800" dirty="0">
              <a:solidFill>
                <a:prstClr val="black"/>
              </a:solidFill>
            </a:endParaRPr>
          </a:p>
          <a:p>
            <a:pPr marL="0" indent="0">
              <a:buNone/>
            </a:pPr>
            <a:r>
              <a:rPr lang="fr-FR" sz="1800" dirty="0">
                <a:solidFill>
                  <a:prstClr val="black"/>
                </a:solidFill>
              </a:rPr>
              <a:t>Une exonération de responsabilité remise en cause en cas de :</a:t>
            </a:r>
          </a:p>
          <a:p>
            <a:pPr marL="0" indent="0">
              <a:buNone/>
            </a:pPr>
            <a:endParaRPr lang="fr-FR" sz="1800" dirty="0">
              <a:solidFill>
                <a:prstClr val="black"/>
              </a:solidFill>
            </a:endParaRPr>
          </a:p>
          <a:p>
            <a:pPr marL="285750" indent="-285750">
              <a:buFontTx/>
              <a:buChar char="-"/>
            </a:pPr>
            <a:r>
              <a:rPr lang="fr-FR" sz="1800" dirty="0">
                <a:solidFill>
                  <a:prstClr val="black"/>
                </a:solidFill>
              </a:rPr>
              <a:t>rôle actif de la Marketplace : ce « rôle actif » est déterminé en fonction de la manière dont la Marketplace gère les offres présentes sur sa plateforme (simple rôle de classement des offres, communication et médiation en cas de conflit avec les consommateurs, garantie de paiements… ou rôle plus important dans la relation contractuelle)</a:t>
            </a:r>
          </a:p>
          <a:p>
            <a:pPr marL="285750" indent="-285750">
              <a:buFontTx/>
              <a:buChar char="-"/>
            </a:pPr>
            <a:endParaRPr lang="fr-FR" sz="1800" dirty="0">
              <a:solidFill>
                <a:prstClr val="black"/>
              </a:solidFill>
            </a:endParaRPr>
          </a:p>
          <a:p>
            <a:pPr marL="285750" indent="-285750">
              <a:buFontTx/>
              <a:buChar char="-"/>
            </a:pPr>
            <a:r>
              <a:rPr lang="fr-FR" sz="1800" dirty="0">
                <a:solidFill>
                  <a:prstClr val="black"/>
                </a:solidFill>
              </a:rPr>
              <a:t>gestion des retours par les utilisateurs sur les offres proposées suite à des signalements (non-suppression d’offres frauduleuses par exemple).</a:t>
            </a:r>
          </a:p>
          <a:p>
            <a:pPr marL="285750" indent="-285750">
              <a:buFontTx/>
              <a:buChar char="-"/>
            </a:pPr>
            <a:endParaRPr lang="fr-FR" sz="1800" dirty="0">
              <a:solidFill>
                <a:prstClr val="black"/>
              </a:solidFill>
            </a:endParaRPr>
          </a:p>
          <a:p>
            <a:pPr marL="0" indent="0">
              <a:buNone/>
            </a:pPr>
            <a:endParaRPr lang="fr-FR" sz="2800" dirty="0"/>
          </a:p>
          <a:p>
            <a:pPr marL="0" indent="0">
              <a:buNone/>
            </a:pPr>
            <a:endParaRPr lang="fr-FR" sz="2800" dirty="0"/>
          </a:p>
          <a:p>
            <a:pPr marL="0" indent="0">
              <a:buNone/>
            </a:pPr>
            <a:endParaRPr lang="fr-FR" sz="34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23</a:t>
            </a:fld>
            <a:endParaRPr lang="fr-FR">
              <a:latin typeface="Calibri"/>
            </a:endParaRPr>
          </a:p>
        </p:txBody>
      </p:sp>
    </p:spTree>
    <p:extLst>
      <p:ext uri="{BB962C8B-B14F-4D97-AF65-F5344CB8AC3E}">
        <p14:creationId xmlns:p14="http://schemas.microsoft.com/office/powerpoint/2010/main" val="2762927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3 – La responsabilité des éditeurs de Marketplace</a:t>
            </a:r>
            <a:endParaRPr lang="fr-FR" dirty="0"/>
          </a:p>
        </p:txBody>
      </p:sp>
      <p:sp>
        <p:nvSpPr>
          <p:cNvPr id="3" name="Espace réservé du contenu 2"/>
          <p:cNvSpPr>
            <a:spLocks noGrp="1"/>
          </p:cNvSpPr>
          <p:nvPr>
            <p:ph idx="1"/>
          </p:nvPr>
        </p:nvSpPr>
        <p:spPr>
          <a:xfrm>
            <a:off x="1981200" y="1340768"/>
            <a:ext cx="7620000" cy="5184576"/>
          </a:xfrm>
        </p:spPr>
        <p:txBody>
          <a:bodyPr>
            <a:normAutofit fontScale="92500" lnSpcReduction="20000"/>
          </a:bodyPr>
          <a:lstStyle/>
          <a:p>
            <a:pPr marL="0" indent="0">
              <a:buNone/>
            </a:pPr>
            <a:endParaRPr lang="fr-FR" sz="1800" dirty="0">
              <a:solidFill>
                <a:prstClr val="black"/>
              </a:solidFill>
            </a:endParaRPr>
          </a:p>
          <a:p>
            <a:pPr marL="0" indent="0">
              <a:buNone/>
            </a:pPr>
            <a:r>
              <a:rPr lang="fr-FR" sz="1800" b="1" u="sng" dirty="0">
                <a:solidFill>
                  <a:prstClr val="black"/>
                </a:solidFill>
              </a:rPr>
              <a:t>La responsabilité dans le cadre de pratiques commerciales déloyales</a:t>
            </a:r>
          </a:p>
          <a:p>
            <a:pPr marL="0" indent="0">
              <a:buNone/>
            </a:pPr>
            <a:endParaRPr lang="fr-FR" sz="1800" dirty="0">
              <a:solidFill>
                <a:prstClr val="black"/>
              </a:solidFill>
            </a:endParaRPr>
          </a:p>
          <a:p>
            <a:pPr marL="285750" indent="-285750">
              <a:buFontTx/>
              <a:buChar char="-"/>
            </a:pPr>
            <a:r>
              <a:rPr lang="fr-FR" sz="1800" u="sng" dirty="0">
                <a:solidFill>
                  <a:prstClr val="black"/>
                </a:solidFill>
              </a:rPr>
              <a:t>Définitio</a:t>
            </a:r>
            <a:r>
              <a:rPr lang="fr-FR" sz="1800" dirty="0">
                <a:solidFill>
                  <a:prstClr val="black"/>
                </a:solidFill>
              </a:rPr>
              <a:t>n : une pratique commerciale est déloyale lorsqu'elle est contraire aux exigences de la diligence professionnelle et qu'elle altère ou est susceptible d'altérer de manière substantielle le comportement économique du consommateur normalement informé et raisonnablement attentif et avisé, à l'égard d'un bien ou d'un service (Article L.121-1 Code de la consommation).</a:t>
            </a:r>
          </a:p>
          <a:p>
            <a:pPr marL="285750" indent="-285750">
              <a:buFontTx/>
              <a:buChar char="-"/>
            </a:pPr>
            <a:endParaRPr lang="fr-FR" sz="1800" dirty="0">
              <a:solidFill>
                <a:prstClr val="black"/>
              </a:solidFill>
            </a:endParaRPr>
          </a:p>
          <a:p>
            <a:pPr marL="285750" indent="-285750">
              <a:buFontTx/>
              <a:buChar char="-"/>
            </a:pPr>
            <a:r>
              <a:rPr lang="fr-FR" sz="1800" u="sng" dirty="0">
                <a:solidFill>
                  <a:prstClr val="black"/>
                </a:solidFill>
              </a:rPr>
              <a:t>Exemple</a:t>
            </a:r>
            <a:r>
              <a:rPr lang="fr-FR" sz="1800" dirty="0">
                <a:solidFill>
                  <a:prstClr val="black"/>
                </a:solidFill>
              </a:rPr>
              <a:t> : LEBONCOIN condamné pour avoir diffusé dans ses CGU des informations inexactes concernant la vérification des annonces publiées sur sa plateforme </a:t>
            </a:r>
          </a:p>
          <a:p>
            <a:pPr marL="285750" indent="-285750">
              <a:buFontTx/>
              <a:buChar char="-"/>
            </a:pPr>
            <a:endParaRPr lang="fr-FR" sz="1800" dirty="0">
              <a:solidFill>
                <a:prstClr val="black"/>
              </a:solidFill>
            </a:endParaRPr>
          </a:p>
          <a:p>
            <a:pPr marL="285750" indent="-285750">
              <a:buFontTx/>
              <a:buChar char="-"/>
            </a:pPr>
            <a:r>
              <a:rPr lang="fr-FR" sz="1800" u="sng" dirty="0">
                <a:solidFill>
                  <a:prstClr val="black"/>
                </a:solidFill>
              </a:rPr>
              <a:t>Exemple</a:t>
            </a:r>
            <a:r>
              <a:rPr lang="fr-FR" sz="1800" dirty="0">
                <a:solidFill>
                  <a:prstClr val="black"/>
                </a:solidFill>
              </a:rPr>
              <a:t> : UBER POP : la société avait fourni « de façon ambiguë des informations substantielles sur les caractéristiques essentielles du service, et notamment sur le statut de particulier ou de professionnel ainsi que sur le type d'assurance, particulier, covoiturage ou professionnel nécessaire pour garantir leur responsabilité civile, et par des communications commerciales incitant les consommateurs à utiliser le service de transport à but lucratif par des conducteurs particuliers </a:t>
            </a:r>
            <a:r>
              <a:rPr lang="fr-FR" sz="1800" dirty="0" err="1">
                <a:solidFill>
                  <a:prstClr val="black"/>
                </a:solidFill>
              </a:rPr>
              <a:t>UberPop</a:t>
            </a:r>
            <a:r>
              <a:rPr lang="fr-FR" sz="1800" dirty="0">
                <a:solidFill>
                  <a:prstClr val="black"/>
                </a:solidFill>
              </a:rPr>
              <a:t> en omettant ou en dissimulant une information substantielle sur les caractéristiques essentielles du service</a:t>
            </a:r>
          </a:p>
          <a:p>
            <a:pPr marL="285750" indent="-285750">
              <a:buFontTx/>
              <a:buChar char="-"/>
            </a:pPr>
            <a:endParaRPr lang="fr-FR" sz="1800" dirty="0">
              <a:solidFill>
                <a:prstClr val="black"/>
              </a:solidFill>
            </a:endParaRPr>
          </a:p>
          <a:p>
            <a:pPr marL="0" indent="0">
              <a:buNone/>
            </a:pPr>
            <a:endParaRPr lang="fr-FR" sz="2800" dirty="0"/>
          </a:p>
          <a:p>
            <a:pPr marL="0" indent="0">
              <a:buNone/>
            </a:pPr>
            <a:endParaRPr lang="fr-FR" sz="2800" dirty="0"/>
          </a:p>
          <a:p>
            <a:pPr marL="0" indent="0">
              <a:buNone/>
            </a:pPr>
            <a:endParaRPr lang="fr-FR" sz="34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24</a:t>
            </a:fld>
            <a:endParaRPr lang="fr-FR">
              <a:latin typeface="Calibri"/>
            </a:endParaRPr>
          </a:p>
        </p:txBody>
      </p:sp>
    </p:spTree>
    <p:extLst>
      <p:ext uri="{BB962C8B-B14F-4D97-AF65-F5344CB8AC3E}">
        <p14:creationId xmlns:p14="http://schemas.microsoft.com/office/powerpoint/2010/main" val="19575152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3 – La responsabilité des éditeurs de Marketplace</a:t>
            </a:r>
            <a:endParaRPr lang="fr-FR" dirty="0"/>
          </a:p>
        </p:txBody>
      </p:sp>
      <p:sp>
        <p:nvSpPr>
          <p:cNvPr id="3" name="Espace réservé du contenu 2"/>
          <p:cNvSpPr>
            <a:spLocks noGrp="1"/>
          </p:cNvSpPr>
          <p:nvPr>
            <p:ph idx="1"/>
          </p:nvPr>
        </p:nvSpPr>
        <p:spPr>
          <a:xfrm>
            <a:off x="1981200" y="1340768"/>
            <a:ext cx="7620000" cy="5184576"/>
          </a:xfrm>
        </p:spPr>
        <p:txBody>
          <a:bodyPr>
            <a:normAutofit lnSpcReduction="10000"/>
          </a:bodyPr>
          <a:lstStyle/>
          <a:p>
            <a:pPr marL="0" indent="0">
              <a:buNone/>
            </a:pPr>
            <a:endParaRPr lang="fr-FR" sz="1800" dirty="0">
              <a:solidFill>
                <a:prstClr val="black"/>
              </a:solidFill>
            </a:endParaRPr>
          </a:p>
          <a:p>
            <a:pPr marL="0" indent="0">
              <a:buNone/>
            </a:pPr>
            <a:r>
              <a:rPr lang="fr-FR" sz="1800" b="1" u="sng" dirty="0">
                <a:solidFill>
                  <a:prstClr val="black"/>
                </a:solidFill>
              </a:rPr>
              <a:t>En pratique : comment limiter et cadrer sa responsabilité en qualité d’éditeurs de Marketplace envers ses utilisateurs :</a:t>
            </a:r>
          </a:p>
          <a:p>
            <a:pPr marL="0" indent="0">
              <a:buNone/>
            </a:pPr>
            <a:endParaRPr lang="fr-FR" sz="1800" dirty="0">
              <a:solidFill>
                <a:prstClr val="black"/>
              </a:solidFill>
            </a:endParaRPr>
          </a:p>
          <a:p>
            <a:pPr marL="285750" indent="-285750">
              <a:buFontTx/>
              <a:buChar char="-"/>
            </a:pPr>
            <a:r>
              <a:rPr lang="fr-FR" sz="1800" dirty="0">
                <a:solidFill>
                  <a:prstClr val="black"/>
                </a:solidFill>
              </a:rPr>
              <a:t>Respecter les obligations d’informations précontractuelles et contractuelles par la mise en ligne des documents nécessaires (CGU et Fonctionnement du site) et par l’affichage des mentions obligatoires relatives aux services fournis,</a:t>
            </a:r>
          </a:p>
          <a:p>
            <a:pPr marL="285750" indent="-285750">
              <a:buFontTx/>
              <a:buChar char="-"/>
            </a:pPr>
            <a:endParaRPr lang="fr-FR" sz="1800" dirty="0">
              <a:solidFill>
                <a:prstClr val="black"/>
              </a:solidFill>
            </a:endParaRPr>
          </a:p>
          <a:p>
            <a:pPr marL="285750" indent="-285750">
              <a:buFontTx/>
              <a:buChar char="-"/>
            </a:pPr>
            <a:r>
              <a:rPr lang="fr-FR" sz="1800" dirty="0">
                <a:solidFill>
                  <a:prstClr val="black"/>
                </a:solidFill>
              </a:rPr>
              <a:t>Limiter son rôle à la simple « intermédiation » entre les différents acteurs</a:t>
            </a:r>
          </a:p>
          <a:p>
            <a:pPr marL="285750" indent="-285750">
              <a:buFontTx/>
              <a:buChar char="-"/>
            </a:pPr>
            <a:endParaRPr lang="fr-FR" sz="1800" dirty="0">
              <a:solidFill>
                <a:prstClr val="black"/>
              </a:solidFill>
            </a:endParaRPr>
          </a:p>
          <a:p>
            <a:pPr marL="285750" indent="-285750">
              <a:buFontTx/>
              <a:buChar char="-"/>
            </a:pPr>
            <a:r>
              <a:rPr lang="fr-FR" sz="1800" dirty="0">
                <a:solidFill>
                  <a:prstClr val="black"/>
                </a:solidFill>
              </a:rPr>
              <a:t>Sécuriser ses relations avec les utilisateurs-vendeurs par la conclusion d’un contrat reprenant l’ensemble des engagements des parties et délimitant les périmètres de responsabilité respectifs,</a:t>
            </a:r>
          </a:p>
          <a:p>
            <a:pPr marL="285750" indent="-285750">
              <a:buFontTx/>
              <a:buChar char="-"/>
            </a:pPr>
            <a:endParaRPr lang="fr-FR" sz="1800" dirty="0">
              <a:solidFill>
                <a:prstClr val="black"/>
              </a:solidFill>
            </a:endParaRPr>
          </a:p>
          <a:p>
            <a:pPr marL="285750" indent="-285750">
              <a:buFontTx/>
              <a:buChar char="-"/>
            </a:pPr>
            <a:r>
              <a:rPr lang="fr-FR" sz="1800" dirty="0">
                <a:solidFill>
                  <a:prstClr val="black"/>
                </a:solidFill>
              </a:rPr>
              <a:t>Traiter les retours utilisateurs et en tirer les conséquences (exclusion / déréférencement) en respect des conditions contractuelles et de fonctionnement de la Marketplace</a:t>
            </a:r>
          </a:p>
          <a:p>
            <a:pPr marL="285750" indent="-285750">
              <a:buFontTx/>
              <a:buChar char="-"/>
            </a:pPr>
            <a:endParaRPr lang="fr-FR" sz="1800" dirty="0">
              <a:solidFill>
                <a:prstClr val="black"/>
              </a:solidFill>
            </a:endParaRPr>
          </a:p>
          <a:p>
            <a:pPr marL="0" indent="0">
              <a:buNone/>
            </a:pPr>
            <a:endParaRPr lang="fr-FR" sz="2800" dirty="0"/>
          </a:p>
          <a:p>
            <a:pPr marL="0" indent="0">
              <a:buNone/>
            </a:pPr>
            <a:endParaRPr lang="fr-FR" sz="2800" dirty="0"/>
          </a:p>
          <a:p>
            <a:pPr marL="0" indent="0">
              <a:buNone/>
            </a:pPr>
            <a:endParaRPr lang="fr-FR" sz="34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25</a:t>
            </a:fld>
            <a:endParaRPr lang="fr-FR">
              <a:latin typeface="Calibri"/>
            </a:endParaRPr>
          </a:p>
        </p:txBody>
      </p:sp>
    </p:spTree>
    <p:extLst>
      <p:ext uri="{BB962C8B-B14F-4D97-AF65-F5344CB8AC3E}">
        <p14:creationId xmlns:p14="http://schemas.microsoft.com/office/powerpoint/2010/main" val="40374007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4 – La protection des données à caractère personnel</a:t>
            </a:r>
            <a:endParaRPr lang="fr-FR" dirty="0"/>
          </a:p>
        </p:txBody>
      </p:sp>
      <p:sp>
        <p:nvSpPr>
          <p:cNvPr id="3" name="Espace réservé du contenu 2"/>
          <p:cNvSpPr>
            <a:spLocks noGrp="1"/>
          </p:cNvSpPr>
          <p:nvPr>
            <p:ph idx="1"/>
          </p:nvPr>
        </p:nvSpPr>
        <p:spPr/>
        <p:txBody>
          <a:bodyPr>
            <a:normAutofit/>
          </a:bodyPr>
          <a:lstStyle/>
          <a:p>
            <a:pPr>
              <a:buFontTx/>
              <a:buChar char="-"/>
            </a:pPr>
            <a:endParaRPr lang="fr-FR" dirty="0"/>
          </a:p>
          <a:p>
            <a:pPr>
              <a:buFontTx/>
              <a:buChar char="-"/>
            </a:pPr>
            <a:r>
              <a:rPr lang="fr-FR" sz="1900" dirty="0"/>
              <a:t>L’éditeur d’une place de marché est responsable de certains traitement de données à caractère personnel qu’il diligente : il doit donc assurer la sécurité et la confidentialité des données des utilisateurs de la plateforme </a:t>
            </a:r>
            <a:r>
              <a:rPr lang="fr-FR" sz="1900" dirty="0">
                <a:sym typeface="Wingdings" panose="05000000000000000000" pitchFamily="2" charset="2"/>
              </a:rPr>
              <a:t> il agit en qualité de « responsable de traitement »</a:t>
            </a:r>
            <a:endParaRPr lang="fr-FR" sz="1900" dirty="0"/>
          </a:p>
          <a:p>
            <a:pPr>
              <a:buFontTx/>
              <a:buChar char="-"/>
            </a:pPr>
            <a:endParaRPr lang="fr-FR" sz="1900" dirty="0"/>
          </a:p>
          <a:p>
            <a:pPr>
              <a:buFontTx/>
              <a:buChar char="-"/>
            </a:pPr>
            <a:r>
              <a:rPr lang="fr-FR" sz="1900" dirty="0"/>
              <a:t>L’opérateur agit en qualité de « sous-traitant » ou « destinataire » au sens du RGPD des vendeurs présents sur sa plateforme </a:t>
            </a:r>
            <a:r>
              <a:rPr lang="fr-FR" sz="1900" dirty="0">
                <a:sym typeface="Wingdings" panose="05000000000000000000" pitchFamily="2" charset="2"/>
              </a:rPr>
              <a:t> cela entraine des obligations pour l’éditeur</a:t>
            </a:r>
          </a:p>
          <a:p>
            <a:pPr>
              <a:buFontTx/>
              <a:buChar char="-"/>
            </a:pPr>
            <a:endParaRPr lang="fr-FR" sz="1900" dirty="0">
              <a:sym typeface="Wingdings" panose="05000000000000000000" pitchFamily="2" charset="2"/>
            </a:endParaRPr>
          </a:p>
          <a:p>
            <a:pPr>
              <a:buFontTx/>
              <a:buChar char="-"/>
            </a:pPr>
            <a:r>
              <a:rPr lang="fr-FR" sz="1900" dirty="0">
                <a:sym typeface="Wingdings" panose="05000000000000000000" pitchFamily="2" charset="2"/>
              </a:rPr>
              <a:t>Les enjeux liés au respect des dispositions en matière de protection des données à caractère personnel :</a:t>
            </a:r>
          </a:p>
          <a:p>
            <a:pPr lvl="2">
              <a:buFontTx/>
              <a:buChar char="-"/>
            </a:pPr>
            <a:r>
              <a:rPr lang="fr-FR" dirty="0">
                <a:sym typeface="Wingdings" panose="05000000000000000000" pitchFamily="2" charset="2"/>
              </a:rPr>
              <a:t>Sanction par la CNIL ou par une juridiction saisie par une personne concernée</a:t>
            </a:r>
          </a:p>
          <a:p>
            <a:pPr lvl="2">
              <a:buFontTx/>
              <a:buChar char="-"/>
            </a:pPr>
            <a:r>
              <a:rPr lang="fr-FR" dirty="0">
                <a:sym typeface="Wingdings" panose="05000000000000000000" pitchFamily="2" charset="2"/>
              </a:rPr>
              <a:t>Différentiation concurrentielle</a:t>
            </a:r>
          </a:p>
          <a:p>
            <a:pPr lvl="2">
              <a:buFontTx/>
              <a:buChar char="-"/>
            </a:pPr>
            <a:r>
              <a:rPr lang="fr-FR" dirty="0">
                <a:sym typeface="Wingdings" panose="05000000000000000000" pitchFamily="2" charset="2"/>
              </a:rPr>
              <a:t>Renforcement de la confiance des utilisateurs</a:t>
            </a:r>
            <a:endParaRPr lang="fr-FR" dirty="0"/>
          </a:p>
          <a:p>
            <a:pPr>
              <a:buFontTx/>
              <a:buChar char="-"/>
            </a:pPr>
            <a:endParaRPr lang="fr-FR" sz="2800" dirty="0"/>
          </a:p>
          <a:p>
            <a:pPr>
              <a:buFontTx/>
              <a:buChar char="-"/>
            </a:pPr>
            <a:endParaRPr lang="fr-FR" sz="2800" dirty="0"/>
          </a:p>
          <a:p>
            <a:pPr marL="0" indent="0">
              <a:buNone/>
            </a:pPr>
            <a:endParaRPr lang="fr-FR" sz="2800" dirty="0"/>
          </a:p>
          <a:p>
            <a:pPr>
              <a:buFontTx/>
              <a:buChar char="-"/>
            </a:pPr>
            <a:endParaRPr lang="fr-FR" sz="2800" dirty="0"/>
          </a:p>
          <a:p>
            <a:pPr>
              <a:buFontTx/>
              <a:buChar char="-"/>
            </a:pPr>
            <a:endParaRPr lang="fr-FR" sz="28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26</a:t>
            </a:fld>
            <a:endParaRPr lang="fr-FR">
              <a:latin typeface="Calibri"/>
            </a:endParaRPr>
          </a:p>
        </p:txBody>
      </p:sp>
    </p:spTree>
    <p:extLst>
      <p:ext uri="{BB962C8B-B14F-4D97-AF65-F5344CB8AC3E}">
        <p14:creationId xmlns:p14="http://schemas.microsoft.com/office/powerpoint/2010/main" val="35246908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4 – La protection des données à caractère personnel</a:t>
            </a:r>
            <a:endParaRPr lang="fr-FR" dirty="0"/>
          </a:p>
        </p:txBody>
      </p:sp>
      <p:sp>
        <p:nvSpPr>
          <p:cNvPr id="3" name="Espace réservé du contenu 2"/>
          <p:cNvSpPr>
            <a:spLocks noGrp="1"/>
          </p:cNvSpPr>
          <p:nvPr>
            <p:ph idx="1"/>
          </p:nvPr>
        </p:nvSpPr>
        <p:spPr>
          <a:xfrm>
            <a:off x="1981200" y="1340768"/>
            <a:ext cx="7620000" cy="5184576"/>
          </a:xfrm>
        </p:spPr>
        <p:txBody>
          <a:bodyPr>
            <a:normAutofit/>
          </a:bodyPr>
          <a:lstStyle/>
          <a:p>
            <a:pPr marL="0" indent="0">
              <a:buNone/>
            </a:pPr>
            <a:endParaRPr lang="fr-FR" sz="3400" dirty="0"/>
          </a:p>
          <a:p>
            <a:pPr marL="0" indent="0">
              <a:buNone/>
            </a:pPr>
            <a:endParaRPr lang="fr-FR" sz="3400" dirty="0"/>
          </a:p>
          <a:p>
            <a:pPr marL="0" indent="0">
              <a:buNone/>
            </a:pPr>
            <a:endParaRPr lang="fr-FR" sz="34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27</a:t>
            </a:fld>
            <a:endParaRPr lang="fr-FR">
              <a:latin typeface="Calibri"/>
            </a:endParaRPr>
          </a:p>
        </p:txBody>
      </p:sp>
      <p:sp>
        <p:nvSpPr>
          <p:cNvPr id="5" name="Rectangle 4"/>
          <p:cNvSpPr/>
          <p:nvPr/>
        </p:nvSpPr>
        <p:spPr>
          <a:xfrm>
            <a:off x="4940960" y="3501008"/>
            <a:ext cx="1800200"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fr-FR" dirty="0">
                <a:solidFill>
                  <a:prstClr val="white"/>
                </a:solidFill>
                <a:latin typeface="Calibri"/>
              </a:rPr>
              <a:t>EDITEUR DE LA </a:t>
            </a:r>
            <a:r>
              <a:rPr lang="fr-FR" sz="1200" dirty="0">
                <a:solidFill>
                  <a:prstClr val="white"/>
                </a:solidFill>
                <a:latin typeface="Calibri"/>
              </a:rPr>
              <a:t>PDM</a:t>
            </a:r>
          </a:p>
          <a:p>
            <a:pPr algn="ctr" defTabSz="914400"/>
            <a:r>
              <a:rPr lang="fr-FR" sz="1200" dirty="0">
                <a:solidFill>
                  <a:prstClr val="white"/>
                </a:solidFill>
                <a:latin typeface="Calibri"/>
              </a:rPr>
              <a:t>(Responsable de traitement / Sous-traitant ou destinataire)</a:t>
            </a:r>
          </a:p>
        </p:txBody>
      </p:sp>
      <p:sp>
        <p:nvSpPr>
          <p:cNvPr id="6" name="Rectangle 5"/>
          <p:cNvSpPr/>
          <p:nvPr/>
        </p:nvSpPr>
        <p:spPr>
          <a:xfrm>
            <a:off x="4943872" y="1628800"/>
            <a:ext cx="1800200"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fr-FR" sz="1600" dirty="0">
                <a:solidFill>
                  <a:prstClr val="white"/>
                </a:solidFill>
                <a:latin typeface="Calibri"/>
              </a:rPr>
              <a:t>PRESTATAIRES INFORMATIQUES (sous-traitant)</a:t>
            </a:r>
          </a:p>
        </p:txBody>
      </p:sp>
      <p:sp>
        <p:nvSpPr>
          <p:cNvPr id="8" name="Rectangle 7"/>
          <p:cNvSpPr/>
          <p:nvPr/>
        </p:nvSpPr>
        <p:spPr>
          <a:xfrm>
            <a:off x="2207568" y="4869160"/>
            <a:ext cx="1800200"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fr-FR" dirty="0">
                <a:solidFill>
                  <a:prstClr val="white"/>
                </a:solidFill>
                <a:latin typeface="Calibri"/>
              </a:rPr>
              <a:t>UTILISATEURS-VENDEUR</a:t>
            </a:r>
          </a:p>
          <a:p>
            <a:pPr algn="ctr" defTabSz="914400"/>
            <a:r>
              <a:rPr lang="fr-FR" sz="1100" dirty="0">
                <a:solidFill>
                  <a:prstClr val="white"/>
                </a:solidFill>
                <a:latin typeface="Calibri"/>
              </a:rPr>
              <a:t>(Responsable de traitement / Personne concernée)</a:t>
            </a:r>
          </a:p>
        </p:txBody>
      </p:sp>
      <p:sp>
        <p:nvSpPr>
          <p:cNvPr id="9" name="Rectangle 8"/>
          <p:cNvSpPr/>
          <p:nvPr/>
        </p:nvSpPr>
        <p:spPr>
          <a:xfrm>
            <a:off x="7536160" y="4869160"/>
            <a:ext cx="1800200"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fr-FR" dirty="0">
                <a:solidFill>
                  <a:prstClr val="white"/>
                </a:solidFill>
                <a:latin typeface="Calibri"/>
              </a:rPr>
              <a:t>UTILISATEURS-CLIENTS</a:t>
            </a:r>
          </a:p>
          <a:p>
            <a:pPr algn="ctr" defTabSz="914400"/>
            <a:r>
              <a:rPr lang="fr-FR" sz="1400" dirty="0">
                <a:solidFill>
                  <a:prstClr val="white"/>
                </a:solidFill>
                <a:latin typeface="Calibri"/>
              </a:rPr>
              <a:t>(Personne concernée)</a:t>
            </a:r>
          </a:p>
        </p:txBody>
      </p:sp>
      <p:sp>
        <p:nvSpPr>
          <p:cNvPr id="14" name="Flèche vers le bas 13"/>
          <p:cNvSpPr/>
          <p:nvPr/>
        </p:nvSpPr>
        <p:spPr>
          <a:xfrm rot="18230585">
            <a:off x="7124340" y="3923783"/>
            <a:ext cx="288032" cy="10693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fr-FR">
              <a:solidFill>
                <a:prstClr val="white"/>
              </a:solidFill>
              <a:latin typeface="Calibri"/>
            </a:endParaRPr>
          </a:p>
        </p:txBody>
      </p:sp>
      <p:sp>
        <p:nvSpPr>
          <p:cNvPr id="15" name="Flèche vers le bas 14"/>
          <p:cNvSpPr/>
          <p:nvPr/>
        </p:nvSpPr>
        <p:spPr>
          <a:xfrm rot="2729841">
            <a:off x="4313736" y="4026072"/>
            <a:ext cx="288032" cy="10801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fr-FR">
              <a:solidFill>
                <a:prstClr val="white"/>
              </a:solidFill>
              <a:latin typeface="Calibri"/>
            </a:endParaRPr>
          </a:p>
        </p:txBody>
      </p:sp>
      <p:sp>
        <p:nvSpPr>
          <p:cNvPr id="16" name="Flèche vers le bas 15"/>
          <p:cNvSpPr/>
          <p:nvPr/>
        </p:nvSpPr>
        <p:spPr>
          <a:xfrm rot="16200000">
            <a:off x="5555942" y="4077073"/>
            <a:ext cx="288032" cy="266429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fr-FR">
              <a:solidFill>
                <a:prstClr val="white"/>
              </a:solidFill>
              <a:latin typeface="Calibri"/>
            </a:endParaRPr>
          </a:p>
        </p:txBody>
      </p:sp>
      <p:sp>
        <p:nvSpPr>
          <p:cNvPr id="17" name="Flèche vers le bas 16"/>
          <p:cNvSpPr/>
          <p:nvPr/>
        </p:nvSpPr>
        <p:spPr>
          <a:xfrm>
            <a:off x="5699958" y="2708920"/>
            <a:ext cx="288032" cy="7920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fr-FR">
              <a:solidFill>
                <a:prstClr val="white"/>
              </a:solidFill>
              <a:latin typeface="Calibri"/>
            </a:endParaRPr>
          </a:p>
        </p:txBody>
      </p:sp>
      <p:sp>
        <p:nvSpPr>
          <p:cNvPr id="18" name="ZoneTexte 17"/>
          <p:cNvSpPr txBox="1"/>
          <p:nvPr/>
        </p:nvSpPr>
        <p:spPr>
          <a:xfrm>
            <a:off x="5967498" y="2908339"/>
            <a:ext cx="3528392" cy="307777"/>
          </a:xfrm>
          <a:prstGeom prst="rect">
            <a:avLst/>
          </a:prstGeom>
          <a:noFill/>
        </p:spPr>
        <p:txBody>
          <a:bodyPr wrap="square" rtlCol="0">
            <a:spAutoFit/>
          </a:bodyPr>
          <a:lstStyle/>
          <a:p>
            <a:pPr defTabSz="914400"/>
            <a:r>
              <a:rPr lang="fr-FR" sz="1400" dirty="0">
                <a:solidFill>
                  <a:prstClr val="black"/>
                </a:solidFill>
                <a:latin typeface="Calibri"/>
              </a:rPr>
              <a:t>CONTRAT DE PRESTATIONS INFORMATIQUES</a:t>
            </a:r>
          </a:p>
        </p:txBody>
      </p:sp>
      <p:sp>
        <p:nvSpPr>
          <p:cNvPr id="19" name="ZoneTexte 18"/>
          <p:cNvSpPr txBox="1"/>
          <p:nvPr/>
        </p:nvSpPr>
        <p:spPr>
          <a:xfrm>
            <a:off x="4007768" y="5637244"/>
            <a:ext cx="3528392" cy="523220"/>
          </a:xfrm>
          <a:prstGeom prst="rect">
            <a:avLst/>
          </a:prstGeom>
          <a:noFill/>
        </p:spPr>
        <p:txBody>
          <a:bodyPr wrap="square" rtlCol="0">
            <a:spAutoFit/>
          </a:bodyPr>
          <a:lstStyle/>
          <a:p>
            <a:pPr algn="ctr" defTabSz="914400"/>
            <a:r>
              <a:rPr lang="fr-FR" sz="1400" dirty="0">
                <a:solidFill>
                  <a:prstClr val="black"/>
                </a:solidFill>
                <a:latin typeface="Calibri"/>
              </a:rPr>
              <a:t>CONDITIONS GENERALES DE VENTE + POLITIQUE DE CONFIDENTIALITE</a:t>
            </a:r>
          </a:p>
        </p:txBody>
      </p:sp>
      <p:sp>
        <p:nvSpPr>
          <p:cNvPr id="20" name="ZoneTexte 19"/>
          <p:cNvSpPr txBox="1"/>
          <p:nvPr/>
        </p:nvSpPr>
        <p:spPr>
          <a:xfrm>
            <a:off x="7104112" y="3779457"/>
            <a:ext cx="2088232" cy="523220"/>
          </a:xfrm>
          <a:prstGeom prst="rect">
            <a:avLst/>
          </a:prstGeom>
          <a:noFill/>
        </p:spPr>
        <p:txBody>
          <a:bodyPr wrap="square" rtlCol="0">
            <a:spAutoFit/>
          </a:bodyPr>
          <a:lstStyle/>
          <a:p>
            <a:pPr defTabSz="914400"/>
            <a:r>
              <a:rPr lang="fr-FR" sz="1400" dirty="0">
                <a:solidFill>
                  <a:prstClr val="black"/>
                </a:solidFill>
                <a:latin typeface="Calibri"/>
              </a:rPr>
              <a:t>POLITIQUE DE CONFIDENTIALITE + CGU</a:t>
            </a:r>
          </a:p>
        </p:txBody>
      </p:sp>
      <p:sp>
        <p:nvSpPr>
          <p:cNvPr id="21" name="ZoneTexte 20"/>
          <p:cNvSpPr txBox="1"/>
          <p:nvPr/>
        </p:nvSpPr>
        <p:spPr>
          <a:xfrm>
            <a:off x="2330736" y="4082408"/>
            <a:ext cx="2610224" cy="523220"/>
          </a:xfrm>
          <a:prstGeom prst="rect">
            <a:avLst/>
          </a:prstGeom>
          <a:noFill/>
        </p:spPr>
        <p:txBody>
          <a:bodyPr wrap="square" rtlCol="0">
            <a:spAutoFit/>
          </a:bodyPr>
          <a:lstStyle/>
          <a:p>
            <a:pPr defTabSz="914400"/>
            <a:r>
              <a:rPr lang="fr-FR" sz="1400" dirty="0">
                <a:solidFill>
                  <a:prstClr val="black"/>
                </a:solidFill>
                <a:latin typeface="Calibri"/>
              </a:rPr>
              <a:t>CONDITIONS GENERALES DE SERVICE</a:t>
            </a:r>
          </a:p>
        </p:txBody>
      </p:sp>
      <p:sp>
        <p:nvSpPr>
          <p:cNvPr id="13" name="ZoneTexte 12"/>
          <p:cNvSpPr txBox="1"/>
          <p:nvPr/>
        </p:nvSpPr>
        <p:spPr>
          <a:xfrm>
            <a:off x="2330736" y="2060848"/>
            <a:ext cx="2253096" cy="1477328"/>
          </a:xfrm>
          <a:prstGeom prst="rect">
            <a:avLst/>
          </a:prstGeom>
          <a:noFill/>
        </p:spPr>
        <p:txBody>
          <a:bodyPr wrap="square" rtlCol="0">
            <a:spAutoFit/>
          </a:bodyPr>
          <a:lstStyle/>
          <a:p>
            <a:pPr defTabSz="914400"/>
            <a:r>
              <a:rPr lang="fr-FR" sz="1600" b="1" u="sng" dirty="0">
                <a:solidFill>
                  <a:prstClr val="black"/>
                </a:solidFill>
                <a:latin typeface="Calibri"/>
              </a:rPr>
              <a:t>ATTENTION</a:t>
            </a:r>
            <a:r>
              <a:rPr lang="fr-FR" sz="1600" b="1" dirty="0">
                <a:solidFill>
                  <a:prstClr val="black"/>
                </a:solidFill>
                <a:latin typeface="Calibri"/>
              </a:rPr>
              <a:t> : </a:t>
            </a:r>
            <a:r>
              <a:rPr lang="fr-FR" sz="1400" dirty="0">
                <a:solidFill>
                  <a:prstClr val="black"/>
                </a:solidFill>
                <a:latin typeface="Calibri"/>
              </a:rPr>
              <a:t>l’information des personnes concernées incombent à l’éditeur et au vendeur, les obligations de chacune des parties se cadrent contractuellement</a:t>
            </a:r>
            <a:r>
              <a:rPr lang="fr-FR" dirty="0">
                <a:solidFill>
                  <a:prstClr val="black"/>
                </a:solidFill>
                <a:latin typeface="Calibri"/>
              </a:rPr>
              <a:t>.</a:t>
            </a:r>
          </a:p>
        </p:txBody>
      </p:sp>
    </p:spTree>
    <p:extLst>
      <p:ext uri="{BB962C8B-B14F-4D97-AF65-F5344CB8AC3E}">
        <p14:creationId xmlns:p14="http://schemas.microsoft.com/office/powerpoint/2010/main" val="29558083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4 – La protection des données à caractère personnel</a:t>
            </a:r>
            <a:endParaRPr lang="fr-FR" dirty="0"/>
          </a:p>
        </p:txBody>
      </p:sp>
      <p:sp>
        <p:nvSpPr>
          <p:cNvPr id="3" name="Espace réservé du contenu 2"/>
          <p:cNvSpPr>
            <a:spLocks noGrp="1"/>
          </p:cNvSpPr>
          <p:nvPr>
            <p:ph idx="1"/>
          </p:nvPr>
        </p:nvSpPr>
        <p:spPr/>
        <p:txBody>
          <a:bodyPr>
            <a:normAutofit fontScale="85000" lnSpcReduction="20000"/>
          </a:bodyPr>
          <a:lstStyle/>
          <a:p>
            <a:pPr marL="114300" indent="0">
              <a:buNone/>
            </a:pPr>
            <a:r>
              <a:rPr lang="fr-FR" b="1" u="sng" dirty="0"/>
              <a:t>Les obligations de l’éditeur en matière de protection des données :</a:t>
            </a:r>
          </a:p>
          <a:p>
            <a:pPr marL="114300" indent="0">
              <a:buNone/>
            </a:pPr>
            <a:endParaRPr lang="fr-FR" dirty="0"/>
          </a:p>
          <a:p>
            <a:pPr>
              <a:buFontTx/>
              <a:buChar char="-"/>
            </a:pPr>
            <a:r>
              <a:rPr lang="fr-FR" b="1" u="sng" dirty="0"/>
              <a:t>Une obligation d’information </a:t>
            </a:r>
            <a:r>
              <a:rPr lang="fr-FR" dirty="0"/>
              <a:t>: les utilisateurs doivent être informés de la nature des données stockées et utilisées par la Marketplace ainsi que de la finalité de leur utilisation. Il convient également de les informer de l’ensemble de leurs droits liés à la protection des données à caractère personnel</a:t>
            </a:r>
          </a:p>
          <a:p>
            <a:pPr>
              <a:buFontTx/>
              <a:buChar char="-"/>
            </a:pPr>
            <a:endParaRPr lang="fr-FR" dirty="0"/>
          </a:p>
          <a:p>
            <a:pPr>
              <a:buFontTx/>
              <a:buChar char="-"/>
            </a:pPr>
            <a:r>
              <a:rPr lang="fr-FR" b="1" u="sng" dirty="0"/>
              <a:t>Une obligation liée au consentement des utilisateurs </a:t>
            </a:r>
            <a:r>
              <a:rPr lang="fr-FR" dirty="0"/>
              <a:t>: le consentement des individus doit être requis conformément aux dispositions légales (phrase simple et claire)</a:t>
            </a:r>
          </a:p>
          <a:p>
            <a:pPr>
              <a:buFontTx/>
              <a:buChar char="-"/>
            </a:pPr>
            <a:endParaRPr lang="fr-FR" dirty="0"/>
          </a:p>
          <a:p>
            <a:pPr>
              <a:buFontTx/>
              <a:buChar char="-"/>
            </a:pPr>
            <a:r>
              <a:rPr lang="fr-FR" b="1" u="sng" dirty="0"/>
              <a:t>L’obligation de se conformer aux dispositions du RGPD et le la Loi Informatique </a:t>
            </a:r>
            <a:r>
              <a:rPr lang="fr-FR" dirty="0"/>
              <a:t>: désignation d’un DPO, mise en place d’un registre du traitement, mise en places des mesures techniques et organisationnelles permettant d’assurer la sécurité et la confidentialité des données…</a:t>
            </a:r>
          </a:p>
          <a:p>
            <a:pPr>
              <a:buFontTx/>
              <a:buChar char="-"/>
            </a:pPr>
            <a:endParaRPr lang="fr-FR" dirty="0"/>
          </a:p>
          <a:p>
            <a:pPr>
              <a:buFontTx/>
              <a:buChar char="-"/>
            </a:pPr>
            <a:r>
              <a:rPr lang="fr-FR" b="1" u="sng" dirty="0"/>
              <a:t>L’obligation d’organiser ses relations contractuelles </a:t>
            </a:r>
            <a:r>
              <a:rPr lang="fr-FR" dirty="0"/>
              <a:t>: l’éditeur doit mettre en place une organisation contractuelle performante permettant d’organiser les obligations de chacun (éditeur/prestataires/utilisateurs-vendeurs) en matière de protection des données à caractère personnel</a:t>
            </a:r>
          </a:p>
          <a:p>
            <a:pPr marL="114300" indent="0">
              <a:buNone/>
            </a:pPr>
            <a:endParaRPr lang="fr-FR" dirty="0"/>
          </a:p>
          <a:p>
            <a:pPr>
              <a:buFontTx/>
              <a:buChar char="-"/>
            </a:pPr>
            <a:endParaRPr lang="fr-FR" sz="2800" dirty="0"/>
          </a:p>
          <a:p>
            <a:pPr>
              <a:buFontTx/>
              <a:buChar char="-"/>
            </a:pPr>
            <a:endParaRPr lang="fr-FR" sz="2800" dirty="0"/>
          </a:p>
          <a:p>
            <a:pPr marL="0" indent="0">
              <a:buNone/>
            </a:pPr>
            <a:endParaRPr lang="fr-FR" sz="2800" dirty="0"/>
          </a:p>
          <a:p>
            <a:pPr>
              <a:buFontTx/>
              <a:buChar char="-"/>
            </a:pPr>
            <a:endParaRPr lang="fr-FR" sz="2800" dirty="0"/>
          </a:p>
          <a:p>
            <a:pPr>
              <a:buFontTx/>
              <a:buChar char="-"/>
            </a:pPr>
            <a:endParaRPr lang="fr-FR" sz="28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28</a:t>
            </a:fld>
            <a:endParaRPr lang="fr-FR">
              <a:latin typeface="Calibri"/>
            </a:endParaRPr>
          </a:p>
        </p:txBody>
      </p:sp>
    </p:spTree>
    <p:extLst>
      <p:ext uri="{BB962C8B-B14F-4D97-AF65-F5344CB8AC3E}">
        <p14:creationId xmlns:p14="http://schemas.microsoft.com/office/powerpoint/2010/main" val="3543175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4 – La protection des données à caractère personnel</a:t>
            </a:r>
            <a:endParaRPr lang="fr-FR" dirty="0"/>
          </a:p>
        </p:txBody>
      </p:sp>
      <p:sp>
        <p:nvSpPr>
          <p:cNvPr id="3" name="Espace réservé du contenu 2"/>
          <p:cNvSpPr>
            <a:spLocks noGrp="1"/>
          </p:cNvSpPr>
          <p:nvPr>
            <p:ph idx="1"/>
          </p:nvPr>
        </p:nvSpPr>
        <p:spPr/>
        <p:txBody>
          <a:bodyPr>
            <a:normAutofit fontScale="85000" lnSpcReduction="20000"/>
          </a:bodyPr>
          <a:lstStyle/>
          <a:p>
            <a:pPr marL="114300" indent="0">
              <a:buNone/>
            </a:pPr>
            <a:r>
              <a:rPr lang="fr-FR" b="1" u="sng" dirty="0"/>
              <a:t>En pratique : comment se mettre en conformité et limiter sa responsabilité ?</a:t>
            </a:r>
          </a:p>
          <a:p>
            <a:pPr marL="114300" indent="0">
              <a:buNone/>
            </a:pPr>
            <a:endParaRPr lang="fr-FR" dirty="0"/>
          </a:p>
          <a:p>
            <a:pPr>
              <a:buFontTx/>
              <a:buChar char="-"/>
            </a:pPr>
            <a:r>
              <a:rPr lang="fr-FR" b="1" u="sng" dirty="0"/>
              <a:t>Mise en place d’une politique de confidentialité :</a:t>
            </a:r>
            <a:r>
              <a:rPr lang="fr-FR" dirty="0"/>
              <a:t> ce document doit être accessible sur la plateforme, gratuitement et librement, et vient informer les utilisateurs de la nature des données collectées et stockées, de la finalité des traitements, de leurs droits…</a:t>
            </a:r>
          </a:p>
          <a:p>
            <a:pPr>
              <a:buFontTx/>
              <a:buChar char="-"/>
            </a:pPr>
            <a:endParaRPr lang="fr-FR" dirty="0"/>
          </a:p>
          <a:p>
            <a:pPr>
              <a:buFontTx/>
              <a:buChar char="-"/>
            </a:pPr>
            <a:r>
              <a:rPr lang="fr-FR" b="1" u="sng" dirty="0"/>
              <a:t>Mise en place des « </a:t>
            </a:r>
            <a:r>
              <a:rPr lang="fr-FR" b="1" u="sng" dirty="0" err="1"/>
              <a:t>opt</a:t>
            </a:r>
            <a:r>
              <a:rPr lang="fr-FR" b="1" u="sng" dirty="0"/>
              <a:t>-in » sur la plateforme :</a:t>
            </a:r>
            <a:r>
              <a:rPr lang="fr-FR" dirty="0"/>
              <a:t> il convient de mettre en place des cases à cocher permettent aux utilisateurs de valider leur consentement aux traitements, lorsque cela est nécessaire</a:t>
            </a:r>
          </a:p>
          <a:p>
            <a:pPr>
              <a:buFontTx/>
              <a:buChar char="-"/>
            </a:pPr>
            <a:endParaRPr lang="fr-FR" dirty="0"/>
          </a:p>
          <a:p>
            <a:pPr>
              <a:buFontTx/>
              <a:buChar char="-"/>
            </a:pPr>
            <a:r>
              <a:rPr lang="fr-FR" b="1" u="sng" dirty="0"/>
              <a:t>Intégration des clauses spécifiques à la protection des données à caractère personnel dans les contrats conclus avec les tiers :</a:t>
            </a:r>
            <a:r>
              <a:rPr lang="fr-FR" dirty="0"/>
              <a:t> l’ensemble des documents contractuels (CGU, CGV, CGS, contrat de prestations…) doit comporter des mentions relatives à la protection des données, en fonction des qualités de chacune des parties, afin de déterminer les droits et obligations de chacune des parties</a:t>
            </a:r>
          </a:p>
          <a:p>
            <a:pPr>
              <a:buFontTx/>
              <a:buChar char="-"/>
            </a:pPr>
            <a:endParaRPr lang="fr-FR" dirty="0"/>
          </a:p>
          <a:p>
            <a:pPr>
              <a:buFontTx/>
              <a:buChar char="-"/>
            </a:pPr>
            <a:r>
              <a:rPr lang="fr-FR" b="1" u="sng" dirty="0"/>
              <a:t>Réaliser un programme de mise en conformité « interne » de sa structure</a:t>
            </a:r>
            <a:endParaRPr lang="fr-FR" dirty="0"/>
          </a:p>
          <a:p>
            <a:pPr marL="114300" indent="0">
              <a:buNone/>
            </a:pPr>
            <a:endParaRPr lang="fr-FR" dirty="0"/>
          </a:p>
          <a:p>
            <a:pPr>
              <a:buFontTx/>
              <a:buChar char="-"/>
            </a:pPr>
            <a:endParaRPr lang="fr-FR" sz="2800" dirty="0"/>
          </a:p>
          <a:p>
            <a:pPr>
              <a:buFontTx/>
              <a:buChar char="-"/>
            </a:pPr>
            <a:endParaRPr lang="fr-FR" sz="2800" dirty="0"/>
          </a:p>
          <a:p>
            <a:pPr marL="0" indent="0">
              <a:buNone/>
            </a:pPr>
            <a:endParaRPr lang="fr-FR" sz="2800" dirty="0"/>
          </a:p>
          <a:p>
            <a:pPr>
              <a:buFontTx/>
              <a:buChar char="-"/>
            </a:pPr>
            <a:endParaRPr lang="fr-FR" sz="2800" dirty="0"/>
          </a:p>
          <a:p>
            <a:pPr>
              <a:buFontTx/>
              <a:buChar char="-"/>
            </a:pPr>
            <a:endParaRPr lang="fr-FR" sz="28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29</a:t>
            </a:fld>
            <a:endParaRPr lang="fr-FR">
              <a:latin typeface="Calibri"/>
            </a:endParaRPr>
          </a:p>
        </p:txBody>
      </p:sp>
    </p:spTree>
    <p:extLst>
      <p:ext uri="{BB962C8B-B14F-4D97-AF65-F5344CB8AC3E}">
        <p14:creationId xmlns:p14="http://schemas.microsoft.com/office/powerpoint/2010/main" val="1789560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3200" u="sng" dirty="0"/>
              <a:t>Place de marché – Marketplace - Introduction</a:t>
            </a:r>
          </a:p>
        </p:txBody>
      </p:sp>
      <p:sp>
        <p:nvSpPr>
          <p:cNvPr id="3" name="Espace réservé du contenu 2"/>
          <p:cNvSpPr>
            <a:spLocks noGrp="1"/>
          </p:cNvSpPr>
          <p:nvPr>
            <p:ph idx="1"/>
          </p:nvPr>
        </p:nvSpPr>
        <p:spPr/>
        <p:txBody>
          <a:bodyPr>
            <a:normAutofit/>
          </a:bodyPr>
          <a:lstStyle/>
          <a:p>
            <a:pPr marL="0" indent="0">
              <a:buNone/>
            </a:pPr>
            <a:endParaRPr lang="fr-FR" sz="2400" u="sng" dirty="0"/>
          </a:p>
          <a:p>
            <a:pPr marL="0" indent="0" algn="just">
              <a:buNone/>
            </a:pPr>
            <a:r>
              <a:rPr lang="fr-FR" sz="2400" dirty="0"/>
              <a:t>- </a:t>
            </a:r>
            <a:r>
              <a:rPr lang="fr-FR" sz="2000" u="sng" dirty="0"/>
              <a:t>Définition</a:t>
            </a:r>
            <a:r>
              <a:rPr lang="fr-FR" sz="2000" dirty="0"/>
              <a:t> : </a:t>
            </a:r>
            <a:r>
              <a:rPr lang="fr-FR" sz="2000" i="1" dirty="0"/>
              <a:t>«  espace virtuel permettant de mettre en relation des vendeurs et des acheteurs potentiels pour effectuer des transactions de biens et/ou de services. »</a:t>
            </a:r>
          </a:p>
          <a:p>
            <a:pPr marL="0" indent="0">
              <a:buNone/>
            </a:pPr>
            <a:endParaRPr lang="fr-FR" sz="2000" dirty="0"/>
          </a:p>
          <a:p>
            <a:pPr marL="0" indent="0" algn="just">
              <a:buNone/>
            </a:pPr>
            <a:r>
              <a:rPr lang="fr-FR" sz="2000" dirty="0"/>
              <a:t>- La plateforme est gérée par un tiers de confiance (l’opérateur ou l’éditeur), en charge de fluidifier, superviser et sécuriser les interactions entre les acheteurs et les vendeurs.</a:t>
            </a:r>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3</a:t>
            </a:fld>
            <a:endParaRPr lang="fr-FR">
              <a:latin typeface="Calibri"/>
            </a:endParaRPr>
          </a:p>
        </p:txBody>
      </p:sp>
    </p:spTree>
    <p:extLst>
      <p:ext uri="{BB962C8B-B14F-4D97-AF65-F5344CB8AC3E}">
        <p14:creationId xmlns:p14="http://schemas.microsoft.com/office/powerpoint/2010/main" val="38586009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5 – La qualité de l’éditeur dans le cadre du droit du tourisme</a:t>
            </a:r>
            <a:endParaRPr lang="fr-FR" dirty="0"/>
          </a:p>
        </p:txBody>
      </p:sp>
      <p:sp>
        <p:nvSpPr>
          <p:cNvPr id="3" name="Espace réservé du contenu 2"/>
          <p:cNvSpPr>
            <a:spLocks noGrp="1"/>
          </p:cNvSpPr>
          <p:nvPr>
            <p:ph idx="1"/>
          </p:nvPr>
        </p:nvSpPr>
        <p:spPr/>
        <p:txBody>
          <a:bodyPr>
            <a:normAutofit/>
          </a:bodyPr>
          <a:lstStyle/>
          <a:p>
            <a:pPr marL="114300" indent="0">
              <a:buNone/>
            </a:pPr>
            <a:r>
              <a:rPr lang="fr-FR" sz="2000" b="1" u="sng" dirty="0"/>
              <a:t>Le principe </a:t>
            </a:r>
            <a:r>
              <a:rPr lang="fr-FR" sz="2000" dirty="0"/>
              <a:t>: le registre des opérateurs de voyages et de séjours recense toutes les personnes physiques ou morales qui élaborent et vendent ou offrent à la vente dans le cadre de leur activité commerciale, industrielle, artisanale et libérale :</a:t>
            </a:r>
          </a:p>
          <a:p>
            <a:pPr>
              <a:buFontTx/>
              <a:buChar char="-"/>
            </a:pPr>
            <a:r>
              <a:rPr lang="fr-FR" sz="2000" dirty="0"/>
              <a:t>des forfaits touristiques ;</a:t>
            </a:r>
          </a:p>
          <a:p>
            <a:pPr>
              <a:buFontTx/>
              <a:buChar char="-"/>
            </a:pPr>
            <a:r>
              <a:rPr lang="fr-FR" sz="2000" dirty="0"/>
              <a:t>des services de voyages portant sur le transport, le logement, la location d'un véhicule ou d'autres services de voyage qu'elles ne produisent pas elles-mêmes.</a:t>
            </a:r>
          </a:p>
          <a:p>
            <a:pPr marL="114300" indent="0">
              <a:buNone/>
            </a:pPr>
            <a:endParaRPr lang="fr-FR" sz="2000" dirty="0"/>
          </a:p>
          <a:p>
            <a:pPr marL="114300" indent="0">
              <a:buNone/>
            </a:pPr>
            <a:r>
              <a:rPr lang="fr-FR" sz="2000" dirty="0"/>
              <a:t>Le registre recense également les personnes physiques ou morales qui facilitent aux voyageurs l'achat de prestations de voyages liées au sens de l'article L. 211-2 du Code du tourisme</a:t>
            </a:r>
            <a:r>
              <a:rPr lang="fr-FR" dirty="0"/>
              <a:t>. </a:t>
            </a:r>
          </a:p>
          <a:p>
            <a:pPr marL="114300" indent="0">
              <a:buNone/>
            </a:pPr>
            <a:endParaRPr lang="fr-FR" dirty="0"/>
          </a:p>
          <a:p>
            <a:pPr marL="114300" indent="0">
              <a:buNone/>
            </a:pPr>
            <a:endParaRPr lang="fr-FR" dirty="0"/>
          </a:p>
          <a:p>
            <a:pPr>
              <a:buFontTx/>
              <a:buChar char="-"/>
            </a:pPr>
            <a:endParaRPr lang="fr-FR" sz="2800" dirty="0"/>
          </a:p>
          <a:p>
            <a:pPr>
              <a:buFontTx/>
              <a:buChar char="-"/>
            </a:pPr>
            <a:endParaRPr lang="fr-FR" sz="2800" dirty="0"/>
          </a:p>
          <a:p>
            <a:pPr marL="0" indent="0">
              <a:buNone/>
            </a:pPr>
            <a:endParaRPr lang="fr-FR" sz="2800" dirty="0"/>
          </a:p>
          <a:p>
            <a:pPr>
              <a:buFontTx/>
              <a:buChar char="-"/>
            </a:pPr>
            <a:endParaRPr lang="fr-FR" sz="2800" dirty="0"/>
          </a:p>
          <a:p>
            <a:pPr>
              <a:buFontTx/>
              <a:buChar char="-"/>
            </a:pPr>
            <a:endParaRPr lang="fr-FR" sz="28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30</a:t>
            </a:fld>
            <a:endParaRPr lang="fr-FR">
              <a:latin typeface="Calibri"/>
            </a:endParaRPr>
          </a:p>
        </p:txBody>
      </p:sp>
    </p:spTree>
    <p:extLst>
      <p:ext uri="{BB962C8B-B14F-4D97-AF65-F5344CB8AC3E}">
        <p14:creationId xmlns:p14="http://schemas.microsoft.com/office/powerpoint/2010/main" val="5402450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5 – La qualité de l’éditeur dans le cadre du droit du tourisme</a:t>
            </a:r>
            <a:endParaRPr lang="fr-FR" dirty="0"/>
          </a:p>
        </p:txBody>
      </p:sp>
      <p:sp>
        <p:nvSpPr>
          <p:cNvPr id="3" name="Espace réservé du contenu 2"/>
          <p:cNvSpPr>
            <a:spLocks noGrp="1"/>
          </p:cNvSpPr>
          <p:nvPr>
            <p:ph idx="1"/>
          </p:nvPr>
        </p:nvSpPr>
        <p:spPr/>
        <p:txBody>
          <a:bodyPr>
            <a:normAutofit fontScale="62500" lnSpcReduction="20000"/>
          </a:bodyPr>
          <a:lstStyle/>
          <a:p>
            <a:pPr marL="114300" indent="0">
              <a:buNone/>
            </a:pPr>
            <a:r>
              <a:rPr lang="fr-FR" sz="3300" b="1" u="sng" dirty="0"/>
              <a:t>Question : les collectivités et offices de tourisme sont-ils concernés ?</a:t>
            </a:r>
            <a:endParaRPr lang="fr-FR" sz="3600" b="1" u="sng" dirty="0"/>
          </a:p>
          <a:p>
            <a:pPr>
              <a:buFontTx/>
              <a:buChar char="-"/>
            </a:pPr>
            <a:endParaRPr lang="fr-FR" sz="2800" dirty="0"/>
          </a:p>
          <a:p>
            <a:pPr>
              <a:buFontTx/>
              <a:buChar char="-"/>
            </a:pPr>
            <a:r>
              <a:rPr lang="fr-FR" sz="2800" u="sng" dirty="0"/>
              <a:t>Article L.211-1 du Code de tourisme </a:t>
            </a:r>
            <a:r>
              <a:rPr lang="fr-FR" sz="2800" dirty="0"/>
              <a:t>: </a:t>
            </a:r>
            <a:r>
              <a:rPr lang="fr-FR" sz="2800" i="1" dirty="0"/>
              <a:t>« Le présent chapitre n’est pas applicable aux personnes qui ne proposent des forfaits, des services de voyage ou ne facilitent la conclusion de prestations de voyage liées qu’à titre occasionnel, dans un but non-lucratif et pour un groupe de voyageurs uniquement. »</a:t>
            </a:r>
          </a:p>
          <a:p>
            <a:pPr>
              <a:buFontTx/>
              <a:buChar char="-"/>
            </a:pPr>
            <a:endParaRPr lang="fr-FR" sz="2800" dirty="0"/>
          </a:p>
          <a:p>
            <a:pPr>
              <a:buFontTx/>
              <a:buChar char="-"/>
            </a:pPr>
            <a:r>
              <a:rPr lang="fr-FR" sz="2800" u="sng" dirty="0"/>
              <a:t>Article L.211-2 du Code de tourisme </a:t>
            </a:r>
            <a:r>
              <a:rPr lang="fr-FR" sz="2800" dirty="0"/>
              <a:t>: </a:t>
            </a:r>
            <a:r>
              <a:rPr lang="fr-FR" sz="2800" i="1" dirty="0"/>
              <a:t>« Un professionnel est une personne physique ou morale, qu’elle soit privée ou publique, qui agit [..] aux fins qui entrent dans le cadre de son activité commerciale, industrielle, artisanale ou libérale en ce qui concerne des contrats relevant du présent chapitre, qu’elle agisse en qualité d’organisateur, de détaillant, de professionnel facilitant une prestation de voyage liée ou de prestataire de service de voyage. »</a:t>
            </a:r>
          </a:p>
          <a:p>
            <a:pPr>
              <a:buFontTx/>
              <a:buChar char="-"/>
            </a:pPr>
            <a:endParaRPr lang="fr-FR" sz="2800" dirty="0"/>
          </a:p>
          <a:p>
            <a:pPr>
              <a:buFontTx/>
              <a:buChar char="-"/>
            </a:pPr>
            <a:r>
              <a:rPr lang="fr-FR" sz="2800" u="sng" dirty="0"/>
              <a:t>Article L.211-2 du Code du tourisme </a:t>
            </a:r>
            <a:r>
              <a:rPr lang="fr-FR" sz="2800" dirty="0"/>
              <a:t>: </a:t>
            </a:r>
            <a:r>
              <a:rPr lang="fr-FR" sz="2800" i="1" dirty="0"/>
              <a:t>« Un organisateur est un professionnel qui élabore des forfaits touristiques et les vend ou les </a:t>
            </a:r>
            <a:r>
              <a:rPr lang="fr-FR" sz="2800" b="1" i="1" u="sng" dirty="0"/>
              <a:t>offre à la vente</a:t>
            </a:r>
            <a:r>
              <a:rPr lang="fr-FR" sz="2800" i="1" dirty="0"/>
              <a:t>, directement ou par l'intermédiaire d'un autre professionnel ou encore conjointement avec un autre professionnel, ou un professionnel qui transmet les données du voyageur à un autre professionnel conformément au e du 2° du A du II. »</a:t>
            </a:r>
          </a:p>
          <a:p>
            <a:pPr marL="0" indent="0">
              <a:buNone/>
            </a:pPr>
            <a:endParaRPr lang="fr-FR" sz="2800" dirty="0"/>
          </a:p>
          <a:p>
            <a:pPr>
              <a:buFontTx/>
              <a:buChar char="-"/>
            </a:pPr>
            <a:endParaRPr lang="fr-FR" sz="2800" dirty="0"/>
          </a:p>
          <a:p>
            <a:pPr>
              <a:buFontTx/>
              <a:buChar char="-"/>
            </a:pPr>
            <a:endParaRPr lang="fr-FR" sz="28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31</a:t>
            </a:fld>
            <a:endParaRPr lang="fr-FR">
              <a:latin typeface="Calibri"/>
            </a:endParaRPr>
          </a:p>
        </p:txBody>
      </p:sp>
    </p:spTree>
    <p:extLst>
      <p:ext uri="{BB962C8B-B14F-4D97-AF65-F5344CB8AC3E}">
        <p14:creationId xmlns:p14="http://schemas.microsoft.com/office/powerpoint/2010/main" val="17492348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5 – La qualité de l’éditeur dans le cadre du droit du tourisme</a:t>
            </a:r>
            <a:endParaRPr lang="fr-FR" dirty="0"/>
          </a:p>
        </p:txBody>
      </p:sp>
      <p:sp>
        <p:nvSpPr>
          <p:cNvPr id="3" name="Espace réservé du contenu 2"/>
          <p:cNvSpPr>
            <a:spLocks noGrp="1"/>
          </p:cNvSpPr>
          <p:nvPr>
            <p:ph idx="1"/>
          </p:nvPr>
        </p:nvSpPr>
        <p:spPr/>
        <p:txBody>
          <a:bodyPr>
            <a:normAutofit fontScale="55000" lnSpcReduction="20000"/>
          </a:bodyPr>
          <a:lstStyle/>
          <a:p>
            <a:pPr marL="114300" indent="0">
              <a:buNone/>
            </a:pPr>
            <a:r>
              <a:rPr lang="fr-FR" sz="3300" b="1" u="sng" dirty="0"/>
              <a:t>Question : les collectivités et offices de tourisme sont-ils concernés ?</a:t>
            </a:r>
            <a:endParaRPr lang="fr-FR" sz="3600" b="1" u="sng" dirty="0"/>
          </a:p>
          <a:p>
            <a:pPr>
              <a:buFontTx/>
              <a:buChar char="-"/>
            </a:pPr>
            <a:endParaRPr lang="fr-FR" sz="2800" dirty="0"/>
          </a:p>
          <a:p>
            <a:pPr>
              <a:buFontTx/>
              <a:buChar char="-"/>
            </a:pPr>
            <a:r>
              <a:rPr lang="fr-FR" sz="2800" dirty="0"/>
              <a:t>Il résulte des dispositions légales applicables qu’à ce jour, il existe une véritable incertitude sur la qualité des Marketplace et sur leur obligation d’immatriculation, pour les raisons suivantes:</a:t>
            </a:r>
          </a:p>
          <a:p>
            <a:pPr>
              <a:buFontTx/>
              <a:buChar char="-"/>
            </a:pPr>
            <a:endParaRPr lang="fr-FR" sz="2800" dirty="0"/>
          </a:p>
          <a:p>
            <a:pPr>
              <a:buFontTx/>
              <a:buChar char="-"/>
            </a:pPr>
            <a:r>
              <a:rPr lang="fr-FR" sz="2800" dirty="0"/>
              <a:t>La position d’ATOUT France : </a:t>
            </a:r>
            <a:r>
              <a:rPr lang="fr-FR" sz="2800" i="1" dirty="0"/>
              <a:t>« Au regard des articles L. 211-1, L. 211-3 et L. 211-18 III du Code du tourisme, les agents de voyages ou les opérateurs de voyages et de séjours se définissent exclusivement par l’activité qu’ils exercent. Leur qualité d’opérateur de voyages ne dépend ni de leur statut, ni encore d’obligations particulières qui leur seraient imposées ou non par une autre réglementation. Ainsi, lorsqu’ils interviennent </a:t>
            </a:r>
            <a:r>
              <a:rPr lang="fr-FR" sz="2800" b="1" i="1" u="sng" dirty="0"/>
              <a:t>à titre onéreux </a:t>
            </a:r>
            <a:r>
              <a:rPr lang="fr-FR" sz="2800" i="1" dirty="0"/>
              <a:t>pour faciliter la conclusion d’un contrat “touristique”, les apporteurs d’affaires, […] les sites ou centrales de réservation en ligne d’hébergements ou d’autres produits touristiques, […] sont soumis à l’obligation d’être immatriculés pour pouvoir exercer légalement cette activité professionnelle. » </a:t>
            </a:r>
          </a:p>
          <a:p>
            <a:pPr>
              <a:buFontTx/>
              <a:buChar char="-"/>
            </a:pPr>
            <a:endParaRPr lang="fr-FR" sz="2800" dirty="0"/>
          </a:p>
          <a:p>
            <a:pPr>
              <a:buFontTx/>
              <a:buChar char="-"/>
            </a:pPr>
            <a:r>
              <a:rPr lang="fr-FR" sz="2800" dirty="0"/>
              <a:t>La position de la doctrine : </a:t>
            </a:r>
            <a:r>
              <a:rPr lang="fr-FR" sz="2800" i="1" dirty="0"/>
              <a:t>« seules les personnes qui s’immiscent dans la vente, qui participent à son exécution, devraient être soumises aux dispositions du Code du tourisme et non pas toutes celles qui en facilitent la conclusion. »</a:t>
            </a:r>
          </a:p>
          <a:p>
            <a:pPr>
              <a:buFontTx/>
              <a:buChar char="-"/>
            </a:pPr>
            <a:endParaRPr lang="fr-FR" sz="2800" dirty="0"/>
          </a:p>
          <a:p>
            <a:pPr>
              <a:buFontTx/>
              <a:buChar char="-"/>
            </a:pPr>
            <a:r>
              <a:rPr lang="fr-FR" sz="2800" dirty="0"/>
              <a:t>La position d’ATOUT France peut être vue comme irréaliste, mais il conviendrait soit d’attendre les prochaines jurisprudences (notamment concernant les plateformes comme </a:t>
            </a:r>
            <a:r>
              <a:rPr lang="fr-FR" sz="2800" dirty="0" err="1"/>
              <a:t>Airbnb</a:t>
            </a:r>
            <a:r>
              <a:rPr lang="fr-FR" sz="2800" dirty="0"/>
              <a:t>) soit d’interroger ATOUT France ou le Ministère chargé du tourisme.</a:t>
            </a:r>
          </a:p>
          <a:p>
            <a:pPr>
              <a:buFontTx/>
              <a:buChar char="-"/>
            </a:pPr>
            <a:endParaRPr lang="fr-FR" sz="2800" i="1" dirty="0"/>
          </a:p>
          <a:p>
            <a:pPr marL="0" indent="0">
              <a:buNone/>
            </a:pPr>
            <a:endParaRPr lang="fr-FR" sz="2800" dirty="0"/>
          </a:p>
          <a:p>
            <a:pPr>
              <a:buFontTx/>
              <a:buChar char="-"/>
            </a:pPr>
            <a:endParaRPr lang="fr-FR" sz="2800" dirty="0"/>
          </a:p>
          <a:p>
            <a:pPr>
              <a:buFontTx/>
              <a:buChar char="-"/>
            </a:pPr>
            <a:endParaRPr lang="fr-FR" sz="28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32</a:t>
            </a:fld>
            <a:endParaRPr lang="fr-FR">
              <a:latin typeface="Calibri"/>
            </a:endParaRPr>
          </a:p>
        </p:txBody>
      </p:sp>
    </p:spTree>
    <p:extLst>
      <p:ext uri="{BB962C8B-B14F-4D97-AF65-F5344CB8AC3E}">
        <p14:creationId xmlns:p14="http://schemas.microsoft.com/office/powerpoint/2010/main" val="9570524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6 – Foire aux questions</a:t>
            </a:r>
            <a:endParaRPr lang="fr-FR" dirty="0"/>
          </a:p>
        </p:txBody>
      </p:sp>
      <p:sp>
        <p:nvSpPr>
          <p:cNvPr id="3" name="Espace réservé du contenu 2"/>
          <p:cNvSpPr>
            <a:spLocks noGrp="1"/>
          </p:cNvSpPr>
          <p:nvPr>
            <p:ph idx="1"/>
          </p:nvPr>
        </p:nvSpPr>
        <p:spPr/>
        <p:txBody>
          <a:bodyPr>
            <a:normAutofit fontScale="92500" lnSpcReduction="10000"/>
          </a:bodyPr>
          <a:lstStyle/>
          <a:p>
            <a:pPr marL="114300" indent="0">
              <a:buNone/>
            </a:pPr>
            <a:r>
              <a:rPr lang="fr-FR" sz="2900" b="1" u="sng" dirty="0"/>
              <a:t>Question : l’éditeur d’un site web proposant des services de voyage et des prestations de voyage liées doit-il être immatriculé ?</a:t>
            </a:r>
            <a:endParaRPr lang="fr-FR" sz="3400" b="1" u="sng" dirty="0"/>
          </a:p>
          <a:p>
            <a:pPr marL="114300" indent="0">
              <a:buNone/>
            </a:pPr>
            <a:endParaRPr lang="fr-FR" sz="2800" dirty="0"/>
          </a:p>
          <a:p>
            <a:pPr marL="114300" indent="0">
              <a:buNone/>
            </a:pPr>
            <a:r>
              <a:rPr lang="fr-FR" sz="2600" dirty="0"/>
              <a:t>Comme indiqué, il existe à ce jour une véritable incertitude sur l’obligation pour les places de marché de s’immatriculer auprès d’ATOUT France.</a:t>
            </a:r>
          </a:p>
          <a:p>
            <a:pPr marL="114300" indent="0">
              <a:buNone/>
            </a:pPr>
            <a:endParaRPr lang="fr-FR" sz="2600" dirty="0"/>
          </a:p>
          <a:p>
            <a:pPr marL="114300" indent="0">
              <a:buNone/>
            </a:pPr>
            <a:r>
              <a:rPr lang="fr-FR" sz="2600" dirty="0"/>
              <a:t>A notre sens, le périmètre de la loi semble bien prendre en compte les personnes qui « offrent un service », mais cela semble aller en-dehors de l’esprit de la loi concernant les places de marché.</a:t>
            </a:r>
          </a:p>
          <a:p>
            <a:pPr marL="114300" indent="0">
              <a:buNone/>
            </a:pPr>
            <a:endParaRPr lang="fr-FR" sz="2600" dirty="0"/>
          </a:p>
          <a:p>
            <a:pPr marL="114300" indent="0">
              <a:buNone/>
            </a:pPr>
            <a:r>
              <a:rPr lang="fr-FR" sz="2600" dirty="0"/>
              <a:t>Il convient d’attendre une précision de la part de la jurisprudence, de la doctrine ou du Ministère en charge du tourisme.</a:t>
            </a:r>
          </a:p>
          <a:p>
            <a:pPr>
              <a:buFontTx/>
              <a:buChar char="-"/>
            </a:pPr>
            <a:endParaRPr lang="fr-FR" sz="2800" i="1" dirty="0"/>
          </a:p>
          <a:p>
            <a:pPr marL="0" indent="0">
              <a:buNone/>
            </a:pPr>
            <a:endParaRPr lang="fr-FR" sz="2800" dirty="0"/>
          </a:p>
          <a:p>
            <a:pPr>
              <a:buFontTx/>
              <a:buChar char="-"/>
            </a:pPr>
            <a:endParaRPr lang="fr-FR" sz="2800" dirty="0"/>
          </a:p>
          <a:p>
            <a:pPr>
              <a:buFontTx/>
              <a:buChar char="-"/>
            </a:pPr>
            <a:endParaRPr lang="fr-FR" sz="28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33</a:t>
            </a:fld>
            <a:endParaRPr lang="fr-FR">
              <a:latin typeface="Calibri"/>
            </a:endParaRPr>
          </a:p>
        </p:txBody>
      </p:sp>
    </p:spTree>
    <p:extLst>
      <p:ext uri="{BB962C8B-B14F-4D97-AF65-F5344CB8AC3E}">
        <p14:creationId xmlns:p14="http://schemas.microsoft.com/office/powerpoint/2010/main" val="13555432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6 – Foire aux questions</a:t>
            </a:r>
            <a:endParaRPr lang="fr-FR" dirty="0"/>
          </a:p>
        </p:txBody>
      </p:sp>
      <p:sp>
        <p:nvSpPr>
          <p:cNvPr id="3" name="Espace réservé du contenu 2"/>
          <p:cNvSpPr>
            <a:spLocks noGrp="1"/>
          </p:cNvSpPr>
          <p:nvPr>
            <p:ph idx="1"/>
          </p:nvPr>
        </p:nvSpPr>
        <p:spPr/>
        <p:txBody>
          <a:bodyPr>
            <a:normAutofit/>
          </a:bodyPr>
          <a:lstStyle/>
          <a:p>
            <a:pPr marL="114300" indent="0">
              <a:buNone/>
            </a:pPr>
            <a:r>
              <a:rPr lang="fr-FR" b="1" u="sng" dirty="0"/>
              <a:t>Question : l’internaute peut-il engager la responsabilité de l’éditeur en cas de problème lors de son séjour?</a:t>
            </a:r>
            <a:endParaRPr lang="fr-FR" sz="2600" b="1" u="sng" dirty="0"/>
          </a:p>
          <a:p>
            <a:pPr marL="114300" indent="0">
              <a:buNone/>
            </a:pPr>
            <a:endParaRPr lang="fr-FR" sz="2800" dirty="0"/>
          </a:p>
          <a:p>
            <a:pPr marL="114300" indent="0">
              <a:buNone/>
            </a:pPr>
            <a:r>
              <a:rPr lang="fr-FR" sz="2400" dirty="0"/>
              <a:t>La responsabilité de l’éditeur ne pourra être engagée si celui-ci a parfaitement :</a:t>
            </a:r>
          </a:p>
          <a:p>
            <a:pPr marL="114300" indent="0">
              <a:buNone/>
            </a:pPr>
            <a:endParaRPr lang="fr-FR" sz="2400" dirty="0"/>
          </a:p>
          <a:p>
            <a:pPr>
              <a:buFontTx/>
              <a:buChar char="-"/>
            </a:pPr>
            <a:r>
              <a:rPr lang="fr-FR" sz="2400" dirty="0"/>
              <a:t>réalisé ses obligations d’information, notamment à travers un affichage sur son site au moment de la commande,</a:t>
            </a:r>
          </a:p>
          <a:p>
            <a:pPr>
              <a:buFontTx/>
              <a:buChar char="-"/>
            </a:pPr>
            <a:r>
              <a:rPr lang="fr-FR" sz="2400" dirty="0"/>
              <a:t>rédigé ses conditions générales de vente, accessibles sur le site librement,</a:t>
            </a:r>
          </a:p>
          <a:p>
            <a:pPr>
              <a:buFontTx/>
              <a:buChar char="-"/>
            </a:pPr>
            <a:r>
              <a:rPr lang="fr-FR" sz="2400" dirty="0"/>
              <a:t>cadré ses relations avec les utilisateurs-vendeurs et le prestataire informatique,</a:t>
            </a:r>
          </a:p>
          <a:p>
            <a:pPr>
              <a:buFontTx/>
              <a:buChar char="-"/>
            </a:pPr>
            <a:r>
              <a:rPr lang="fr-FR" sz="2400" dirty="0"/>
              <a:t>joue un rôle passif dans le traitement des commandes</a:t>
            </a:r>
          </a:p>
          <a:p>
            <a:pPr>
              <a:buFontTx/>
              <a:buChar char="-"/>
            </a:pPr>
            <a:endParaRPr lang="fr-FR" sz="2800" i="1" dirty="0"/>
          </a:p>
          <a:p>
            <a:pPr marL="0" indent="0">
              <a:buNone/>
            </a:pPr>
            <a:endParaRPr lang="fr-FR" sz="2800" dirty="0"/>
          </a:p>
          <a:p>
            <a:pPr>
              <a:buFontTx/>
              <a:buChar char="-"/>
            </a:pPr>
            <a:endParaRPr lang="fr-FR" sz="2800" dirty="0"/>
          </a:p>
          <a:p>
            <a:pPr>
              <a:buFontTx/>
              <a:buChar char="-"/>
            </a:pPr>
            <a:endParaRPr lang="fr-FR" sz="28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34</a:t>
            </a:fld>
            <a:endParaRPr lang="fr-FR">
              <a:latin typeface="Calibri"/>
            </a:endParaRPr>
          </a:p>
        </p:txBody>
      </p:sp>
    </p:spTree>
    <p:extLst>
      <p:ext uri="{BB962C8B-B14F-4D97-AF65-F5344CB8AC3E}">
        <p14:creationId xmlns:p14="http://schemas.microsoft.com/office/powerpoint/2010/main" val="21258299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6 – Foire aux questions</a:t>
            </a:r>
            <a:endParaRPr lang="fr-FR" dirty="0"/>
          </a:p>
        </p:txBody>
      </p:sp>
      <p:sp>
        <p:nvSpPr>
          <p:cNvPr id="3" name="Espace réservé du contenu 2"/>
          <p:cNvSpPr>
            <a:spLocks noGrp="1"/>
          </p:cNvSpPr>
          <p:nvPr>
            <p:ph idx="1"/>
          </p:nvPr>
        </p:nvSpPr>
        <p:spPr/>
        <p:txBody>
          <a:bodyPr>
            <a:normAutofit fontScale="70000" lnSpcReduction="20000"/>
          </a:bodyPr>
          <a:lstStyle/>
          <a:p>
            <a:pPr marL="114300" indent="0">
              <a:buNone/>
            </a:pPr>
            <a:r>
              <a:rPr lang="fr-FR" sz="2900" b="1" u="sng" dirty="0"/>
              <a:t>Question : quelles sont les bonnes pratiques à mettre en place?</a:t>
            </a:r>
            <a:endParaRPr lang="fr-FR" sz="3200" b="1" u="sng" dirty="0"/>
          </a:p>
          <a:p>
            <a:pPr marL="114300" indent="0">
              <a:buNone/>
            </a:pPr>
            <a:endParaRPr lang="fr-FR" sz="2400" dirty="0"/>
          </a:p>
          <a:p>
            <a:pPr>
              <a:buFontTx/>
              <a:buChar char="-"/>
            </a:pPr>
            <a:r>
              <a:rPr lang="fr-FR" sz="2800" dirty="0"/>
              <a:t>Disposer de documents contractuels performants avec l’ensemble des acteurs :</a:t>
            </a:r>
          </a:p>
          <a:p>
            <a:pPr lvl="2">
              <a:buFontTx/>
              <a:buChar char="-"/>
            </a:pPr>
            <a:r>
              <a:rPr lang="fr-FR" sz="2400" dirty="0"/>
              <a:t>CGU pour cadrer les relations avec les utilisateurs,</a:t>
            </a:r>
          </a:p>
          <a:p>
            <a:pPr lvl="2">
              <a:buFontTx/>
              <a:buChar char="-"/>
            </a:pPr>
            <a:r>
              <a:rPr lang="fr-FR" sz="2400" dirty="0"/>
              <a:t>CGS pour cadrer les relations avec les vendeurs,</a:t>
            </a:r>
          </a:p>
          <a:p>
            <a:pPr lvl="2">
              <a:buFontTx/>
              <a:buChar char="-"/>
            </a:pPr>
            <a:r>
              <a:rPr lang="fr-FR" sz="2400" dirty="0"/>
              <a:t>Contrat de prestations pour cadrer les relations avec les prestataires informatiques</a:t>
            </a:r>
          </a:p>
          <a:p>
            <a:pPr marL="457200" indent="-457200">
              <a:buFontTx/>
              <a:buChar char="-"/>
            </a:pPr>
            <a:r>
              <a:rPr lang="fr-FR" sz="2800" dirty="0"/>
              <a:t>Disposer d’un document lié au fonctionnement de la plateforme, librement accessible sur toutes les pages</a:t>
            </a:r>
          </a:p>
          <a:p>
            <a:pPr marL="457200" indent="-457200">
              <a:buFontTx/>
              <a:buChar char="-"/>
            </a:pPr>
            <a:r>
              <a:rPr lang="fr-FR" sz="2800" dirty="0"/>
              <a:t>Disposer d’une politique de confidentialité accessible librement sur la plateforme, </a:t>
            </a:r>
          </a:p>
          <a:p>
            <a:pPr marL="457200" indent="-457200">
              <a:buFontTx/>
              <a:buChar char="-"/>
            </a:pPr>
            <a:r>
              <a:rPr lang="fr-FR" sz="2800" dirty="0"/>
              <a:t>Opérer une « mise en conformité RGPD »</a:t>
            </a:r>
          </a:p>
          <a:p>
            <a:pPr marL="457200" indent="-457200">
              <a:buFontTx/>
              <a:buChar char="-"/>
            </a:pPr>
            <a:r>
              <a:rPr lang="fr-FR" sz="2800" dirty="0"/>
              <a:t>Veiller aux évolutions jurisprudentielles /réglementaires/doctrinales concernant le statut des Marketplace</a:t>
            </a:r>
          </a:p>
          <a:p>
            <a:pPr marL="457200" indent="-457200">
              <a:buFontTx/>
              <a:buChar char="-"/>
            </a:pPr>
            <a:r>
              <a:rPr lang="fr-FR" sz="2800" dirty="0"/>
              <a:t>Engager un processus de transparence envers les utilisateurs sur le service en lui-même (critères de classement, référencement, déréférencement…)</a:t>
            </a:r>
          </a:p>
          <a:p>
            <a:pPr marL="457200" indent="-457200">
              <a:buFontTx/>
              <a:buChar char="-"/>
            </a:pPr>
            <a:r>
              <a:rPr lang="fr-FR" sz="2800" dirty="0"/>
              <a:t>Réaliser ou faire réaliser un audit général préalablement à la mise en ligne de </a:t>
            </a:r>
            <a:r>
              <a:rPr lang="fr-FR" sz="2800"/>
              <a:t>la plateforme</a:t>
            </a:r>
            <a:endParaRPr lang="fr-FR" sz="2800" dirty="0"/>
          </a:p>
          <a:p>
            <a:pPr>
              <a:buFontTx/>
              <a:buChar char="-"/>
            </a:pPr>
            <a:endParaRPr lang="fr-FR" sz="2800" dirty="0"/>
          </a:p>
          <a:p>
            <a:pPr>
              <a:buFontTx/>
              <a:buChar char="-"/>
            </a:pPr>
            <a:endParaRPr lang="fr-FR" sz="28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35</a:t>
            </a:fld>
            <a:endParaRPr lang="fr-FR">
              <a:latin typeface="Calibri"/>
            </a:endParaRPr>
          </a:p>
        </p:txBody>
      </p:sp>
    </p:spTree>
    <p:extLst>
      <p:ext uri="{BB962C8B-B14F-4D97-AF65-F5344CB8AC3E}">
        <p14:creationId xmlns:p14="http://schemas.microsoft.com/office/powerpoint/2010/main" val="25000239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6 – Foire aux questions</a:t>
            </a:r>
            <a:endParaRPr lang="fr-FR" dirty="0"/>
          </a:p>
        </p:txBody>
      </p:sp>
      <p:sp>
        <p:nvSpPr>
          <p:cNvPr id="3" name="Espace réservé du contenu 2"/>
          <p:cNvSpPr>
            <a:spLocks noGrp="1"/>
          </p:cNvSpPr>
          <p:nvPr>
            <p:ph idx="1"/>
          </p:nvPr>
        </p:nvSpPr>
        <p:spPr/>
        <p:txBody>
          <a:bodyPr>
            <a:normAutofit fontScale="85000" lnSpcReduction="20000"/>
          </a:bodyPr>
          <a:lstStyle/>
          <a:p>
            <a:pPr marL="114300" indent="0">
              <a:buNone/>
            </a:pPr>
            <a:r>
              <a:rPr lang="fr-FR" sz="2900" b="1" u="sng" dirty="0"/>
              <a:t>Question : quels sont les « comportements » à éviter ?</a:t>
            </a:r>
            <a:endParaRPr lang="fr-FR" sz="3200" b="1" u="sng" dirty="0"/>
          </a:p>
          <a:p>
            <a:pPr marL="114300" indent="0">
              <a:buNone/>
            </a:pPr>
            <a:endParaRPr lang="fr-FR" sz="3200" b="1" u="sng" dirty="0"/>
          </a:p>
          <a:p>
            <a:pPr>
              <a:buFontTx/>
              <a:buChar char="-"/>
            </a:pPr>
            <a:r>
              <a:rPr lang="fr-FR" sz="2600" dirty="0"/>
              <a:t>Sous-estimer la matière contractuelle,</a:t>
            </a:r>
          </a:p>
          <a:p>
            <a:pPr>
              <a:buFontTx/>
              <a:buChar char="-"/>
            </a:pPr>
            <a:endParaRPr lang="fr-FR" sz="2600" dirty="0"/>
          </a:p>
          <a:p>
            <a:pPr>
              <a:buFontTx/>
              <a:buChar char="-"/>
            </a:pPr>
            <a:r>
              <a:rPr lang="fr-FR" sz="2600" dirty="0"/>
              <a:t>Diffuser des informations erronées aux utilisateurs,</a:t>
            </a:r>
          </a:p>
          <a:p>
            <a:pPr>
              <a:buFontTx/>
              <a:buChar char="-"/>
            </a:pPr>
            <a:endParaRPr lang="fr-FR" sz="2600" dirty="0"/>
          </a:p>
          <a:p>
            <a:pPr>
              <a:buFontTx/>
              <a:buChar char="-"/>
            </a:pPr>
            <a:r>
              <a:rPr lang="fr-FR" sz="2600" dirty="0"/>
              <a:t>Ne pas se préoccuper des problématiques liées aux données personnelles</a:t>
            </a:r>
          </a:p>
          <a:p>
            <a:pPr>
              <a:buFontTx/>
              <a:buChar char="-"/>
            </a:pPr>
            <a:endParaRPr lang="fr-FR" sz="2600" dirty="0"/>
          </a:p>
          <a:p>
            <a:pPr>
              <a:buFontTx/>
              <a:buChar char="-"/>
            </a:pPr>
            <a:r>
              <a:rPr lang="fr-FR" sz="2600" dirty="0"/>
              <a:t>Ne pas vérifier l’opposabilité des documents contractuels aux cocontractants</a:t>
            </a:r>
          </a:p>
          <a:p>
            <a:pPr>
              <a:buFontTx/>
              <a:buChar char="-"/>
            </a:pPr>
            <a:endParaRPr lang="fr-FR" sz="2600" dirty="0"/>
          </a:p>
          <a:p>
            <a:pPr>
              <a:buFontTx/>
              <a:buChar char="-"/>
            </a:pPr>
            <a:r>
              <a:rPr lang="fr-FR" sz="2600" dirty="0"/>
              <a:t>Travailler avec des prestataires informatiques défaillants</a:t>
            </a:r>
          </a:p>
          <a:p>
            <a:pPr>
              <a:buFontTx/>
              <a:buChar char="-"/>
            </a:pPr>
            <a:endParaRPr lang="fr-FR" sz="2600" dirty="0"/>
          </a:p>
          <a:p>
            <a:pPr>
              <a:buFontTx/>
              <a:buChar char="-"/>
            </a:pPr>
            <a:r>
              <a:rPr lang="fr-FR" sz="2600" dirty="0"/>
              <a:t>Ne pas se faire accompagner par des professionnels</a:t>
            </a:r>
          </a:p>
          <a:p>
            <a:pPr>
              <a:buFontTx/>
              <a:buChar char="-"/>
            </a:pPr>
            <a:endParaRPr lang="fr-FR" sz="2600" dirty="0"/>
          </a:p>
          <a:p>
            <a:pPr>
              <a:buFontTx/>
              <a:buChar char="-"/>
            </a:pPr>
            <a:endParaRPr lang="fr-FR" sz="2600" dirty="0"/>
          </a:p>
          <a:p>
            <a:pPr>
              <a:buFontTx/>
              <a:buChar char="-"/>
            </a:pPr>
            <a:endParaRPr lang="fr-FR" dirty="0"/>
          </a:p>
          <a:p>
            <a:pPr marL="297180" lvl="1" indent="0">
              <a:buNone/>
            </a:pPr>
            <a:endParaRPr lang="fr-FR" sz="2600" dirty="0"/>
          </a:p>
          <a:p>
            <a:pPr>
              <a:buFontTx/>
              <a:buChar char="-"/>
            </a:pPr>
            <a:endParaRPr lang="fr-FR" sz="2800" dirty="0"/>
          </a:p>
          <a:p>
            <a:pPr>
              <a:buFontTx/>
              <a:buChar char="-"/>
            </a:pPr>
            <a:endParaRPr lang="fr-FR" sz="28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36</a:t>
            </a:fld>
            <a:endParaRPr lang="fr-FR">
              <a:latin typeface="Calibri"/>
            </a:endParaRPr>
          </a:p>
        </p:txBody>
      </p:sp>
    </p:spTree>
    <p:extLst>
      <p:ext uri="{BB962C8B-B14F-4D97-AF65-F5344CB8AC3E}">
        <p14:creationId xmlns:p14="http://schemas.microsoft.com/office/powerpoint/2010/main" val="18117209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4000" u="sng" dirty="0"/>
              <a:t>Merci pour votre attention</a:t>
            </a:r>
          </a:p>
        </p:txBody>
      </p:sp>
      <p:sp>
        <p:nvSpPr>
          <p:cNvPr id="3" name="Espace réservé du contenu 2"/>
          <p:cNvSpPr>
            <a:spLocks noGrp="1"/>
          </p:cNvSpPr>
          <p:nvPr>
            <p:ph idx="1"/>
          </p:nvPr>
        </p:nvSpPr>
        <p:spPr>
          <a:xfrm>
            <a:off x="3935760" y="2060848"/>
            <a:ext cx="5832648" cy="2520280"/>
          </a:xfrm>
        </p:spPr>
        <p:txBody>
          <a:bodyPr>
            <a:normAutofit/>
          </a:bodyPr>
          <a:lstStyle/>
          <a:p>
            <a:pPr marL="0" indent="0">
              <a:buNone/>
            </a:pPr>
            <a:endParaRPr lang="fr-FR" sz="2400" dirty="0"/>
          </a:p>
          <a:p>
            <a:pPr marL="0" indent="0">
              <a:buNone/>
            </a:pPr>
            <a:endParaRPr lang="fr-FR" sz="2400" dirty="0"/>
          </a:p>
          <a:p>
            <a:pPr marL="0" indent="0" algn="ctr">
              <a:buNone/>
            </a:pPr>
            <a:r>
              <a:rPr lang="fr-FR" sz="1800" b="1" dirty="0"/>
              <a:t>Erwan TREHIOU – Avocat Associé</a:t>
            </a:r>
          </a:p>
          <a:p>
            <a:pPr marL="0" indent="0" algn="ctr">
              <a:buNone/>
            </a:pPr>
            <a:r>
              <a:rPr lang="fr-FR" sz="1800" dirty="0"/>
              <a:t>Cabinet LEXIC AVOCATS</a:t>
            </a:r>
          </a:p>
          <a:p>
            <a:pPr marL="0" indent="0" algn="ctr">
              <a:buNone/>
            </a:pPr>
            <a:r>
              <a:rPr lang="fr-FR" sz="1800" u="sng" dirty="0"/>
              <a:t>Email</a:t>
            </a:r>
            <a:r>
              <a:rPr lang="fr-FR" sz="1800" dirty="0"/>
              <a:t> : etrehiou@trehiou-conseils.fr</a:t>
            </a:r>
          </a:p>
          <a:p>
            <a:pPr marL="0" indent="0" algn="ctr">
              <a:buNone/>
            </a:pPr>
            <a:r>
              <a:rPr lang="fr-FR" sz="1800" u="sng" dirty="0"/>
              <a:t>Tel</a:t>
            </a:r>
            <a:r>
              <a:rPr lang="fr-FR" sz="1800" dirty="0"/>
              <a:t> : 04.76.43.94.71</a:t>
            </a:r>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37</a:t>
            </a:fld>
            <a:endParaRPr lang="fr-FR">
              <a:latin typeface="Calibri"/>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5640" y="3212976"/>
            <a:ext cx="1526964"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97629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extérieur, herbe, ciel, champ&#10;&#10;Description générée automatiquement">
            <a:extLst>
              <a:ext uri="{FF2B5EF4-FFF2-40B4-BE49-F238E27FC236}">
                <a16:creationId xmlns:a16="http://schemas.microsoft.com/office/drawing/2014/main" id="{63017B52-E890-4212-8A73-11FA46629E2D}"/>
              </a:ext>
            </a:extLst>
          </p:cNvPr>
          <p:cNvPicPr>
            <a:picLocks noChangeAspect="1"/>
          </p:cNvPicPr>
          <p:nvPr/>
        </p:nvPicPr>
        <p:blipFill>
          <a:blip r:embed="rId3"/>
          <a:stretch>
            <a:fillRect/>
          </a:stretch>
        </p:blipFill>
        <p:spPr>
          <a:xfrm>
            <a:off x="-249951" y="-1066619"/>
            <a:ext cx="12441951" cy="8289450"/>
          </a:xfrm>
          <a:prstGeom prst="rect">
            <a:avLst/>
          </a:prstGeom>
        </p:spPr>
      </p:pic>
      <p:sp>
        <p:nvSpPr>
          <p:cNvPr id="3" name="Espace réservé du texte 15">
            <a:extLst>
              <a:ext uri="{FF2B5EF4-FFF2-40B4-BE49-F238E27FC236}">
                <a16:creationId xmlns:a16="http://schemas.microsoft.com/office/drawing/2014/main" id="{D2FF5EBA-1E2E-480D-AAE7-9E01F50F20D1}"/>
              </a:ext>
            </a:extLst>
          </p:cNvPr>
          <p:cNvSpPr txBox="1">
            <a:spLocks/>
          </p:cNvSpPr>
          <p:nvPr/>
        </p:nvSpPr>
        <p:spPr>
          <a:xfrm>
            <a:off x="4150760" y="1474773"/>
            <a:ext cx="3414127" cy="806090"/>
          </a:xfrm>
          <a:prstGeom prst="rect">
            <a:avLst/>
          </a:prstGeom>
          <a:ln>
            <a:noFill/>
          </a:ln>
        </p:spPr>
        <p:txBody>
          <a:bodyPr>
            <a:noAutofit/>
          </a:bodyPr>
          <a:lstStyle>
            <a:lvl1pPr marL="0" indent="0" algn="ctr" defTabSz="457200" rtl="0" eaLnBrk="1" latinLnBrk="0" hangingPunct="1">
              <a:spcBef>
                <a:spcPct val="20000"/>
              </a:spcBef>
              <a:buFont typeface="Arial"/>
              <a:buNone/>
              <a:defRPr sz="4800" kern="1200">
                <a:solidFill>
                  <a:srgbClr val="002060"/>
                </a:solidFill>
                <a:latin typeface="+mn-lt"/>
                <a:ea typeface="+mn-ea"/>
                <a:cs typeface="+mn-cs"/>
              </a:defRPr>
            </a:lvl1pPr>
            <a:lvl2pPr marL="457200" indent="0" algn="ctr" defTabSz="457200" rtl="0" eaLnBrk="1" latinLnBrk="0" hangingPunct="1">
              <a:spcBef>
                <a:spcPct val="20000"/>
              </a:spcBef>
              <a:buFont typeface="Arial"/>
              <a:buNone/>
              <a:defRPr sz="2600" kern="1200" baseline="0">
                <a:solidFill>
                  <a:schemeClr val="tx1"/>
                </a:solidFill>
                <a:latin typeface="C+Bold"/>
                <a:ea typeface="+mn-ea"/>
                <a:cs typeface="C+Bold"/>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b="1" dirty="0">
                <a:solidFill>
                  <a:srgbClr val="FFC000"/>
                </a:solidFill>
                <a:latin typeface="Futura" charset="0"/>
                <a:ea typeface="Futura" charset="0"/>
                <a:cs typeface="Futura" charset="0"/>
              </a:rPr>
              <a:t>MERCI</a:t>
            </a:r>
          </a:p>
        </p:txBody>
      </p:sp>
      <p:pic>
        <p:nvPicPr>
          <p:cNvPr id="5" name="Image 4">
            <a:extLst>
              <a:ext uri="{FF2B5EF4-FFF2-40B4-BE49-F238E27FC236}">
                <a16:creationId xmlns:a16="http://schemas.microsoft.com/office/drawing/2014/main" id="{ADEC9FA5-1F6E-43D6-95ED-515401354AB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04899" y="1106861"/>
            <a:ext cx="3105847" cy="1572743"/>
          </a:xfrm>
          <a:prstGeom prst="rect">
            <a:avLst/>
          </a:prstGeom>
        </p:spPr>
      </p:pic>
      <p:pic>
        <p:nvPicPr>
          <p:cNvPr id="6" name="Image 5">
            <a:extLst>
              <a:ext uri="{FF2B5EF4-FFF2-40B4-BE49-F238E27FC236}">
                <a16:creationId xmlns:a16="http://schemas.microsoft.com/office/drawing/2014/main" id="{2DB39AA2-B744-475A-9291-078D3DF8987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780197" y="5896508"/>
            <a:ext cx="1608766" cy="529833"/>
          </a:xfrm>
          <a:prstGeom prst="rect">
            <a:avLst/>
          </a:prstGeom>
        </p:spPr>
      </p:pic>
    </p:spTree>
    <p:extLst>
      <p:ext uri="{BB962C8B-B14F-4D97-AF65-F5344CB8AC3E}">
        <p14:creationId xmlns:p14="http://schemas.microsoft.com/office/powerpoint/2010/main" val="342104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3200" u="sng" dirty="0">
                <a:solidFill>
                  <a:srgbClr val="1F497D"/>
                </a:solidFill>
              </a:rPr>
              <a:t>Place de marché – Marketplace - Introduction</a:t>
            </a:r>
            <a:endParaRPr lang="fr-FR" dirty="0"/>
          </a:p>
        </p:txBody>
      </p:sp>
      <p:sp>
        <p:nvSpPr>
          <p:cNvPr id="3" name="Espace réservé du contenu 2"/>
          <p:cNvSpPr>
            <a:spLocks noGrp="1"/>
          </p:cNvSpPr>
          <p:nvPr>
            <p:ph idx="1"/>
          </p:nvPr>
        </p:nvSpPr>
        <p:spPr/>
        <p:txBody>
          <a:bodyPr>
            <a:normAutofit/>
          </a:bodyPr>
          <a:lstStyle/>
          <a:p>
            <a:pPr marL="0" indent="0">
              <a:buNone/>
            </a:pPr>
            <a:r>
              <a:rPr lang="fr-FR" sz="2000" u="sng" dirty="0"/>
              <a:t>Un espace vertueux qui profite à tous les acteurs </a:t>
            </a:r>
            <a:r>
              <a:rPr lang="fr-FR" sz="2000" dirty="0"/>
              <a:t>:</a:t>
            </a:r>
          </a:p>
          <a:p>
            <a:pPr marL="0" indent="0">
              <a:buNone/>
            </a:pPr>
            <a:endParaRPr lang="fr-FR" sz="2000" dirty="0"/>
          </a:p>
          <a:p>
            <a:pPr>
              <a:buFontTx/>
              <a:buChar char="-"/>
            </a:pPr>
            <a:r>
              <a:rPr lang="fr-FR" sz="2000" dirty="0"/>
              <a:t>Le consommateur bénéficie d’un large choix de services, produits et prix, et il effectue son achat dans un espace sécurisé</a:t>
            </a:r>
          </a:p>
          <a:p>
            <a:pPr>
              <a:buFontTx/>
              <a:buChar char="-"/>
            </a:pPr>
            <a:endParaRPr lang="fr-FR" sz="2000" dirty="0"/>
          </a:p>
          <a:p>
            <a:pPr>
              <a:buFontTx/>
              <a:buChar char="-"/>
            </a:pPr>
            <a:r>
              <a:rPr lang="fr-FR" sz="2000" dirty="0"/>
              <a:t>Le vendeur gagne en visibilité et élargit son champ de commercialisation</a:t>
            </a:r>
          </a:p>
          <a:p>
            <a:pPr>
              <a:buFontTx/>
              <a:buChar char="-"/>
            </a:pPr>
            <a:endParaRPr lang="fr-FR" sz="2000" dirty="0"/>
          </a:p>
          <a:p>
            <a:pPr>
              <a:buFontTx/>
              <a:buChar char="-"/>
            </a:pPr>
            <a:r>
              <a:rPr lang="fr-FR" sz="2000" dirty="0"/>
              <a:t>L’opérateur peut élargir son offre et mutualiser les coûts (et ainsi augmenter ses marges)</a:t>
            </a:r>
          </a:p>
          <a:p>
            <a:pPr>
              <a:buFontTx/>
              <a:buChar char="-"/>
            </a:pPr>
            <a:endParaRPr lang="fr-FR" sz="2800" dirty="0"/>
          </a:p>
          <a:p>
            <a:pPr>
              <a:buFontTx/>
              <a:buChar char="-"/>
            </a:pPr>
            <a:endParaRPr lang="fr-FR" sz="28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4</a:t>
            </a:fld>
            <a:endParaRPr lang="fr-FR">
              <a:latin typeface="Calibri"/>
            </a:endParaRPr>
          </a:p>
        </p:txBody>
      </p:sp>
    </p:spTree>
    <p:extLst>
      <p:ext uri="{BB962C8B-B14F-4D97-AF65-F5344CB8AC3E}">
        <p14:creationId xmlns:p14="http://schemas.microsoft.com/office/powerpoint/2010/main" val="2484793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3200" u="sng" dirty="0">
                <a:solidFill>
                  <a:srgbClr val="1F497D"/>
                </a:solidFill>
              </a:rPr>
              <a:t>Place de marché – Marketplace - Introduction</a:t>
            </a:r>
            <a:endParaRPr lang="fr-FR" dirty="0"/>
          </a:p>
        </p:txBody>
      </p:sp>
      <p:sp>
        <p:nvSpPr>
          <p:cNvPr id="3" name="Espace réservé du contenu 2"/>
          <p:cNvSpPr>
            <a:spLocks noGrp="1"/>
          </p:cNvSpPr>
          <p:nvPr>
            <p:ph idx="1"/>
          </p:nvPr>
        </p:nvSpPr>
        <p:spPr/>
        <p:txBody>
          <a:bodyPr>
            <a:normAutofit/>
          </a:bodyPr>
          <a:lstStyle/>
          <a:p>
            <a:pPr marL="0" indent="0">
              <a:buNone/>
            </a:pPr>
            <a:r>
              <a:rPr lang="fr-FR" sz="2000" u="sng" dirty="0"/>
              <a:t>Une plateforme qui présente cependant des problématiques juridiques à différents niveaux </a:t>
            </a:r>
            <a:r>
              <a:rPr lang="fr-FR" sz="2000" dirty="0"/>
              <a:t>:</a:t>
            </a:r>
          </a:p>
          <a:p>
            <a:pPr marL="0" indent="0">
              <a:buNone/>
            </a:pPr>
            <a:endParaRPr lang="fr-FR" sz="2000" dirty="0"/>
          </a:p>
          <a:p>
            <a:pPr>
              <a:buFontTx/>
              <a:buChar char="-"/>
            </a:pPr>
            <a:r>
              <a:rPr lang="fr-FR" sz="2000" dirty="0"/>
              <a:t>sur la sécurisation des relations contractuelles</a:t>
            </a:r>
          </a:p>
          <a:p>
            <a:pPr>
              <a:buFontTx/>
              <a:buChar char="-"/>
            </a:pPr>
            <a:endParaRPr lang="fr-FR" sz="2000" dirty="0"/>
          </a:p>
          <a:p>
            <a:pPr>
              <a:buFontTx/>
              <a:buChar char="-"/>
            </a:pPr>
            <a:r>
              <a:rPr lang="fr-FR" sz="2000" dirty="0"/>
              <a:t>sur les obligations d’information</a:t>
            </a:r>
          </a:p>
          <a:p>
            <a:pPr>
              <a:buFontTx/>
              <a:buChar char="-"/>
            </a:pPr>
            <a:endParaRPr lang="fr-FR" sz="2000" dirty="0"/>
          </a:p>
          <a:p>
            <a:pPr>
              <a:buFontTx/>
              <a:buChar char="-"/>
            </a:pPr>
            <a:r>
              <a:rPr lang="fr-FR" sz="2000" dirty="0"/>
              <a:t>sur la protection et la confidentialité des données à caractère personnel</a:t>
            </a:r>
          </a:p>
          <a:p>
            <a:pPr>
              <a:buFontTx/>
              <a:buChar char="-"/>
            </a:pPr>
            <a:endParaRPr lang="fr-FR" sz="2000" dirty="0"/>
          </a:p>
          <a:p>
            <a:pPr>
              <a:buFontTx/>
              <a:buChar char="-"/>
            </a:pPr>
            <a:r>
              <a:rPr lang="fr-FR" sz="2000" dirty="0"/>
              <a:t>sur la sécurisation des paiements</a:t>
            </a:r>
          </a:p>
          <a:p>
            <a:pPr marL="0" indent="0">
              <a:buNone/>
            </a:pPr>
            <a:endParaRPr lang="fr-FR" sz="2000" dirty="0"/>
          </a:p>
          <a:p>
            <a:pPr>
              <a:buFontTx/>
              <a:buChar char="-"/>
            </a:pPr>
            <a:r>
              <a:rPr lang="fr-FR" sz="2000" dirty="0"/>
              <a:t>sur les obligations fiscales et sociales</a:t>
            </a:r>
          </a:p>
          <a:p>
            <a:pPr>
              <a:buFontTx/>
              <a:buChar char="-"/>
            </a:pPr>
            <a:endParaRPr lang="fr-FR" sz="2800" dirty="0"/>
          </a:p>
          <a:p>
            <a:pPr>
              <a:buFontTx/>
              <a:buChar char="-"/>
            </a:pPr>
            <a:endParaRPr lang="fr-FR" sz="28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5</a:t>
            </a:fld>
            <a:endParaRPr lang="fr-FR">
              <a:latin typeface="Calibri"/>
            </a:endParaRPr>
          </a:p>
        </p:txBody>
      </p:sp>
    </p:spTree>
    <p:extLst>
      <p:ext uri="{BB962C8B-B14F-4D97-AF65-F5344CB8AC3E}">
        <p14:creationId xmlns:p14="http://schemas.microsoft.com/office/powerpoint/2010/main" val="2284953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3200" u="sng" dirty="0">
                <a:solidFill>
                  <a:srgbClr val="1F497D"/>
                </a:solidFill>
              </a:rPr>
              <a:t>Place de marché – Marketplace - Introduction</a:t>
            </a:r>
            <a:endParaRPr lang="fr-FR" dirty="0"/>
          </a:p>
        </p:txBody>
      </p:sp>
      <p:sp>
        <p:nvSpPr>
          <p:cNvPr id="3" name="Espace réservé du contenu 2"/>
          <p:cNvSpPr>
            <a:spLocks noGrp="1"/>
          </p:cNvSpPr>
          <p:nvPr>
            <p:ph idx="1"/>
          </p:nvPr>
        </p:nvSpPr>
        <p:spPr>
          <a:xfrm>
            <a:off x="1991544" y="1556792"/>
            <a:ext cx="7620000" cy="4800600"/>
          </a:xfrm>
        </p:spPr>
        <p:txBody>
          <a:bodyPr>
            <a:normAutofit/>
          </a:bodyPr>
          <a:lstStyle/>
          <a:p>
            <a:pPr marL="0" indent="0">
              <a:buNone/>
            </a:pPr>
            <a:r>
              <a:rPr lang="fr-FR" sz="2400" u="sng" dirty="0"/>
              <a:t>Une plateforme qui présente également des problématiques juridiques au regard du domaine d’activité </a:t>
            </a:r>
            <a:r>
              <a:rPr lang="fr-FR" sz="2400" dirty="0"/>
              <a:t>:</a:t>
            </a:r>
          </a:p>
          <a:p>
            <a:pPr>
              <a:buFontTx/>
              <a:buChar char="-"/>
            </a:pPr>
            <a:endParaRPr lang="fr-FR" sz="2400" dirty="0"/>
          </a:p>
          <a:p>
            <a:pPr>
              <a:buFontTx/>
              <a:buChar char="-"/>
            </a:pPr>
            <a:r>
              <a:rPr lang="fr-FR" sz="2000" dirty="0"/>
              <a:t>sur la qualité de la plateforme au regard du Code du tourisme</a:t>
            </a:r>
          </a:p>
          <a:p>
            <a:pPr>
              <a:buFontTx/>
              <a:buChar char="-"/>
            </a:pPr>
            <a:endParaRPr lang="fr-FR" sz="2000" dirty="0"/>
          </a:p>
          <a:p>
            <a:pPr>
              <a:buFontTx/>
              <a:buChar char="-"/>
            </a:pPr>
            <a:r>
              <a:rPr lang="fr-FR" sz="2000" dirty="0"/>
              <a:t>sur les conséquences réglementaires qui en découlent</a:t>
            </a:r>
          </a:p>
          <a:p>
            <a:pPr>
              <a:buFontTx/>
              <a:buChar char="-"/>
            </a:pPr>
            <a:endParaRPr lang="fr-FR" sz="2000" dirty="0"/>
          </a:p>
          <a:p>
            <a:pPr>
              <a:buFontTx/>
              <a:buChar char="-"/>
            </a:pPr>
            <a:r>
              <a:rPr lang="fr-FR" sz="2000" dirty="0"/>
              <a:t>sur les conséquences en matière de relations contractuelles avec les différents utilisateurs</a:t>
            </a:r>
          </a:p>
          <a:p>
            <a:pPr>
              <a:buFontTx/>
              <a:buChar char="-"/>
            </a:pPr>
            <a:endParaRPr lang="fr-FR" sz="2000" dirty="0"/>
          </a:p>
          <a:p>
            <a:pPr>
              <a:buFontTx/>
              <a:buChar char="-"/>
            </a:pPr>
            <a:r>
              <a:rPr lang="fr-FR" sz="2000" dirty="0"/>
              <a:t>sur les conséquences en matière de responsabilité</a:t>
            </a:r>
          </a:p>
          <a:p>
            <a:pPr>
              <a:buFontTx/>
              <a:buChar char="-"/>
            </a:pPr>
            <a:endParaRPr lang="fr-FR" sz="2800" dirty="0"/>
          </a:p>
          <a:p>
            <a:pPr>
              <a:buFontTx/>
              <a:buChar char="-"/>
            </a:pPr>
            <a:endParaRPr lang="fr-FR" sz="2800" dirty="0"/>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6</a:t>
            </a:fld>
            <a:endParaRPr lang="fr-FR">
              <a:latin typeface="Calibri"/>
            </a:endParaRPr>
          </a:p>
        </p:txBody>
      </p:sp>
    </p:spTree>
    <p:extLst>
      <p:ext uri="{BB962C8B-B14F-4D97-AF65-F5344CB8AC3E}">
        <p14:creationId xmlns:p14="http://schemas.microsoft.com/office/powerpoint/2010/main" val="3451636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1 – L’obligation d’information</a:t>
            </a:r>
            <a:endParaRPr lang="fr-FR" dirty="0"/>
          </a:p>
        </p:txBody>
      </p:sp>
      <p:sp>
        <p:nvSpPr>
          <p:cNvPr id="3" name="Espace réservé du contenu 2"/>
          <p:cNvSpPr>
            <a:spLocks noGrp="1"/>
          </p:cNvSpPr>
          <p:nvPr>
            <p:ph idx="1"/>
          </p:nvPr>
        </p:nvSpPr>
        <p:spPr/>
        <p:txBody>
          <a:bodyPr>
            <a:noAutofit/>
          </a:bodyPr>
          <a:lstStyle/>
          <a:p>
            <a:pPr marL="0" indent="0">
              <a:buNone/>
            </a:pPr>
            <a:r>
              <a:rPr lang="fr-FR" sz="1800" dirty="0"/>
              <a:t>Le décret n°2017-1434 du 29 septembre 2019 précise les obligations incombant à tout opérateur de plateforme en ligne et lui impose une obligation d’information loyale, claire et transparente sur :</a:t>
            </a:r>
          </a:p>
          <a:p>
            <a:pPr marL="457200" indent="-457200">
              <a:buFontTx/>
              <a:buChar char="-"/>
            </a:pPr>
            <a:endParaRPr lang="fr-FR" sz="1800" dirty="0"/>
          </a:p>
          <a:p>
            <a:pPr marL="457200" indent="-457200">
              <a:buFontTx/>
              <a:buChar char="-"/>
            </a:pPr>
            <a:r>
              <a:rPr lang="fr-FR" sz="1800" dirty="0"/>
              <a:t>Les conditions de référencement, de classement et de déréférencement des contenus auxquels il permet d’accéder,</a:t>
            </a:r>
          </a:p>
          <a:p>
            <a:pPr marL="457200" indent="-457200">
              <a:buFontTx/>
              <a:buChar char="-"/>
            </a:pPr>
            <a:endParaRPr lang="fr-FR" sz="1800" dirty="0"/>
          </a:p>
          <a:p>
            <a:pPr marL="457200" indent="-457200">
              <a:buFontTx/>
              <a:buChar char="-"/>
            </a:pPr>
            <a:r>
              <a:rPr lang="fr-FR" sz="1800" dirty="0"/>
              <a:t>Le fonctionnement du service d’intermédiation qu’il propose permettant la mise en relation par voie électronique de plusieurs parties en vue de la vente d’un bien ou d’un service.</a:t>
            </a:r>
          </a:p>
          <a:p>
            <a:pPr marL="0" indent="0">
              <a:buNone/>
            </a:pPr>
            <a:endParaRPr lang="fr-FR" sz="1800" dirty="0"/>
          </a:p>
          <a:p>
            <a:pPr marL="0" indent="0">
              <a:buNone/>
            </a:pPr>
            <a:r>
              <a:rPr lang="fr-FR" sz="1800" dirty="0"/>
              <a:t>L’obligation d’information de l’opérateur varie en fonction de la nature de son activité, selon qu’il contribue à la mise en relation de plusieurs parties ou qu’il se contente de classer ou référencer des contenus (moteur de recherche).</a:t>
            </a:r>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7</a:t>
            </a:fld>
            <a:endParaRPr lang="fr-FR">
              <a:latin typeface="Calibri"/>
            </a:endParaRPr>
          </a:p>
        </p:txBody>
      </p:sp>
    </p:spTree>
    <p:extLst>
      <p:ext uri="{BB962C8B-B14F-4D97-AF65-F5344CB8AC3E}">
        <p14:creationId xmlns:p14="http://schemas.microsoft.com/office/powerpoint/2010/main" val="329732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1 – L’obligation d’information</a:t>
            </a:r>
            <a:endParaRPr lang="fr-FR" dirty="0"/>
          </a:p>
        </p:txBody>
      </p:sp>
      <p:sp>
        <p:nvSpPr>
          <p:cNvPr id="3" name="Espace réservé du contenu 2"/>
          <p:cNvSpPr>
            <a:spLocks noGrp="1"/>
          </p:cNvSpPr>
          <p:nvPr>
            <p:ph idx="1"/>
          </p:nvPr>
        </p:nvSpPr>
        <p:spPr/>
        <p:txBody>
          <a:bodyPr>
            <a:normAutofit fontScale="62500" lnSpcReduction="20000"/>
          </a:bodyPr>
          <a:lstStyle/>
          <a:p>
            <a:pPr marL="0" indent="0">
              <a:buNone/>
            </a:pPr>
            <a:r>
              <a:rPr lang="fr-FR" sz="3200" b="1" u="sng" dirty="0"/>
              <a:t>Les obligations applicables aux opérateurs permettant la mise en relation de plusieurs parties </a:t>
            </a:r>
            <a:r>
              <a:rPr lang="fr-FR" sz="2800" dirty="0"/>
              <a:t>:</a:t>
            </a:r>
          </a:p>
          <a:p>
            <a:pPr marL="0" indent="0">
              <a:buNone/>
            </a:pPr>
            <a:endParaRPr lang="fr-FR" sz="2800" dirty="0"/>
          </a:p>
          <a:p>
            <a:pPr marL="0" indent="0">
              <a:buNone/>
            </a:pPr>
            <a:r>
              <a:rPr lang="fr-FR" sz="2800" dirty="0"/>
              <a:t>Tout opérateur de plateforme en ligne permettant la mise en relation de plusieurs parties, doit préciser :</a:t>
            </a:r>
          </a:p>
          <a:p>
            <a:pPr marL="0" indent="0">
              <a:buNone/>
            </a:pPr>
            <a:endParaRPr lang="fr-FR" sz="2800" dirty="0"/>
          </a:p>
          <a:p>
            <a:pPr marL="457200" indent="-457200">
              <a:buFontTx/>
              <a:buChar char="-"/>
            </a:pPr>
            <a:r>
              <a:rPr lang="fr-FR" sz="2800" dirty="0"/>
              <a:t>La qualité des personnes autorisées à déposer une offre de biens et de services, et notamment leur statut de professionnel ou de consommateur,</a:t>
            </a:r>
          </a:p>
          <a:p>
            <a:pPr marL="457200" indent="-457200">
              <a:buFontTx/>
              <a:buChar char="-"/>
            </a:pPr>
            <a:endParaRPr lang="fr-FR" sz="2800" dirty="0"/>
          </a:p>
          <a:p>
            <a:pPr marL="457200" indent="-457200">
              <a:buFontTx/>
              <a:buChar char="-"/>
            </a:pPr>
            <a:r>
              <a:rPr lang="fr-FR" sz="2800" dirty="0"/>
              <a:t>Le descriptif du service de mise en relation, ainsi que la nature et l’objet des contrats dont il permet la conclusion,</a:t>
            </a:r>
          </a:p>
          <a:p>
            <a:pPr marL="457200" indent="-457200">
              <a:buFontTx/>
              <a:buChar char="-"/>
            </a:pPr>
            <a:endParaRPr lang="fr-FR" sz="2800" dirty="0"/>
          </a:p>
          <a:p>
            <a:pPr marL="457200" indent="-457200">
              <a:buFontTx/>
              <a:buChar char="-"/>
            </a:pPr>
            <a:r>
              <a:rPr lang="fr-FR" sz="2800" dirty="0"/>
              <a:t>Les cas échéant:</a:t>
            </a:r>
          </a:p>
          <a:p>
            <a:pPr marL="0" indent="0">
              <a:buNone/>
            </a:pPr>
            <a:endParaRPr lang="fr-FR" sz="2800" dirty="0"/>
          </a:p>
          <a:p>
            <a:pPr marL="1120140" lvl="2" indent="-457200">
              <a:buFontTx/>
              <a:buChar char="-"/>
            </a:pPr>
            <a:r>
              <a:rPr lang="fr-FR" sz="2400" dirty="0"/>
              <a:t>Le prix du service de mise en relation et de tout service additionnel payant</a:t>
            </a:r>
          </a:p>
          <a:p>
            <a:pPr marL="1120140" lvl="2" indent="-457200">
              <a:buFontTx/>
              <a:buChar char="-"/>
            </a:pPr>
            <a:r>
              <a:rPr lang="fr-FR" sz="2400" dirty="0"/>
              <a:t>Les modalités de paiement et le mode de gestion de la transaction financière</a:t>
            </a:r>
          </a:p>
          <a:p>
            <a:pPr marL="1120140" lvl="2" indent="-457200">
              <a:buFontTx/>
              <a:buChar char="-"/>
            </a:pPr>
            <a:r>
              <a:rPr lang="fr-FR" sz="2400" dirty="0"/>
              <a:t>Les assurances et garanties par l’opérateur,</a:t>
            </a:r>
          </a:p>
          <a:p>
            <a:pPr marL="1120140" lvl="2" indent="-457200">
              <a:buFontTx/>
              <a:buChar char="-"/>
            </a:pPr>
            <a:r>
              <a:rPr lang="fr-FR" sz="2400" dirty="0"/>
              <a:t>Les modalités de règlement des litiges</a:t>
            </a:r>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8</a:t>
            </a:fld>
            <a:endParaRPr lang="fr-FR">
              <a:latin typeface="Calibri"/>
            </a:endParaRPr>
          </a:p>
        </p:txBody>
      </p:sp>
    </p:spTree>
    <p:extLst>
      <p:ext uri="{BB962C8B-B14F-4D97-AF65-F5344CB8AC3E}">
        <p14:creationId xmlns:p14="http://schemas.microsoft.com/office/powerpoint/2010/main" val="3788015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u="sng" dirty="0">
                <a:solidFill>
                  <a:srgbClr val="1F497D"/>
                </a:solidFill>
              </a:rPr>
              <a:t>Partie 1 – L’obligation d’information</a:t>
            </a:r>
            <a:endParaRPr lang="fr-FR" dirty="0"/>
          </a:p>
        </p:txBody>
      </p:sp>
      <p:sp>
        <p:nvSpPr>
          <p:cNvPr id="3" name="Espace réservé du contenu 2"/>
          <p:cNvSpPr>
            <a:spLocks noGrp="1"/>
          </p:cNvSpPr>
          <p:nvPr>
            <p:ph idx="1"/>
          </p:nvPr>
        </p:nvSpPr>
        <p:spPr>
          <a:xfrm>
            <a:off x="1981200" y="1340768"/>
            <a:ext cx="7620000" cy="5184576"/>
          </a:xfrm>
        </p:spPr>
        <p:txBody>
          <a:bodyPr>
            <a:normAutofit fontScale="47500" lnSpcReduction="20000"/>
          </a:bodyPr>
          <a:lstStyle/>
          <a:p>
            <a:pPr marL="0" indent="0">
              <a:buNone/>
            </a:pPr>
            <a:r>
              <a:rPr lang="fr-FR" sz="4200" b="1" u="sng" dirty="0"/>
              <a:t>Les obligations applicables aux opérateurs permettant la mise en relation de plusieurs parties </a:t>
            </a:r>
            <a:r>
              <a:rPr lang="fr-FR" sz="3800" dirty="0"/>
              <a:t>:</a:t>
            </a:r>
          </a:p>
          <a:p>
            <a:pPr marL="0" indent="0">
              <a:buNone/>
            </a:pPr>
            <a:endParaRPr lang="fr-FR" sz="2800" dirty="0"/>
          </a:p>
          <a:p>
            <a:pPr marL="0" indent="0">
              <a:buNone/>
            </a:pPr>
            <a:endParaRPr lang="fr-FR" sz="2800" dirty="0"/>
          </a:p>
          <a:p>
            <a:pPr marL="457200" indent="-457200">
              <a:buFontTx/>
              <a:buChar char="-"/>
            </a:pPr>
            <a:r>
              <a:rPr lang="fr-FR" sz="3400" dirty="0"/>
              <a:t>La qualité de l’offreur, selon que l’offre est proposée par un professionnel ou par un consommateur</a:t>
            </a:r>
          </a:p>
          <a:p>
            <a:pPr marL="457200" indent="-457200">
              <a:buFontTx/>
              <a:buChar char="-"/>
            </a:pPr>
            <a:endParaRPr lang="fr-FR" sz="3400" dirty="0"/>
          </a:p>
          <a:p>
            <a:pPr marL="457200" indent="-457200">
              <a:buFontTx/>
              <a:buChar char="-"/>
            </a:pPr>
            <a:r>
              <a:rPr lang="fr-FR" sz="3400" dirty="0"/>
              <a:t>Préalablement au dépôt de l’offre, les sanctions encourues par l’offreur s’il agit à titre professionnel alors qu’il se présente comme un consommateur/non-professionnel (article L.132-2 du Code de la consommation)</a:t>
            </a:r>
          </a:p>
          <a:p>
            <a:pPr marL="457200" indent="-457200">
              <a:buFontTx/>
              <a:buChar char="-"/>
            </a:pPr>
            <a:endParaRPr lang="fr-FR" sz="3400" dirty="0"/>
          </a:p>
          <a:p>
            <a:pPr marL="457200" indent="-457200">
              <a:buFontTx/>
              <a:buChar char="-"/>
            </a:pPr>
            <a:r>
              <a:rPr lang="fr-FR" sz="3400" dirty="0"/>
              <a:t>Pour chaque offre :</a:t>
            </a:r>
          </a:p>
          <a:p>
            <a:pPr marL="457200" indent="-457200">
              <a:buFontTx/>
              <a:buChar char="-"/>
            </a:pPr>
            <a:endParaRPr lang="fr-FR" sz="2900" dirty="0"/>
          </a:p>
          <a:p>
            <a:pPr marL="1120140" lvl="2" indent="-457200">
              <a:buFontTx/>
              <a:buChar char="-"/>
            </a:pPr>
            <a:r>
              <a:rPr lang="fr-FR" sz="2900" dirty="0"/>
              <a:t>Les prix total des biens ou services proposés (y compris les éventuels frais de mise en relation et frais supplémentaires exigibles)</a:t>
            </a:r>
          </a:p>
          <a:p>
            <a:pPr marL="1120140" lvl="2" indent="-457200">
              <a:buFontTx/>
              <a:buChar char="-"/>
            </a:pPr>
            <a:endParaRPr lang="fr-FR" sz="2900" dirty="0"/>
          </a:p>
          <a:p>
            <a:pPr marL="1120140" lvl="2" indent="-457200">
              <a:buFontTx/>
              <a:buChar char="-"/>
            </a:pPr>
            <a:r>
              <a:rPr lang="fr-FR" sz="2900" dirty="0"/>
              <a:t>Le droit de rétractation ou l’absence de droit de rétractation dans le cas des places de marché liées au tourisme</a:t>
            </a:r>
          </a:p>
          <a:p>
            <a:pPr marL="1120140" lvl="2" indent="-457200">
              <a:buFontTx/>
              <a:buChar char="-"/>
            </a:pPr>
            <a:endParaRPr lang="fr-FR" sz="2900" dirty="0"/>
          </a:p>
          <a:p>
            <a:pPr marL="1120140" lvl="2" indent="-457200">
              <a:buFontTx/>
              <a:buChar char="-"/>
            </a:pPr>
            <a:r>
              <a:rPr lang="fr-FR" sz="2900" dirty="0"/>
              <a:t>L’absence de garantie légale de conformité et de garantie des vices cachés,</a:t>
            </a:r>
          </a:p>
          <a:p>
            <a:pPr marL="1120140" lvl="2" indent="-457200">
              <a:buFontTx/>
              <a:buChar char="-"/>
            </a:pPr>
            <a:endParaRPr lang="fr-FR" sz="2900" dirty="0"/>
          </a:p>
          <a:p>
            <a:pPr marL="1120140" lvl="2" indent="-457200">
              <a:buFontTx/>
              <a:buChar char="-"/>
            </a:pPr>
            <a:r>
              <a:rPr lang="fr-FR" sz="2900" dirty="0"/>
              <a:t>Les dispositions du Code civil relatives au droit des obligations et de la responsabilité civile applicables à la relation contractuelle, par l’affichage d’un lien hypertexte.</a:t>
            </a:r>
          </a:p>
        </p:txBody>
      </p:sp>
      <p:sp>
        <p:nvSpPr>
          <p:cNvPr id="4" name="Espace réservé du numéro de diapositive 3"/>
          <p:cNvSpPr>
            <a:spLocks noGrp="1"/>
          </p:cNvSpPr>
          <p:nvPr>
            <p:ph type="sldNum" sz="quarter" idx="12"/>
          </p:nvPr>
        </p:nvSpPr>
        <p:spPr/>
        <p:txBody>
          <a:bodyPr/>
          <a:lstStyle/>
          <a:p>
            <a:pPr defTabSz="914400"/>
            <a:fld id="{4BC1DADE-8DC0-4755-93D9-269195B0A13D}" type="slidenum">
              <a:rPr lang="fr-FR">
                <a:latin typeface="Calibri"/>
              </a:rPr>
              <a:pPr defTabSz="914400"/>
              <a:t>9</a:t>
            </a:fld>
            <a:endParaRPr lang="fr-FR">
              <a:latin typeface="Calibri"/>
            </a:endParaRPr>
          </a:p>
        </p:txBody>
      </p:sp>
    </p:spTree>
    <p:extLst>
      <p:ext uri="{BB962C8B-B14F-4D97-AF65-F5344CB8AC3E}">
        <p14:creationId xmlns:p14="http://schemas.microsoft.com/office/powerpoint/2010/main" val="4266646577"/>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6.jpeg"/></Relationships>
</file>

<file path=ppt/theme/theme1.xml><?xml version="1.0" encoding="utf-8"?>
<a:theme xmlns:a="http://schemas.openxmlformats.org/drawingml/2006/main" name="Thème Office">
  <a:themeElements>
    <a:clrScheme name="Bleu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tiguïté">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ntiguïté">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5149</TotalTime>
  <Words>2466</Words>
  <Application>Microsoft Office PowerPoint</Application>
  <PresentationFormat>Grand écran</PresentationFormat>
  <Paragraphs>447</Paragraphs>
  <Slides>38</Slides>
  <Notes>1</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38</vt:i4>
      </vt:variant>
    </vt:vector>
  </HeadingPairs>
  <TitlesOfParts>
    <vt:vector size="47" baseType="lpstr">
      <vt:lpstr>Arial</vt:lpstr>
      <vt:lpstr>C+Bold</vt:lpstr>
      <vt:lpstr>Calibri</vt:lpstr>
      <vt:lpstr>Cambria</vt:lpstr>
      <vt:lpstr>Futura</vt:lpstr>
      <vt:lpstr>Verdana</vt:lpstr>
      <vt:lpstr>Verdana Pro Cond Black</vt:lpstr>
      <vt:lpstr>Thème Office</vt:lpstr>
      <vt:lpstr>Contiguïté</vt:lpstr>
      <vt:lpstr>Intervention Maître Erwan Tréhiou </vt:lpstr>
      <vt:lpstr>Mise en place et exploitation d’une Marketplace - Enjeux et aspects juridiques </vt:lpstr>
      <vt:lpstr>Place de marché – Marketplace - Introduction</vt:lpstr>
      <vt:lpstr>Place de marché – Marketplace - Introduction</vt:lpstr>
      <vt:lpstr>Place de marché – Marketplace - Introduction</vt:lpstr>
      <vt:lpstr>Place de marché – Marketplace - Introduction</vt:lpstr>
      <vt:lpstr>Partie 1 – L’obligation d’information</vt:lpstr>
      <vt:lpstr>Partie 1 – L’obligation d’information</vt:lpstr>
      <vt:lpstr>Partie 1 – L’obligation d’information</vt:lpstr>
      <vt:lpstr>Partie 1 – L’obligation d’information</vt:lpstr>
      <vt:lpstr>Partie 1 – L’obligation d’information</vt:lpstr>
      <vt:lpstr>Partie 1 – L’obligation d’information</vt:lpstr>
      <vt:lpstr>Partie 1 – L’obligation d’information</vt:lpstr>
      <vt:lpstr>Partie 1 – L’obligation d’information</vt:lpstr>
      <vt:lpstr>Partie 1 – L’obligation d’information</vt:lpstr>
      <vt:lpstr>Partie 2 – La sécurisation des relations contractuelles</vt:lpstr>
      <vt:lpstr>Partie 2 – La sécurisation des relations contractuelles</vt:lpstr>
      <vt:lpstr>Partie 2 – La sécurisation des relations contractuelles</vt:lpstr>
      <vt:lpstr>Partie 2 – La sécurisation des relations contractuelles</vt:lpstr>
      <vt:lpstr>Partie 2 – La sécurisation des relations contractuelles</vt:lpstr>
      <vt:lpstr>Partie 2 – La sécurisation des relations contractuelles</vt:lpstr>
      <vt:lpstr>Partie 3 – La responsabilité des éditeurs de Marketplace envers les utilisateurs</vt:lpstr>
      <vt:lpstr>Partie 3 – La responsabilité des éditeurs de Marketplace envers les utilisateurs</vt:lpstr>
      <vt:lpstr>Partie 3 – La responsabilité des éditeurs de Marketplace</vt:lpstr>
      <vt:lpstr>Partie 3 – La responsabilité des éditeurs de Marketplace</vt:lpstr>
      <vt:lpstr>Partie 4 – La protection des données à caractère personnel</vt:lpstr>
      <vt:lpstr>Partie 4 – La protection des données à caractère personnel</vt:lpstr>
      <vt:lpstr>Partie 4 – La protection des données à caractère personnel</vt:lpstr>
      <vt:lpstr>Partie 4 – La protection des données à caractère personnel</vt:lpstr>
      <vt:lpstr>Partie 5 – La qualité de l’éditeur dans le cadre du droit du tourisme</vt:lpstr>
      <vt:lpstr>Partie 5 – La qualité de l’éditeur dans le cadre du droit du tourisme</vt:lpstr>
      <vt:lpstr>Partie 5 – La qualité de l’éditeur dans le cadre du droit du tourisme</vt:lpstr>
      <vt:lpstr>Partie 6 – Foire aux questions</vt:lpstr>
      <vt:lpstr>Partie 6 – Foire aux questions</vt:lpstr>
      <vt:lpstr>Partie 6 – Foire aux questions</vt:lpstr>
      <vt:lpstr>Partie 6 – Foire aux questions</vt:lpstr>
      <vt:lpstr>Merci pour votre attention</vt:lpstr>
      <vt:lpstr>Présentation PowerPoint</vt:lpstr>
    </vt:vector>
  </TitlesOfParts>
  <Company>EKNO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Margaux Trigari</dc:creator>
  <cp:lastModifiedBy>Aurore Rodde</cp:lastModifiedBy>
  <cp:revision>272</cp:revision>
  <cp:lastPrinted>2019-10-16T07:33:45Z</cp:lastPrinted>
  <dcterms:created xsi:type="dcterms:W3CDTF">2018-03-14T10:09:12Z</dcterms:created>
  <dcterms:modified xsi:type="dcterms:W3CDTF">2019-10-29T15:35:51Z</dcterms:modified>
</cp:coreProperties>
</file>