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Lst>
  <p:notesMasterIdLst>
    <p:notesMasterId r:id="rId35"/>
  </p:notesMasterIdLst>
  <p:sldIdLst>
    <p:sldId id="581" r:id="rId15"/>
    <p:sldId id="597" r:id="rId16"/>
    <p:sldId id="462" r:id="rId17"/>
    <p:sldId id="613" r:id="rId18"/>
    <p:sldId id="628" r:id="rId19"/>
    <p:sldId id="598" r:id="rId20"/>
    <p:sldId id="648" r:id="rId21"/>
    <p:sldId id="633" r:id="rId22"/>
    <p:sldId id="647" r:id="rId23"/>
    <p:sldId id="636" r:id="rId24"/>
    <p:sldId id="646" r:id="rId25"/>
    <p:sldId id="629" r:id="rId26"/>
    <p:sldId id="638" r:id="rId27"/>
    <p:sldId id="641" r:id="rId28"/>
    <p:sldId id="649" r:id="rId29"/>
    <p:sldId id="642" r:id="rId30"/>
    <p:sldId id="643" r:id="rId31"/>
    <p:sldId id="644" r:id="rId32"/>
    <p:sldId id="637" r:id="rId33"/>
    <p:sldId id="552" r:id="rId34"/>
  </p:sldIdLst>
  <p:sldSz cx="17340263" cy="9753600"/>
  <p:notesSz cx="6797675" cy="9926638"/>
  <p:defaultTextStyle>
    <a:defPPr>
      <a:defRPr lang="en-US"/>
    </a:defPPr>
    <a:lvl1pPr algn="ctr" rtl="0" fontAlgn="base">
      <a:spcBef>
        <a:spcPct val="0"/>
      </a:spcBef>
      <a:spcAft>
        <a:spcPct val="0"/>
      </a:spcAft>
      <a:defRPr sz="4200" kern="1200">
        <a:solidFill>
          <a:srgbClr val="000000"/>
        </a:solidFill>
        <a:latin typeface="Gill Sans" pitchFamily="-84" charset="0"/>
        <a:ea typeface="ヒラギノ角ゴ ProN W3" pitchFamily="-84" charset="-128"/>
        <a:cs typeface="+mn-cs"/>
        <a:sym typeface="Gill Sans" pitchFamily="-84" charset="0"/>
      </a:defRPr>
    </a:lvl1pPr>
    <a:lvl2pPr marL="457200" algn="ctr" rtl="0" fontAlgn="base">
      <a:spcBef>
        <a:spcPct val="0"/>
      </a:spcBef>
      <a:spcAft>
        <a:spcPct val="0"/>
      </a:spcAft>
      <a:defRPr sz="4200" kern="1200">
        <a:solidFill>
          <a:srgbClr val="000000"/>
        </a:solidFill>
        <a:latin typeface="Gill Sans" pitchFamily="-84" charset="0"/>
        <a:ea typeface="ヒラギノ角ゴ ProN W3" pitchFamily="-84" charset="-128"/>
        <a:cs typeface="+mn-cs"/>
        <a:sym typeface="Gill Sans" pitchFamily="-84" charset="0"/>
      </a:defRPr>
    </a:lvl2pPr>
    <a:lvl3pPr marL="914400" algn="ctr" rtl="0" fontAlgn="base">
      <a:spcBef>
        <a:spcPct val="0"/>
      </a:spcBef>
      <a:spcAft>
        <a:spcPct val="0"/>
      </a:spcAft>
      <a:defRPr sz="4200" kern="1200">
        <a:solidFill>
          <a:srgbClr val="000000"/>
        </a:solidFill>
        <a:latin typeface="Gill Sans" pitchFamily="-84" charset="0"/>
        <a:ea typeface="ヒラギノ角ゴ ProN W3" pitchFamily="-84" charset="-128"/>
        <a:cs typeface="+mn-cs"/>
        <a:sym typeface="Gill Sans" pitchFamily="-84" charset="0"/>
      </a:defRPr>
    </a:lvl3pPr>
    <a:lvl4pPr marL="1371600" algn="ctr" rtl="0" fontAlgn="base">
      <a:spcBef>
        <a:spcPct val="0"/>
      </a:spcBef>
      <a:spcAft>
        <a:spcPct val="0"/>
      </a:spcAft>
      <a:defRPr sz="4200" kern="1200">
        <a:solidFill>
          <a:srgbClr val="000000"/>
        </a:solidFill>
        <a:latin typeface="Gill Sans" pitchFamily="-84" charset="0"/>
        <a:ea typeface="ヒラギノ角ゴ ProN W3" pitchFamily="-84" charset="-128"/>
        <a:cs typeface="+mn-cs"/>
        <a:sym typeface="Gill Sans" pitchFamily="-84" charset="0"/>
      </a:defRPr>
    </a:lvl4pPr>
    <a:lvl5pPr marL="1828800" algn="ctr" rtl="0" fontAlgn="base">
      <a:spcBef>
        <a:spcPct val="0"/>
      </a:spcBef>
      <a:spcAft>
        <a:spcPct val="0"/>
      </a:spcAft>
      <a:defRPr sz="4200" kern="1200">
        <a:solidFill>
          <a:srgbClr val="000000"/>
        </a:solidFill>
        <a:latin typeface="Gill Sans" pitchFamily="-84" charset="0"/>
        <a:ea typeface="ヒラギノ角ゴ ProN W3" pitchFamily="-84" charset="-128"/>
        <a:cs typeface="+mn-cs"/>
        <a:sym typeface="Gill Sans" pitchFamily="-84" charset="0"/>
      </a:defRPr>
    </a:lvl5pPr>
    <a:lvl6pPr marL="2286000" algn="l" defTabSz="914400" rtl="0" eaLnBrk="1" latinLnBrk="0" hangingPunct="1">
      <a:defRPr sz="4200" kern="1200">
        <a:solidFill>
          <a:srgbClr val="000000"/>
        </a:solidFill>
        <a:latin typeface="Gill Sans" pitchFamily="-84" charset="0"/>
        <a:ea typeface="ヒラギノ角ゴ ProN W3" pitchFamily="-84" charset="-128"/>
        <a:cs typeface="+mn-cs"/>
        <a:sym typeface="Gill Sans" pitchFamily="-84" charset="0"/>
      </a:defRPr>
    </a:lvl6pPr>
    <a:lvl7pPr marL="2743200" algn="l" defTabSz="914400" rtl="0" eaLnBrk="1" latinLnBrk="0" hangingPunct="1">
      <a:defRPr sz="4200" kern="1200">
        <a:solidFill>
          <a:srgbClr val="000000"/>
        </a:solidFill>
        <a:latin typeface="Gill Sans" pitchFamily="-84" charset="0"/>
        <a:ea typeface="ヒラギノ角ゴ ProN W3" pitchFamily="-84" charset="-128"/>
        <a:cs typeface="+mn-cs"/>
        <a:sym typeface="Gill Sans" pitchFamily="-84" charset="0"/>
      </a:defRPr>
    </a:lvl7pPr>
    <a:lvl8pPr marL="3200400" algn="l" defTabSz="914400" rtl="0" eaLnBrk="1" latinLnBrk="0" hangingPunct="1">
      <a:defRPr sz="4200" kern="1200">
        <a:solidFill>
          <a:srgbClr val="000000"/>
        </a:solidFill>
        <a:latin typeface="Gill Sans" pitchFamily="-84" charset="0"/>
        <a:ea typeface="ヒラギノ角ゴ ProN W3" pitchFamily="-84" charset="-128"/>
        <a:cs typeface="+mn-cs"/>
        <a:sym typeface="Gill Sans" pitchFamily="-84" charset="0"/>
      </a:defRPr>
    </a:lvl8pPr>
    <a:lvl9pPr marL="3657600" algn="l" defTabSz="914400" rtl="0" eaLnBrk="1" latinLnBrk="0" hangingPunct="1">
      <a:defRPr sz="4200" kern="1200">
        <a:solidFill>
          <a:srgbClr val="000000"/>
        </a:solidFill>
        <a:latin typeface="Gill Sans" pitchFamily="-84" charset="0"/>
        <a:ea typeface="ヒラギノ角ゴ ProN W3" pitchFamily="-84" charset="-128"/>
        <a:cs typeface="+mn-cs"/>
        <a:sym typeface="Gill Sans" pitchFamily="-84" charset="0"/>
      </a:defRPr>
    </a:lvl9pPr>
  </p:defaultTextStyle>
  <p:extLst>
    <p:ext uri="{EFAFB233-063F-42B5-8137-9DF3F51BA10A}">
      <p15:sldGuideLst xmlns:p15="http://schemas.microsoft.com/office/powerpoint/2012/main">
        <p15:guide id="1" orient="horz" pos="3072" userDrawn="1">
          <p15:clr>
            <a:srgbClr val="A4A3A4"/>
          </p15:clr>
        </p15:guide>
        <p15:guide id="2" pos="54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OIS Celeste" initials="FC" lastIdx="1" clrIdx="0">
    <p:extLst>
      <p:ext uri="{19B8F6BF-5375-455C-9EA6-DF929625EA0E}">
        <p15:presenceInfo xmlns:p15="http://schemas.microsoft.com/office/powerpoint/2012/main" userId="S-1-5-21-2043104406-512064258-1538882281-969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E9D"/>
    <a:srgbClr val="000000"/>
    <a:srgbClr val="E11E32"/>
    <a:srgbClr val="E11E46"/>
    <a:srgbClr val="FF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4" autoAdjust="0"/>
    <p:restoredTop sz="88739" autoAdjust="0"/>
  </p:normalViewPr>
  <p:slideViewPr>
    <p:cSldViewPr>
      <p:cViewPr varScale="1">
        <p:scale>
          <a:sx n="41" d="100"/>
          <a:sy n="41" d="100"/>
        </p:scale>
        <p:origin x="980" y="48"/>
      </p:cViewPr>
      <p:guideLst>
        <p:guide orient="horz" pos="3072"/>
        <p:guide pos="5462"/>
      </p:guideLst>
    </p:cSldViewPr>
  </p:slideViewPr>
  <p:outlineViewPr>
    <p:cViewPr>
      <p:scale>
        <a:sx n="33" d="100"/>
        <a:sy n="33" d="100"/>
      </p:scale>
      <p:origin x="0" y="10008"/>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theme" Target="theme/theme1.xml"/><Relationship Id="rId21" Type="http://schemas.openxmlformats.org/officeDocument/2006/relationships/slide" Target="slides/slide7.xml"/><Relationship Id="rId34" Type="http://schemas.openxmlformats.org/officeDocument/2006/relationships/slide" Target="slides/slide20.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4" y="1"/>
            <a:ext cx="2945659" cy="496331"/>
          </a:xfrm>
          <a:prstGeom prst="rect">
            <a:avLst/>
          </a:prstGeom>
        </p:spPr>
        <p:txBody>
          <a:bodyPr vert="horz" lIns="90993" tIns="45497" rIns="90993" bIns="45497" rtlCol="0"/>
          <a:lstStyle>
            <a:lvl1pPr algn="l">
              <a:defRPr sz="1200"/>
            </a:lvl1pPr>
          </a:lstStyle>
          <a:p>
            <a:endParaRPr lang="fr-FR" dirty="0"/>
          </a:p>
        </p:txBody>
      </p:sp>
      <p:sp>
        <p:nvSpPr>
          <p:cNvPr id="3" name="Espace réservé de la date 2"/>
          <p:cNvSpPr>
            <a:spLocks noGrp="1"/>
          </p:cNvSpPr>
          <p:nvPr>
            <p:ph type="dt" idx="1"/>
          </p:nvPr>
        </p:nvSpPr>
        <p:spPr>
          <a:xfrm>
            <a:off x="3850447" y="1"/>
            <a:ext cx="2945659" cy="496331"/>
          </a:xfrm>
          <a:prstGeom prst="rect">
            <a:avLst/>
          </a:prstGeom>
        </p:spPr>
        <p:txBody>
          <a:bodyPr vert="horz" lIns="90993" tIns="45497" rIns="90993" bIns="45497" rtlCol="0"/>
          <a:lstStyle>
            <a:lvl1pPr algn="r">
              <a:defRPr sz="1200"/>
            </a:lvl1pPr>
          </a:lstStyle>
          <a:p>
            <a:fld id="{3E4DFB07-A612-418C-96E2-456C44EA8009}" type="datetimeFigureOut">
              <a:rPr lang="fr-FR" smtClean="0"/>
              <a:t>04/12/2019</a:t>
            </a:fld>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0993" tIns="45497" rIns="90993" bIns="45497" rtlCol="0" anchor="ctr"/>
          <a:lstStyle/>
          <a:p>
            <a:endParaRPr lang="fr-FR" dirty="0"/>
          </a:p>
        </p:txBody>
      </p:sp>
      <p:sp>
        <p:nvSpPr>
          <p:cNvPr id="5" name="Espace réservé des commentaires 4"/>
          <p:cNvSpPr>
            <a:spLocks noGrp="1"/>
          </p:cNvSpPr>
          <p:nvPr>
            <p:ph type="body" sz="quarter" idx="3"/>
          </p:nvPr>
        </p:nvSpPr>
        <p:spPr>
          <a:xfrm>
            <a:off x="679768" y="4715155"/>
            <a:ext cx="5438140" cy="4466988"/>
          </a:xfrm>
          <a:prstGeom prst="rect">
            <a:avLst/>
          </a:prstGeom>
        </p:spPr>
        <p:txBody>
          <a:bodyPr vert="horz" lIns="90993" tIns="45497" rIns="90993" bIns="45497"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4" y="9428585"/>
            <a:ext cx="2945659" cy="496331"/>
          </a:xfrm>
          <a:prstGeom prst="rect">
            <a:avLst/>
          </a:prstGeom>
        </p:spPr>
        <p:txBody>
          <a:bodyPr vert="horz" lIns="90993" tIns="45497" rIns="90993" bIns="45497"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7" y="9428585"/>
            <a:ext cx="2945659" cy="496331"/>
          </a:xfrm>
          <a:prstGeom prst="rect">
            <a:avLst/>
          </a:prstGeom>
        </p:spPr>
        <p:txBody>
          <a:bodyPr vert="horz" lIns="90993" tIns="45497" rIns="90993" bIns="45497" rtlCol="0" anchor="b"/>
          <a:lstStyle>
            <a:lvl1pPr algn="r">
              <a:defRPr sz="1200"/>
            </a:lvl1pPr>
          </a:lstStyle>
          <a:p>
            <a:fld id="{E7512E12-7C81-4D62-8463-68258E357923}" type="slidenum">
              <a:rPr lang="fr-FR" smtClean="0"/>
              <a:t>‹N°›</a:t>
            </a:fld>
            <a:endParaRPr lang="fr-FR" dirty="0"/>
          </a:p>
        </p:txBody>
      </p:sp>
    </p:spTree>
    <p:extLst>
      <p:ext uri="{BB962C8B-B14F-4D97-AF65-F5344CB8AC3E}">
        <p14:creationId xmlns:p14="http://schemas.microsoft.com/office/powerpoint/2010/main" val="4279430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a:t>
            </a:fld>
            <a:endParaRPr lang="fr-FR" dirty="0"/>
          </a:p>
        </p:txBody>
      </p:sp>
    </p:spTree>
    <p:extLst>
      <p:ext uri="{BB962C8B-B14F-4D97-AF65-F5344CB8AC3E}">
        <p14:creationId xmlns:p14="http://schemas.microsoft.com/office/powerpoint/2010/main" val="150191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10</a:t>
            </a:fld>
            <a:endParaRPr lang="fr-FR" dirty="0"/>
          </a:p>
        </p:txBody>
      </p:sp>
    </p:spTree>
    <p:extLst>
      <p:ext uri="{BB962C8B-B14F-4D97-AF65-F5344CB8AC3E}">
        <p14:creationId xmlns:p14="http://schemas.microsoft.com/office/powerpoint/2010/main" val="12182572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11</a:t>
            </a:fld>
            <a:endParaRPr lang="fr-FR" dirty="0"/>
          </a:p>
        </p:txBody>
      </p:sp>
    </p:spTree>
    <p:extLst>
      <p:ext uri="{BB962C8B-B14F-4D97-AF65-F5344CB8AC3E}">
        <p14:creationId xmlns:p14="http://schemas.microsoft.com/office/powerpoint/2010/main" val="30010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12</a:t>
            </a:fld>
            <a:endParaRPr lang="fr-FR" dirty="0"/>
          </a:p>
        </p:txBody>
      </p:sp>
    </p:spTree>
    <p:extLst>
      <p:ext uri="{BB962C8B-B14F-4D97-AF65-F5344CB8AC3E}">
        <p14:creationId xmlns:p14="http://schemas.microsoft.com/office/powerpoint/2010/main" val="4064958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13</a:t>
            </a:fld>
            <a:endParaRPr lang="fr-FR" dirty="0"/>
          </a:p>
        </p:txBody>
      </p:sp>
    </p:spTree>
    <p:extLst>
      <p:ext uri="{BB962C8B-B14F-4D97-AF65-F5344CB8AC3E}">
        <p14:creationId xmlns:p14="http://schemas.microsoft.com/office/powerpoint/2010/main" val="56909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14</a:t>
            </a:fld>
            <a:endParaRPr lang="fr-FR" dirty="0"/>
          </a:p>
        </p:txBody>
      </p:sp>
    </p:spTree>
    <p:extLst>
      <p:ext uri="{BB962C8B-B14F-4D97-AF65-F5344CB8AC3E}">
        <p14:creationId xmlns:p14="http://schemas.microsoft.com/office/powerpoint/2010/main" val="1635871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15</a:t>
            </a:fld>
            <a:endParaRPr lang="fr-FR" dirty="0"/>
          </a:p>
        </p:txBody>
      </p:sp>
    </p:spTree>
    <p:extLst>
      <p:ext uri="{BB962C8B-B14F-4D97-AF65-F5344CB8AC3E}">
        <p14:creationId xmlns:p14="http://schemas.microsoft.com/office/powerpoint/2010/main" val="2489247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16</a:t>
            </a:fld>
            <a:endParaRPr lang="fr-FR" dirty="0"/>
          </a:p>
        </p:txBody>
      </p:sp>
    </p:spTree>
    <p:extLst>
      <p:ext uri="{BB962C8B-B14F-4D97-AF65-F5344CB8AC3E}">
        <p14:creationId xmlns:p14="http://schemas.microsoft.com/office/powerpoint/2010/main" val="1410113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17</a:t>
            </a:fld>
            <a:endParaRPr lang="fr-FR" dirty="0"/>
          </a:p>
        </p:txBody>
      </p:sp>
    </p:spTree>
    <p:extLst>
      <p:ext uri="{BB962C8B-B14F-4D97-AF65-F5344CB8AC3E}">
        <p14:creationId xmlns:p14="http://schemas.microsoft.com/office/powerpoint/2010/main" val="3032473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18</a:t>
            </a:fld>
            <a:endParaRPr lang="fr-FR" dirty="0"/>
          </a:p>
        </p:txBody>
      </p:sp>
    </p:spTree>
    <p:extLst>
      <p:ext uri="{BB962C8B-B14F-4D97-AF65-F5344CB8AC3E}">
        <p14:creationId xmlns:p14="http://schemas.microsoft.com/office/powerpoint/2010/main" val="535294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19</a:t>
            </a:fld>
            <a:endParaRPr lang="fr-FR" dirty="0"/>
          </a:p>
        </p:txBody>
      </p:sp>
    </p:spTree>
    <p:extLst>
      <p:ext uri="{BB962C8B-B14F-4D97-AF65-F5344CB8AC3E}">
        <p14:creationId xmlns:p14="http://schemas.microsoft.com/office/powerpoint/2010/main" val="57001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2</a:t>
            </a:fld>
            <a:endParaRPr lang="fr-FR"/>
          </a:p>
        </p:txBody>
      </p:sp>
    </p:spTree>
    <p:extLst>
      <p:ext uri="{BB962C8B-B14F-4D97-AF65-F5344CB8AC3E}">
        <p14:creationId xmlns:p14="http://schemas.microsoft.com/office/powerpoint/2010/main" val="41456786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dirty="0"/>
          </a:p>
        </p:txBody>
      </p:sp>
    </p:spTree>
    <p:extLst>
      <p:ext uri="{BB962C8B-B14F-4D97-AF65-F5344CB8AC3E}">
        <p14:creationId xmlns:p14="http://schemas.microsoft.com/office/powerpoint/2010/main" val="1552974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3</a:t>
            </a:fld>
            <a:endParaRPr lang="fr-FR" dirty="0"/>
          </a:p>
        </p:txBody>
      </p:sp>
    </p:spTree>
    <p:extLst>
      <p:ext uri="{BB962C8B-B14F-4D97-AF65-F5344CB8AC3E}">
        <p14:creationId xmlns:p14="http://schemas.microsoft.com/office/powerpoint/2010/main" val="2060273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4</a:t>
            </a:fld>
            <a:endParaRPr lang="fr-FR" dirty="0"/>
          </a:p>
        </p:txBody>
      </p:sp>
    </p:spTree>
    <p:extLst>
      <p:ext uri="{BB962C8B-B14F-4D97-AF65-F5344CB8AC3E}">
        <p14:creationId xmlns:p14="http://schemas.microsoft.com/office/powerpoint/2010/main" val="788409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5</a:t>
            </a:fld>
            <a:endParaRPr lang="fr-FR" dirty="0"/>
          </a:p>
        </p:txBody>
      </p:sp>
    </p:spTree>
    <p:extLst>
      <p:ext uri="{BB962C8B-B14F-4D97-AF65-F5344CB8AC3E}">
        <p14:creationId xmlns:p14="http://schemas.microsoft.com/office/powerpoint/2010/main" val="2241478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6</a:t>
            </a:fld>
            <a:endParaRPr lang="fr-FR" dirty="0"/>
          </a:p>
        </p:txBody>
      </p:sp>
    </p:spTree>
    <p:extLst>
      <p:ext uri="{BB962C8B-B14F-4D97-AF65-F5344CB8AC3E}">
        <p14:creationId xmlns:p14="http://schemas.microsoft.com/office/powerpoint/2010/main" val="4219649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7</a:t>
            </a:fld>
            <a:endParaRPr lang="fr-FR" dirty="0"/>
          </a:p>
        </p:txBody>
      </p:sp>
    </p:spTree>
    <p:extLst>
      <p:ext uri="{BB962C8B-B14F-4D97-AF65-F5344CB8AC3E}">
        <p14:creationId xmlns:p14="http://schemas.microsoft.com/office/powerpoint/2010/main" val="1627236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8</a:t>
            </a:fld>
            <a:endParaRPr lang="fr-FR" dirty="0"/>
          </a:p>
        </p:txBody>
      </p:sp>
    </p:spTree>
    <p:extLst>
      <p:ext uri="{BB962C8B-B14F-4D97-AF65-F5344CB8AC3E}">
        <p14:creationId xmlns:p14="http://schemas.microsoft.com/office/powerpoint/2010/main" val="3909324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0488" y="744538"/>
            <a:ext cx="6616700" cy="3722687"/>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512E12-7C81-4D62-8463-68258E357923}" type="slidenum">
              <a:rPr lang="fr-FR" smtClean="0"/>
              <a:t>9</a:t>
            </a:fld>
            <a:endParaRPr lang="fr-FR" dirty="0"/>
          </a:p>
        </p:txBody>
      </p:sp>
    </p:spTree>
    <p:extLst>
      <p:ext uri="{BB962C8B-B14F-4D97-AF65-F5344CB8AC3E}">
        <p14:creationId xmlns:p14="http://schemas.microsoft.com/office/powerpoint/2010/main" val="639926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327481301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6289816"/>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a:prstGeom prst="rect">
            <a:avLst/>
          </a:prstGeom>
        </p:spPr>
        <p:txBody>
          <a:bodyPr vert="horz"/>
          <a:lstStyle/>
          <a:p>
            <a:r>
              <a:rPr lang="fr-FR"/>
              <a:t>Cliquez et modifiez le titre</a:t>
            </a:r>
          </a:p>
        </p:txBody>
      </p:sp>
      <p:sp>
        <p:nvSpPr>
          <p:cNvPr id="3" name="Sous-titre 2"/>
          <p:cNvSpPr>
            <a:spLocks noGrp="1"/>
          </p:cNvSpPr>
          <p:nvPr>
            <p:ph type="subTitle" idx="1"/>
          </p:nvPr>
        </p:nvSpPr>
        <p:spPr>
          <a:xfrm>
            <a:off x="2601464" y="5527676"/>
            <a:ext cx="12137337"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2453952925"/>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
        <p:nvSpPr>
          <p:cNvPr id="3" name="Espace réservé du contenu 2"/>
          <p:cNvSpPr>
            <a:spLocks noGrp="1"/>
          </p:cNvSpPr>
          <p:nvPr>
            <p:ph idx="1"/>
          </p:nvPr>
        </p:nvSpPr>
        <p:spPr>
          <a:xfrm>
            <a:off x="867860" y="2276476"/>
            <a:ext cx="15604543" cy="643572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490246608"/>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a:prstGeom prst="rect">
            <a:avLst/>
          </a:prstGeom>
        </p:spPr>
        <p:txBody>
          <a:bodyPr vert="horz"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938818260"/>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
        <p:nvSpPr>
          <p:cNvPr id="3" name="Espace réservé du contenu 2"/>
          <p:cNvSpPr>
            <a:spLocks noGrp="1"/>
          </p:cNvSpPr>
          <p:nvPr>
            <p:ph sz="half" idx="1"/>
          </p:nvPr>
        </p:nvSpPr>
        <p:spPr>
          <a:xfrm>
            <a:off x="867860"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72721910"/>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08518184"/>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Tree>
    <p:extLst>
      <p:ext uri="{BB962C8B-B14F-4D97-AF65-F5344CB8AC3E}">
        <p14:creationId xmlns:p14="http://schemas.microsoft.com/office/powerpoint/2010/main" val="1256359395"/>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182175"/>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a:prstGeom prst="rect">
            <a:avLst/>
          </a:prstGeom>
        </p:spPr>
        <p:txBody>
          <a:bodyPr vert="horz"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991304509"/>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a:prstGeom prst="rect">
            <a:avLst/>
          </a:prstGeom>
        </p:spPr>
        <p:txBody>
          <a:bodyPr vert="horz"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532927934"/>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
        <p:nvSpPr>
          <p:cNvPr id="3" name="Espace réservé du texte vertical 2"/>
          <p:cNvSpPr>
            <a:spLocks noGrp="1"/>
          </p:cNvSpPr>
          <p:nvPr>
            <p:ph type="body" orient="vert" idx="1"/>
          </p:nvPr>
        </p:nvSpPr>
        <p:spPr>
          <a:xfrm>
            <a:off x="867860" y="2276476"/>
            <a:ext cx="15604543" cy="64357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09140411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8505" y="1638300"/>
            <a:ext cx="3488373" cy="45212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693385" y="1638300"/>
            <a:ext cx="10261913" cy="4521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2869009"/>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71268" y="390526"/>
            <a:ext cx="3901135" cy="8321675"/>
          </a:xfrm>
          <a:prstGeom prst="rect">
            <a:avLst/>
          </a:prstGeo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67860" y="390526"/>
            <a:ext cx="11500202" cy="832167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81087963"/>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1740915339"/>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75677320"/>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3436862481"/>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693385" y="2768600"/>
            <a:ext cx="3259766"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156358" y="2768600"/>
            <a:ext cx="3259766"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933229785"/>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56670020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684538600"/>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763172"/>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617798995"/>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0939191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3787279780"/>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002748209"/>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8505" y="254000"/>
            <a:ext cx="3488373" cy="82296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693385" y="254000"/>
            <a:ext cx="10261913" cy="82296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448927242"/>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1742641298"/>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463528870"/>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131204637"/>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693385" y="2768600"/>
            <a:ext cx="6875143"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768600"/>
            <a:ext cx="6875143"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09353110"/>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875134973"/>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3062418631"/>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972863"/>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76607535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233292413"/>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55216956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147516762"/>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8505" y="254000"/>
            <a:ext cx="3488373" cy="82296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693385" y="254000"/>
            <a:ext cx="10261913" cy="82296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527015266"/>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1779736286"/>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801295524"/>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492060118"/>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0363516" y="2768600"/>
            <a:ext cx="2540078"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3106800" y="2768600"/>
            <a:ext cx="2540078"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078428934"/>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171118560"/>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2698886921"/>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5895340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089517906"/>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347687590"/>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941459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056717652"/>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8505" y="254000"/>
            <a:ext cx="3488373" cy="82296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693385" y="254000"/>
            <a:ext cx="10261913" cy="82296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754896088"/>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422403416"/>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88317575"/>
      </p:ext>
    </p:extLst>
  </p:cSld>
  <p:clrMapOvr>
    <a:masterClrMapping/>
  </p:clrMapOvr>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518391598"/>
      </p:ext>
    </p:extLst>
  </p:cSld>
  <p:clrMapOvr>
    <a:masterClrMapping/>
  </p:clrMapOvr>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693385" y="2768600"/>
            <a:ext cx="3259766"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156358" y="2768600"/>
            <a:ext cx="3259766"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39045120"/>
      </p:ext>
    </p:extLst>
  </p:cSld>
  <p:clrMapOvr>
    <a:masterClrMapping/>
  </p:clrMapOvr>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110608752"/>
      </p:ext>
    </p:extLst>
  </p:cSld>
  <p:clrMapOvr>
    <a:masterClrMapping/>
  </p:clrMapOvr>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31099466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693385" y="2768600"/>
            <a:ext cx="6875143"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768600"/>
            <a:ext cx="6875143"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19069795"/>
      </p:ext>
    </p:extLst>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4167645"/>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148182086"/>
      </p:ext>
    </p:extLst>
  </p:cSld>
  <p:clrMapOvr>
    <a:masterClrMapping/>
  </p:clrMapOvr>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771976519"/>
      </p:ext>
    </p:extLst>
  </p:cSld>
  <p:clrMapOvr>
    <a:masterClrMapping/>
  </p:clrMapOvr>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252842400"/>
      </p:ext>
    </p:extLst>
  </p:cSld>
  <p:clrMapOvr>
    <a:masterClrMapping/>
  </p:clrMapOvr>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8505" y="254000"/>
            <a:ext cx="3488373" cy="82296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693385" y="254000"/>
            <a:ext cx="10261913" cy="82296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452888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1928690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23707684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199658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61086325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91036478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85582205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831406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158505" y="254000"/>
            <a:ext cx="3488373" cy="82296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1693385" y="254000"/>
            <a:ext cx="10261913" cy="82296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82762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330633021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a:xfrm>
            <a:off x="867860" y="2276476"/>
            <a:ext cx="15604543" cy="643572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5208345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15648410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67860"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09445679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33590162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186909840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94848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296511203"/>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15208518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33937783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a:xfrm>
            <a:off x="867860" y="2276476"/>
            <a:ext cx="15604543" cy="64357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11454923"/>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71268" y="2276476"/>
            <a:ext cx="3901135" cy="64357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67860" y="2276476"/>
            <a:ext cx="11500202" cy="64357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56667502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a:prstGeom prst="rect">
            <a:avLst/>
          </a:prstGeom>
        </p:spPr>
        <p:txBody>
          <a:bodyPr vert="horz"/>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4484964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08351407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a:prstGeom prst="rect">
            <a:avLst/>
          </a:prstGeom>
        </p:spPr>
        <p:txBody>
          <a:bodyPr vert="horz"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3447007914"/>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
        <p:nvSpPr>
          <p:cNvPr id="3" name="Espace réservé du contenu 2"/>
          <p:cNvSpPr>
            <a:spLocks noGrp="1"/>
          </p:cNvSpPr>
          <p:nvPr>
            <p:ph sz="half" idx="1"/>
          </p:nvPr>
        </p:nvSpPr>
        <p:spPr>
          <a:xfrm>
            <a:off x="1693385" y="1270000"/>
            <a:ext cx="6875143"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1270000"/>
            <a:ext cx="6875143" cy="721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92690429"/>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60002910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Tree>
    <p:extLst>
      <p:ext uri="{BB962C8B-B14F-4D97-AF65-F5344CB8AC3E}">
        <p14:creationId xmlns:p14="http://schemas.microsoft.com/office/powerpoint/2010/main" val="93196777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1693385" y="5029200"/>
            <a:ext cx="6875143"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5029200"/>
            <a:ext cx="6875143"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06280325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34546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a:prstGeom prst="rect">
            <a:avLst/>
          </a:prstGeom>
        </p:spPr>
        <p:txBody>
          <a:bodyPr vert="horz"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15636777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a:prstGeom prst="rect">
            <a:avLst/>
          </a:prstGeom>
        </p:spPr>
        <p:txBody>
          <a:bodyPr vert="horz"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69488477"/>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a:prstGeom prst="rect">
            <a:avLst/>
          </a:prstGeom>
        </p:spPr>
        <p:txBody>
          <a:bodyPr vert="horz"/>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529457718"/>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71268" y="390526"/>
            <a:ext cx="3901135" cy="8093075"/>
          </a:xfrm>
          <a:prstGeom prst="rect">
            <a:avLst/>
          </a:prstGeo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67860" y="390526"/>
            <a:ext cx="11500202" cy="80930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963098506"/>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1112298844"/>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a:xfrm>
            <a:off x="867860" y="2276476"/>
            <a:ext cx="15604543" cy="643572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04106936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33906258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67860"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7816979"/>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4998567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175977974"/>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1796662703"/>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7560726"/>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789474721"/>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221255367"/>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a:xfrm>
            <a:off x="867860" y="2276476"/>
            <a:ext cx="15604543" cy="64357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905143"/>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71268" y="2276476"/>
            <a:ext cx="3901135" cy="67913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67860" y="2276476"/>
            <a:ext cx="11500202" cy="67913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084790739"/>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4042242982"/>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a:xfrm>
            <a:off x="867860" y="2276476"/>
            <a:ext cx="15604543" cy="643572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687811066"/>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3542928388"/>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67860"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9728045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180722298"/>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026306532"/>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288369956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4651523"/>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079926746"/>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625072680"/>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a:xfrm>
            <a:off x="867860" y="2276476"/>
            <a:ext cx="15604543" cy="64357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327673958"/>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71268" y="2276476"/>
            <a:ext cx="3901135" cy="67913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67860" y="2276476"/>
            <a:ext cx="11500202" cy="67913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560941580"/>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86686630"/>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185484214"/>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77734279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5371511"/>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46693" y="4787900"/>
            <a:ext cx="3810116"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860015" y="4787900"/>
            <a:ext cx="3810116"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206133138"/>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582302738"/>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2839196117"/>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6014658"/>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11044686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958952494"/>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755693447"/>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4272" y="1409700"/>
            <a:ext cx="1955860" cy="66802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46693" y="1409700"/>
            <a:ext cx="5664373" cy="668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137728864"/>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3035880188"/>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4428158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705041748"/>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2131593465"/>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46693" y="4787900"/>
            <a:ext cx="3810116"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860015" y="4787900"/>
            <a:ext cx="3810116" cy="330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325891630"/>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17232223"/>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1790502215"/>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105468"/>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4123325569"/>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650089734"/>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89745074"/>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4272" y="1409700"/>
            <a:ext cx="1955860" cy="66802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46693" y="1409700"/>
            <a:ext cx="5664373" cy="668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69596069"/>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299673" y="3030539"/>
            <a:ext cx="14740917" cy="2090737"/>
          </a:xfrm>
        </p:spPr>
        <p:txBody>
          <a:bodyPr/>
          <a:lstStyle/>
          <a:p>
            <a:r>
              <a:rPr lang="fr-FR"/>
              <a:t>Cliquez et modifiez le titre</a:t>
            </a:r>
          </a:p>
        </p:txBody>
      </p:sp>
      <p:sp>
        <p:nvSpPr>
          <p:cNvPr id="3" name="Sous-titre 2"/>
          <p:cNvSpPr>
            <a:spLocks noGrp="1"/>
          </p:cNvSpPr>
          <p:nvPr>
            <p:ph type="subTitle" idx="1"/>
          </p:nvPr>
        </p:nvSpPr>
        <p:spPr>
          <a:xfrm>
            <a:off x="2601464" y="5527676"/>
            <a:ext cx="12137337"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Tree>
    <p:extLst>
      <p:ext uri="{BB962C8B-B14F-4D97-AF65-F5344CB8AC3E}">
        <p14:creationId xmlns:p14="http://schemas.microsoft.com/office/powerpoint/2010/main" val="409876698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1394011494"/>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a:xfrm>
            <a:off x="867860" y="2276476"/>
            <a:ext cx="15604543" cy="6435725"/>
          </a:xfrm>
          <a:prstGeom prst="rect">
            <a:avLst/>
          </a:prstGeom>
        </p:spPr>
        <p:txBody>
          <a:bodyPr vert="horz"/>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219030937"/>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369526" y="6267450"/>
            <a:ext cx="14738800" cy="1936750"/>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1369526" y="4133850"/>
            <a:ext cx="14738800"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173621011"/>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867860"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8771735" y="2276476"/>
            <a:ext cx="7700669"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29996828"/>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67860" y="390525"/>
            <a:ext cx="15604543" cy="1625600"/>
          </a:xfrm>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867861" y="2182814"/>
            <a:ext cx="7660451"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67861" y="3092450"/>
            <a:ext cx="7660451"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8807721" y="2182814"/>
            <a:ext cx="766468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8807721" y="3092450"/>
            <a:ext cx="766468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713986724"/>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Tree>
    <p:extLst>
      <p:ext uri="{BB962C8B-B14F-4D97-AF65-F5344CB8AC3E}">
        <p14:creationId xmlns:p14="http://schemas.microsoft.com/office/powerpoint/2010/main" val="1708382418"/>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848915"/>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67860" y="388939"/>
            <a:ext cx="5704592" cy="1652587"/>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6779891" y="388938"/>
            <a:ext cx="969251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67860" y="2041526"/>
            <a:ext cx="5704592"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50939301"/>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399471" y="6827838"/>
            <a:ext cx="10403735" cy="806450"/>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3399471" y="871539"/>
            <a:ext cx="10403735"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a:sym typeface="Gill Sans" charset="0"/>
            </a:endParaRPr>
          </a:p>
        </p:txBody>
      </p:sp>
      <p:sp>
        <p:nvSpPr>
          <p:cNvPr id="4" name="Espace réservé du texte 3"/>
          <p:cNvSpPr>
            <a:spLocks noGrp="1"/>
          </p:cNvSpPr>
          <p:nvPr>
            <p:ph type="body" sz="half" idx="2"/>
          </p:nvPr>
        </p:nvSpPr>
        <p:spPr>
          <a:xfrm>
            <a:off x="3399471" y="7634288"/>
            <a:ext cx="10403735"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186102469"/>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a:xfrm>
            <a:off x="867860" y="2276476"/>
            <a:ext cx="15604543" cy="6435725"/>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181552695"/>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2571268" y="254000"/>
            <a:ext cx="3901135" cy="8458200"/>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867860" y="254000"/>
            <a:ext cx="11500202" cy="8458200"/>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6462494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body" idx="1"/>
          </p:nvPr>
        </p:nvSpPr>
        <p:spPr bwMode="auto">
          <a:xfrm>
            <a:off x="1693385" y="5029200"/>
            <a:ext cx="13953493" cy="1130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1026" name="Rectangle 2"/>
          <p:cNvSpPr>
            <a:spLocks noGrp="1" noChangeArrowheads="1"/>
          </p:cNvSpPr>
          <p:nvPr>
            <p:ph type="title"/>
          </p:nvPr>
        </p:nvSpPr>
        <p:spPr bwMode="auto">
          <a:xfrm>
            <a:off x="1693385" y="1638300"/>
            <a:ext cx="13953493"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pitchFamily="-84"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pitchFamily="-84"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1pPr>
      <a:lvl2pPr marL="13335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2pPr>
      <a:lvl3pPr marL="17780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3pPr>
      <a:lvl4pPr marL="22225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4pPr>
      <a:lvl5pPr marL="26670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bwMode="auto">
          <a:xfrm>
            <a:off x="1693385" y="254000"/>
            <a:ext cx="1395349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1266" name="Rectangle 2"/>
          <p:cNvSpPr>
            <a:spLocks noGrp="1" noChangeArrowheads="1"/>
          </p:cNvSpPr>
          <p:nvPr>
            <p:ph type="body" idx="1"/>
          </p:nvPr>
        </p:nvSpPr>
        <p:spPr bwMode="auto">
          <a:xfrm>
            <a:off x="1693385" y="2768600"/>
            <a:ext cx="6722739"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1pPr>
      <a:lvl2pPr marL="1204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2pPr>
      <a:lvl3pPr marL="1649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3pPr>
      <a:lvl4pPr marL="2093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4pPr>
      <a:lvl5pPr marL="2538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9" name="Rectangle 1"/>
          <p:cNvSpPr>
            <a:spLocks noGrp="1" noChangeArrowheads="1"/>
          </p:cNvSpPr>
          <p:nvPr>
            <p:ph type="title"/>
          </p:nvPr>
        </p:nvSpPr>
        <p:spPr bwMode="auto">
          <a:xfrm>
            <a:off x="1693385" y="254000"/>
            <a:ext cx="1395349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2290" name="Rectangle 2"/>
          <p:cNvSpPr>
            <a:spLocks noGrp="1" noChangeArrowheads="1"/>
          </p:cNvSpPr>
          <p:nvPr>
            <p:ph type="body" idx="1"/>
          </p:nvPr>
        </p:nvSpPr>
        <p:spPr bwMode="auto">
          <a:xfrm>
            <a:off x="1693385" y="2768600"/>
            <a:ext cx="13953493"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1pPr>
      <a:lvl2pPr marL="1204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2pPr>
      <a:lvl3pPr marL="1649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3pPr>
      <a:lvl4pPr marL="2093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4pPr>
      <a:lvl5pPr marL="2538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bwMode="auto">
          <a:xfrm>
            <a:off x="1693385" y="254000"/>
            <a:ext cx="1395349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3314" name="Rectangle 2"/>
          <p:cNvSpPr>
            <a:spLocks noGrp="1" noChangeArrowheads="1"/>
          </p:cNvSpPr>
          <p:nvPr>
            <p:ph type="body" idx="1"/>
          </p:nvPr>
        </p:nvSpPr>
        <p:spPr bwMode="auto">
          <a:xfrm>
            <a:off x="10363517" y="2768600"/>
            <a:ext cx="5283361"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1pPr>
      <a:lvl2pPr marL="1204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2pPr>
      <a:lvl3pPr marL="1649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3pPr>
      <a:lvl4pPr marL="2093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4pPr>
      <a:lvl5pPr marL="2538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7" name="Rectangle 1"/>
          <p:cNvSpPr>
            <a:spLocks noGrp="1" noChangeArrowheads="1"/>
          </p:cNvSpPr>
          <p:nvPr>
            <p:ph type="title"/>
          </p:nvPr>
        </p:nvSpPr>
        <p:spPr bwMode="auto">
          <a:xfrm>
            <a:off x="1693385" y="254000"/>
            <a:ext cx="1395349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14338" name="Rectangle 2"/>
          <p:cNvSpPr>
            <a:spLocks noGrp="1" noChangeArrowheads="1"/>
          </p:cNvSpPr>
          <p:nvPr>
            <p:ph type="body" idx="1"/>
          </p:nvPr>
        </p:nvSpPr>
        <p:spPr bwMode="auto">
          <a:xfrm>
            <a:off x="1693385" y="2768600"/>
            <a:ext cx="6722739"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760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1pPr>
      <a:lvl2pPr marL="1204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2pPr>
      <a:lvl3pPr marL="1649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3pPr>
      <a:lvl4pPr marL="20939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4pPr>
      <a:lvl5pPr marL="2538413" indent="-493713" algn="l" rtl="0" eaLnBrk="0" fontAlgn="base" hangingPunct="0">
        <a:spcBef>
          <a:spcPts val="3800"/>
        </a:spcBef>
        <a:spcAft>
          <a:spcPct val="0"/>
        </a:spcAft>
        <a:buSzPct val="171000"/>
        <a:buFont typeface="Gill Sans" pitchFamily="-84" charset="0"/>
        <a:buChar char="•"/>
        <a:defRPr sz="3200">
          <a:solidFill>
            <a:schemeClr val="tx1"/>
          </a:solidFill>
          <a:latin typeface="+mn-lt"/>
          <a:ea typeface="+mn-ea"/>
          <a:cs typeface="+mn-cs"/>
          <a:sym typeface="Gill Sans" pitchFamily="-84" charset="0"/>
        </a:defRPr>
      </a:lvl5pPr>
      <a:lvl6pPr marL="29956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6pPr>
      <a:lvl7pPr marL="34528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7pPr>
      <a:lvl8pPr marL="39100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8pPr>
      <a:lvl9pPr marL="4367213" indent="-493713" algn="l" rtl="0" fontAlgn="base">
        <a:spcBef>
          <a:spcPts val="3800"/>
        </a:spcBef>
        <a:spcAft>
          <a:spcPct val="0"/>
        </a:spcAft>
        <a:buSzPct val="171000"/>
        <a:buFont typeface="Gill Sans" charset="0"/>
        <a:buChar char="•"/>
        <a:defRPr sz="3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title"/>
          </p:nvPr>
        </p:nvSpPr>
        <p:spPr bwMode="auto">
          <a:xfrm>
            <a:off x="1693385" y="254000"/>
            <a:ext cx="1395349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
        <p:nvSpPr>
          <p:cNvPr id="2050" name="Rectangle 2"/>
          <p:cNvSpPr>
            <a:spLocks noGrp="1" noChangeArrowheads="1"/>
          </p:cNvSpPr>
          <p:nvPr>
            <p:ph type="body" idx="1"/>
          </p:nvPr>
        </p:nvSpPr>
        <p:spPr bwMode="auto">
          <a:xfrm>
            <a:off x="1693385" y="2768600"/>
            <a:ext cx="13953493"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1pPr>
      <a:lvl2pPr marL="12827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2pPr>
      <a:lvl3pPr marL="17272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3pPr>
      <a:lvl4pPr marL="21717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4pPr>
      <a:lvl5pPr marL="26162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5pPr>
      <a:lvl6pPr marL="3073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noGrp="1" noChangeArrowheads="1"/>
          </p:cNvSpPr>
          <p:nvPr>
            <p:ph type="title"/>
          </p:nvPr>
        </p:nvSpPr>
        <p:spPr bwMode="auto">
          <a:xfrm>
            <a:off x="1693385" y="2971800"/>
            <a:ext cx="13953493" cy="381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pitchFamily="-84"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pitchFamily="-84"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7" name="Rectangle 1"/>
          <p:cNvSpPr>
            <a:spLocks noGrp="1" noChangeArrowheads="1"/>
          </p:cNvSpPr>
          <p:nvPr>
            <p:ph type="body" idx="1"/>
          </p:nvPr>
        </p:nvSpPr>
        <p:spPr bwMode="auto">
          <a:xfrm>
            <a:off x="1693385" y="1270000"/>
            <a:ext cx="13953493" cy="721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38200" indent="-571500" algn="l" rtl="0" eaLnBrk="0" fontAlgn="base" hangingPunct="0">
        <a:spcBef>
          <a:spcPts val="48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1pPr>
      <a:lvl2pPr marL="1282700" indent="-571500" algn="l" rtl="0" eaLnBrk="0" fontAlgn="base" hangingPunct="0">
        <a:spcBef>
          <a:spcPts val="48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2pPr>
      <a:lvl3pPr marL="1727200" indent="-571500" algn="l" rtl="0" eaLnBrk="0" fontAlgn="base" hangingPunct="0">
        <a:spcBef>
          <a:spcPts val="48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3pPr>
      <a:lvl4pPr marL="2171700" indent="-571500" algn="l" rtl="0" eaLnBrk="0" fontAlgn="base" hangingPunct="0">
        <a:spcBef>
          <a:spcPts val="48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4pPr>
      <a:lvl5pPr marL="2616200" indent="-571500" algn="l" rtl="0" eaLnBrk="0" fontAlgn="base" hangingPunct="0">
        <a:spcBef>
          <a:spcPts val="48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5pPr>
      <a:lvl6pPr marL="30734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306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7pPr>
      <a:lvl8pPr marL="39878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45000" indent="-571500" algn="l" rtl="0" fontAlgn="base">
        <a:spcBef>
          <a:spcPts val="48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1" name="Rectangle 1"/>
          <p:cNvSpPr>
            <a:spLocks noGrp="1" noChangeArrowheads="1"/>
          </p:cNvSpPr>
          <p:nvPr>
            <p:ph type="title"/>
          </p:nvPr>
        </p:nvSpPr>
        <p:spPr bwMode="auto">
          <a:xfrm>
            <a:off x="1693385" y="7366000"/>
            <a:ext cx="13953493" cy="170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pitchFamily="-84"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pitchFamily="-84"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5" name="Rectangle 1"/>
          <p:cNvSpPr>
            <a:spLocks noGrp="1" noChangeArrowheads="1"/>
          </p:cNvSpPr>
          <p:nvPr>
            <p:ph type="title"/>
          </p:nvPr>
        </p:nvSpPr>
        <p:spPr bwMode="auto">
          <a:xfrm>
            <a:off x="1693385" y="7366000"/>
            <a:ext cx="13953493" cy="170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600">
          <a:solidFill>
            <a:schemeClr val="tx1"/>
          </a:solidFill>
          <a:latin typeface="+mn-lt"/>
          <a:ea typeface="+mn-ea"/>
          <a:cs typeface="+mn-cs"/>
          <a:sym typeface="Gill Sans" pitchFamily="-84" charset="0"/>
        </a:defRPr>
      </a:lvl1pPr>
      <a:lvl2pPr marL="742950" indent="-285750" algn="ctr" rtl="0" eaLnBrk="0" fontAlgn="base" hangingPunct="0">
        <a:spcBef>
          <a:spcPct val="0"/>
        </a:spcBef>
        <a:spcAft>
          <a:spcPct val="0"/>
        </a:spcAft>
        <a:defRPr sz="3600">
          <a:solidFill>
            <a:schemeClr val="tx1"/>
          </a:solidFill>
          <a:latin typeface="+mn-lt"/>
          <a:ea typeface="+mn-ea"/>
          <a:cs typeface="+mn-cs"/>
          <a:sym typeface="Gill Sans" pitchFamily="-84" charset="0"/>
        </a:defRPr>
      </a:lvl2pPr>
      <a:lvl3pPr marL="11430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3pPr>
      <a:lvl4pPr marL="16002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4pPr>
      <a:lvl5pPr marL="2057400" indent="-228600" algn="ctr" rtl="0" eaLnBrk="0" fontAlgn="base" hangingPunct="0">
        <a:spcBef>
          <a:spcPct val="0"/>
        </a:spcBef>
        <a:spcAft>
          <a:spcPct val="0"/>
        </a:spcAft>
        <a:defRPr sz="3600">
          <a:solidFill>
            <a:schemeClr val="tx1"/>
          </a:solidFill>
          <a:latin typeface="+mn-lt"/>
          <a:ea typeface="+mn-ea"/>
          <a:cs typeface="+mn-cs"/>
          <a:sym typeface="Gill Sans" pitchFamily="-84" charset="0"/>
        </a:defRPr>
      </a:lvl5pPr>
      <a:lvl6pPr marL="457200" algn="ctr" rtl="0" fontAlgn="base">
        <a:spcBef>
          <a:spcPct val="0"/>
        </a:spcBef>
        <a:spcAft>
          <a:spcPct val="0"/>
        </a:spcAft>
        <a:defRPr sz="3600">
          <a:solidFill>
            <a:schemeClr val="tx1"/>
          </a:solidFill>
          <a:latin typeface="+mn-lt"/>
          <a:ea typeface="+mn-ea"/>
          <a:cs typeface="+mn-cs"/>
          <a:sym typeface="Gill Sans" charset="0"/>
        </a:defRPr>
      </a:lvl6pPr>
      <a:lvl7pPr marL="914400" algn="ctr" rtl="0" fontAlgn="base">
        <a:spcBef>
          <a:spcPct val="0"/>
        </a:spcBef>
        <a:spcAft>
          <a:spcPct val="0"/>
        </a:spcAft>
        <a:defRPr sz="3600">
          <a:solidFill>
            <a:schemeClr val="tx1"/>
          </a:solidFill>
          <a:latin typeface="+mn-lt"/>
          <a:ea typeface="+mn-ea"/>
          <a:cs typeface="+mn-cs"/>
          <a:sym typeface="Gill Sans" charset="0"/>
        </a:defRPr>
      </a:lvl7pPr>
      <a:lvl8pPr marL="1371600" algn="ctr" rtl="0" fontAlgn="base">
        <a:spcBef>
          <a:spcPct val="0"/>
        </a:spcBef>
        <a:spcAft>
          <a:spcPct val="0"/>
        </a:spcAft>
        <a:defRPr sz="3600">
          <a:solidFill>
            <a:schemeClr val="tx1"/>
          </a:solidFill>
          <a:latin typeface="+mn-lt"/>
          <a:ea typeface="+mn-ea"/>
          <a:cs typeface="+mn-cs"/>
          <a:sym typeface="Gill Sans" charset="0"/>
        </a:defRPr>
      </a:lvl8pPr>
      <a:lvl9pPr marL="1828800" algn="ctr" rtl="0" fontAlgn="base">
        <a:spcBef>
          <a:spcPct val="0"/>
        </a:spcBef>
        <a:spcAft>
          <a:spcPct val="0"/>
        </a:spcAft>
        <a:defRPr sz="36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9" name="Rectangle 1"/>
          <p:cNvSpPr>
            <a:spLocks noGrp="1" noChangeArrowheads="1"/>
          </p:cNvSpPr>
          <p:nvPr>
            <p:ph type="body" idx="1"/>
          </p:nvPr>
        </p:nvSpPr>
        <p:spPr bwMode="auto">
          <a:xfrm>
            <a:off x="846693" y="4787900"/>
            <a:ext cx="7823439"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7170" name="Rectangle 2"/>
          <p:cNvSpPr>
            <a:spLocks noGrp="1" noChangeArrowheads="1"/>
          </p:cNvSpPr>
          <p:nvPr>
            <p:ph type="title"/>
          </p:nvPr>
        </p:nvSpPr>
        <p:spPr bwMode="auto">
          <a:xfrm>
            <a:off x="846693" y="1409700"/>
            <a:ext cx="7823439"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Lst>
  <p:transition/>
  <p:hf hdr="0" ftr="0" dt="0"/>
  <p:txStyles>
    <p:titleStyle>
      <a:lvl1pPr algn="ctr" rtl="0" eaLnBrk="0" fontAlgn="base" hangingPunct="0">
        <a:spcBef>
          <a:spcPct val="0"/>
        </a:spcBef>
        <a:spcAft>
          <a:spcPct val="0"/>
        </a:spcAft>
        <a:defRPr sz="70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400">
          <a:solidFill>
            <a:schemeClr val="tx1"/>
          </a:solidFill>
          <a:latin typeface="+mn-lt"/>
          <a:ea typeface="+mn-ea"/>
          <a:cs typeface="+mn-cs"/>
          <a:sym typeface="Gill Sans" pitchFamily="-84" charset="0"/>
        </a:defRPr>
      </a:lvl1pPr>
      <a:lvl2pPr marL="742950" indent="-285750" algn="ctr" rtl="0" eaLnBrk="0" fontAlgn="base" hangingPunct="0">
        <a:spcBef>
          <a:spcPct val="0"/>
        </a:spcBef>
        <a:spcAft>
          <a:spcPct val="0"/>
        </a:spcAft>
        <a:defRPr sz="3400">
          <a:solidFill>
            <a:schemeClr val="tx1"/>
          </a:solidFill>
          <a:latin typeface="+mn-lt"/>
          <a:ea typeface="+mn-ea"/>
          <a:cs typeface="+mn-cs"/>
          <a:sym typeface="Gill Sans" pitchFamily="-84" charset="0"/>
        </a:defRPr>
      </a:lvl2pPr>
      <a:lvl3pPr marL="1143000" indent="-228600" algn="ctr" rtl="0" eaLnBrk="0" fontAlgn="base" hangingPunct="0">
        <a:spcBef>
          <a:spcPct val="0"/>
        </a:spcBef>
        <a:spcAft>
          <a:spcPct val="0"/>
        </a:spcAft>
        <a:defRPr sz="3400">
          <a:solidFill>
            <a:schemeClr val="tx1"/>
          </a:solidFill>
          <a:latin typeface="+mn-lt"/>
          <a:ea typeface="+mn-ea"/>
          <a:cs typeface="+mn-cs"/>
          <a:sym typeface="Gill Sans" pitchFamily="-84" charset="0"/>
        </a:defRPr>
      </a:lvl3pPr>
      <a:lvl4pPr marL="1600200" indent="-228600" algn="ctr" rtl="0" eaLnBrk="0" fontAlgn="base" hangingPunct="0">
        <a:spcBef>
          <a:spcPct val="0"/>
        </a:spcBef>
        <a:spcAft>
          <a:spcPct val="0"/>
        </a:spcAft>
        <a:defRPr sz="3400">
          <a:solidFill>
            <a:schemeClr val="tx1"/>
          </a:solidFill>
          <a:latin typeface="+mn-lt"/>
          <a:ea typeface="+mn-ea"/>
          <a:cs typeface="+mn-cs"/>
          <a:sym typeface="Gill Sans" pitchFamily="-84" charset="0"/>
        </a:defRPr>
      </a:lvl4pPr>
      <a:lvl5pPr marL="2057400" indent="-228600" algn="ctr" rtl="0" eaLnBrk="0" fontAlgn="base" hangingPunct="0">
        <a:spcBef>
          <a:spcPct val="0"/>
        </a:spcBef>
        <a:spcAft>
          <a:spcPct val="0"/>
        </a:spcAft>
        <a:defRPr sz="3400">
          <a:solidFill>
            <a:schemeClr val="tx1"/>
          </a:solidFill>
          <a:latin typeface="+mn-lt"/>
          <a:ea typeface="+mn-ea"/>
          <a:cs typeface="+mn-cs"/>
          <a:sym typeface="Gill Sans" pitchFamily="-84" charset="0"/>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3" name="Rectangle 1"/>
          <p:cNvSpPr>
            <a:spLocks noGrp="1" noChangeArrowheads="1"/>
          </p:cNvSpPr>
          <p:nvPr>
            <p:ph type="body" idx="1"/>
          </p:nvPr>
        </p:nvSpPr>
        <p:spPr bwMode="auto">
          <a:xfrm>
            <a:off x="846693" y="4787900"/>
            <a:ext cx="7823439"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t" anchorCtr="0" compatLnSpc="1">
            <a:prstTxWarp prst="textNoShape">
              <a:avLst/>
            </a:prstTxWarp>
          </a:bodyPr>
          <a:lstStyle/>
          <a:p>
            <a:pPr lvl="0"/>
            <a:r>
              <a:rPr lang="en-US">
                <a:sym typeface="Gill Sans" charset="0"/>
              </a:rPr>
              <a:t>Click to edit Master text styles</a:t>
            </a:r>
          </a:p>
          <a:p>
            <a:pPr lvl="1"/>
            <a:r>
              <a:rPr lang="en-US">
                <a:sym typeface="Gill Sans" charset="0"/>
              </a:rPr>
              <a:t>Second level</a:t>
            </a:r>
          </a:p>
          <a:p>
            <a:pPr lvl="2"/>
            <a:r>
              <a:rPr lang="en-US">
                <a:sym typeface="Gill Sans" charset="0"/>
              </a:rPr>
              <a:t>Third level</a:t>
            </a:r>
          </a:p>
          <a:p>
            <a:pPr lvl="3"/>
            <a:r>
              <a:rPr lang="en-US">
                <a:sym typeface="Gill Sans" charset="0"/>
              </a:rPr>
              <a:t>Fourth level</a:t>
            </a:r>
          </a:p>
          <a:p>
            <a:pPr lvl="4"/>
            <a:r>
              <a:rPr lang="en-US">
                <a:sym typeface="Gill Sans" charset="0"/>
              </a:rPr>
              <a:t>Fifth level</a:t>
            </a:r>
          </a:p>
        </p:txBody>
      </p:sp>
      <p:sp>
        <p:nvSpPr>
          <p:cNvPr id="8194" name="Rectangle 2"/>
          <p:cNvSpPr>
            <a:spLocks noGrp="1" noChangeArrowheads="1"/>
          </p:cNvSpPr>
          <p:nvPr>
            <p:ph type="title"/>
          </p:nvPr>
        </p:nvSpPr>
        <p:spPr bwMode="auto">
          <a:xfrm>
            <a:off x="846693" y="1409700"/>
            <a:ext cx="7823439" cy="330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b"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ransition/>
  <p:hf hdr="0" ftr="0" dt="0"/>
  <p:txStyles>
    <p:titleStyle>
      <a:lvl1pPr algn="ctr" rtl="0" eaLnBrk="0" fontAlgn="base" hangingPunct="0">
        <a:spcBef>
          <a:spcPct val="0"/>
        </a:spcBef>
        <a:spcAft>
          <a:spcPct val="0"/>
        </a:spcAft>
        <a:defRPr sz="70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70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0"/>
          <a:cs typeface="ヒラギノ角ゴ ProN W3" charset="0"/>
          <a:sym typeface="Gill Sans" charset="0"/>
        </a:defRPr>
      </a:lvl9pPr>
    </p:titleStyle>
    <p:bodyStyle>
      <a:lvl1pPr marL="342900" indent="-342900" algn="ctr" rtl="0" eaLnBrk="0" fontAlgn="base" hangingPunct="0">
        <a:spcBef>
          <a:spcPct val="0"/>
        </a:spcBef>
        <a:spcAft>
          <a:spcPct val="0"/>
        </a:spcAft>
        <a:defRPr sz="3400">
          <a:solidFill>
            <a:schemeClr val="tx1"/>
          </a:solidFill>
          <a:latin typeface="+mn-lt"/>
          <a:ea typeface="+mn-ea"/>
          <a:cs typeface="+mn-cs"/>
          <a:sym typeface="Gill Sans" pitchFamily="-84" charset="0"/>
        </a:defRPr>
      </a:lvl1pPr>
      <a:lvl2pPr marL="742950" indent="-285750" algn="ctr" rtl="0" eaLnBrk="0" fontAlgn="base" hangingPunct="0">
        <a:spcBef>
          <a:spcPct val="0"/>
        </a:spcBef>
        <a:spcAft>
          <a:spcPct val="0"/>
        </a:spcAft>
        <a:defRPr sz="3400">
          <a:solidFill>
            <a:schemeClr val="tx1"/>
          </a:solidFill>
          <a:latin typeface="+mn-lt"/>
          <a:ea typeface="+mn-ea"/>
          <a:cs typeface="+mn-cs"/>
          <a:sym typeface="Gill Sans" pitchFamily="-84" charset="0"/>
        </a:defRPr>
      </a:lvl2pPr>
      <a:lvl3pPr marL="1143000" indent="-228600" algn="ctr" rtl="0" eaLnBrk="0" fontAlgn="base" hangingPunct="0">
        <a:spcBef>
          <a:spcPct val="0"/>
        </a:spcBef>
        <a:spcAft>
          <a:spcPct val="0"/>
        </a:spcAft>
        <a:defRPr sz="3400">
          <a:solidFill>
            <a:schemeClr val="tx1"/>
          </a:solidFill>
          <a:latin typeface="+mn-lt"/>
          <a:ea typeface="+mn-ea"/>
          <a:cs typeface="+mn-cs"/>
          <a:sym typeface="Gill Sans" pitchFamily="-84" charset="0"/>
        </a:defRPr>
      </a:lvl3pPr>
      <a:lvl4pPr marL="1600200" indent="-228600" algn="ctr" rtl="0" eaLnBrk="0" fontAlgn="base" hangingPunct="0">
        <a:spcBef>
          <a:spcPct val="0"/>
        </a:spcBef>
        <a:spcAft>
          <a:spcPct val="0"/>
        </a:spcAft>
        <a:defRPr sz="3400">
          <a:solidFill>
            <a:schemeClr val="tx1"/>
          </a:solidFill>
          <a:latin typeface="+mn-lt"/>
          <a:ea typeface="+mn-ea"/>
          <a:cs typeface="+mn-cs"/>
          <a:sym typeface="Gill Sans" pitchFamily="-84" charset="0"/>
        </a:defRPr>
      </a:lvl4pPr>
      <a:lvl5pPr marL="2057400" indent="-228600" algn="ctr" rtl="0" eaLnBrk="0" fontAlgn="base" hangingPunct="0">
        <a:spcBef>
          <a:spcPct val="0"/>
        </a:spcBef>
        <a:spcAft>
          <a:spcPct val="0"/>
        </a:spcAft>
        <a:defRPr sz="3400">
          <a:solidFill>
            <a:schemeClr val="tx1"/>
          </a:solidFill>
          <a:latin typeface="+mn-lt"/>
          <a:ea typeface="+mn-ea"/>
          <a:cs typeface="+mn-cs"/>
          <a:sym typeface="Gill Sans" pitchFamily="-84" charset="0"/>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bwMode="auto">
          <a:xfrm>
            <a:off x="1693385" y="254000"/>
            <a:ext cx="1395349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50800" tIns="50800" rIns="50800" bIns="50800" numCol="1" anchor="ctr" anchorCtr="0" compatLnSpc="1">
            <a:prstTxWarp prst="textNoShape">
              <a:avLst/>
            </a:prstTxWarp>
          </a:bodyPr>
          <a:lstStyle/>
          <a:p>
            <a:pPr lvl="0"/>
            <a:r>
              <a:rPr lang="en-US">
                <a:sym typeface="Gill Sans" charset="0"/>
              </a:rPr>
              <a:t>Click to edit Master title style</a:t>
            </a:r>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ransition/>
  <p:hf hdr="0" ftr="0" dt="0"/>
  <p:txStyles>
    <p:titleStyle>
      <a:lvl1pPr algn="ctr" rtl="0" eaLnBrk="0" fontAlgn="base" hangingPunct="0">
        <a:spcBef>
          <a:spcPct val="0"/>
        </a:spcBef>
        <a:spcAft>
          <a:spcPct val="0"/>
        </a:spcAft>
        <a:defRPr sz="8400">
          <a:solidFill>
            <a:schemeClr val="tx1"/>
          </a:solidFill>
          <a:latin typeface="+mj-lt"/>
          <a:ea typeface="+mj-ea"/>
          <a:cs typeface="+mj-cs"/>
          <a:sym typeface="Gill Sans" pitchFamily="-84" charset="0"/>
        </a:defRPr>
      </a:lvl1pPr>
      <a:lvl2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2pPr>
      <a:lvl3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3pPr>
      <a:lvl4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4pPr>
      <a:lvl5pPr algn="ctr" rtl="0" eaLnBrk="0" fontAlgn="base" hangingPunct="0">
        <a:spcBef>
          <a:spcPct val="0"/>
        </a:spcBef>
        <a:spcAft>
          <a:spcPct val="0"/>
        </a:spcAft>
        <a:defRPr sz="8400">
          <a:solidFill>
            <a:schemeClr val="tx1"/>
          </a:solidFill>
          <a:latin typeface="Gill Sans" charset="0"/>
          <a:ea typeface="ヒラギノ角ゴ ProN W3" charset="0"/>
          <a:cs typeface="ヒラギノ角ゴ ProN W3" charset="0"/>
          <a:sym typeface="Gill Sans" pitchFamily="-84" charset="0"/>
        </a:defRPr>
      </a:lvl5pPr>
      <a:lvl6pPr marL="4572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0"/>
          <a:cs typeface="ヒラギノ角ゴ ProN W3" charset="0"/>
          <a:sym typeface="Gill Sans" charset="0"/>
        </a:defRPr>
      </a:lvl9pPr>
    </p:titleStyle>
    <p:bodyStyle>
      <a:lvl1pPr marL="8890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1pPr>
      <a:lvl2pPr marL="13335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2pPr>
      <a:lvl3pPr marL="17780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3pPr>
      <a:lvl4pPr marL="22225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4pPr>
      <a:lvl5pPr marL="2667000" indent="-571500" algn="l" rtl="0" eaLnBrk="0" fontAlgn="base" hangingPunct="0">
        <a:spcBef>
          <a:spcPts val="2400"/>
        </a:spcBef>
        <a:spcAft>
          <a:spcPct val="0"/>
        </a:spcAft>
        <a:buSzPct val="171000"/>
        <a:buFont typeface="Gill Sans" pitchFamily="-84" charset="0"/>
        <a:buChar char="•"/>
        <a:defRPr sz="4200">
          <a:solidFill>
            <a:schemeClr val="tx1"/>
          </a:solidFill>
          <a:latin typeface="+mn-lt"/>
          <a:ea typeface="+mn-ea"/>
          <a:cs typeface="+mn-cs"/>
          <a:sym typeface="Gill Sans" pitchFamily="-84" charset="0"/>
        </a:defRPr>
      </a:lvl5pPr>
      <a:lvl6pPr marL="31242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6pPr>
      <a:lvl7pPr marL="35814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7pPr>
      <a:lvl8pPr marL="40386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8pPr>
      <a:lvl9pPr marL="4495800" indent="-571500" algn="l" rtl="0" fontAlgn="base">
        <a:spcBef>
          <a:spcPts val="2400"/>
        </a:spcBef>
        <a:spcAft>
          <a:spcPct val="0"/>
        </a:spcAft>
        <a:buSzPct val="171000"/>
        <a:buFont typeface="Gill Sans" charset="0"/>
        <a:buChar char="•"/>
        <a:defRPr sz="4200">
          <a:solidFill>
            <a:schemeClr val="tx1"/>
          </a:solidFill>
          <a:latin typeface="+mn-lt"/>
          <a:ea typeface="+mn-ea"/>
          <a:cs typeface="+mn-cs"/>
          <a:sym typeface="Gill Sans" charset="0"/>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www.qualite-tourisme.gouv.fr/fr/espace-pro/referentiels-qualite-tourism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portail.questionnaire-qualite-tourisme.f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portail.questionnaire-qualite-tourisme.f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p:cNvSpPr>
          <p:nvPr/>
        </p:nvSpPr>
        <p:spPr bwMode="auto">
          <a:xfrm>
            <a:off x="2782095" y="1325662"/>
            <a:ext cx="447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en-US" altLang="fr-FR" sz="2000" dirty="0">
                <a:solidFill>
                  <a:srgbClr val="FFFFFF"/>
                </a:solidFill>
                <a:latin typeface="Netto OT" pitchFamily="-84" charset="0"/>
                <a:ea typeface="MS PGothic" pitchFamily="34" charset="-128"/>
                <a:sym typeface="Netto OT" pitchFamily="-84" charset="0"/>
              </a:rPr>
              <a:t>Comment faire face aux nouveaux enjeux ?</a:t>
            </a:r>
          </a:p>
        </p:txBody>
      </p:sp>
      <p:sp>
        <p:nvSpPr>
          <p:cNvPr id="14339"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2</a:t>
            </a:r>
            <a:endParaRPr lang="en-US" altLang="fr-FR" sz="2000" dirty="0">
              <a:solidFill>
                <a:srgbClr val="FFFFFF"/>
              </a:solidFill>
              <a:latin typeface="Netto OT" pitchFamily="-84" charset="0"/>
              <a:sym typeface="Netto OT Light" pitchFamily="-84" charset="0"/>
            </a:endParaRPr>
          </a:p>
        </p:txBody>
      </p:sp>
      <p:pic>
        <p:nvPicPr>
          <p:cNvPr id="1434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41" name="Rectangle 2"/>
          <p:cNvSpPr>
            <a:spLocks/>
          </p:cNvSpPr>
          <p:nvPr/>
        </p:nvSpPr>
        <p:spPr bwMode="auto">
          <a:xfrm>
            <a:off x="2845593" y="450850"/>
            <a:ext cx="9064898"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algn="l" eaLnBrk="1" hangingPunct="1"/>
            <a:r>
              <a:rPr lang="en-US" altLang="fr-FR" sz="4400" dirty="0">
                <a:solidFill>
                  <a:srgbClr val="FFFFFF"/>
                </a:solidFill>
                <a:latin typeface="Franklin Gothic Medium" panose="020B0603020102020204" pitchFamily="34" charset="0"/>
                <a:cs typeface="Netto Offc Pro Black" panose="020B0A04020101010102" pitchFamily="34" charset="0"/>
                <a:sym typeface="Netto OT Light" pitchFamily="-84" charset="0"/>
              </a:rPr>
              <a:t>Journée Qualité Tourisme Lyon</a:t>
            </a:r>
          </a:p>
          <a:p>
            <a:pPr algn="r" eaLnBrk="1" hangingPunct="1"/>
            <a:endParaRPr lang="fr-FR" altLang="fr-FR" sz="3600" dirty="0">
              <a:solidFill>
                <a:srgbClr val="FFFFFF"/>
              </a:solidFill>
              <a:latin typeface="Franklin Gothic Medium" panose="020B0603020102020204" pitchFamily="34" charset="0"/>
              <a:cs typeface="Netto Offc Pro Black" panose="020B0A04020101010102" pitchFamily="34" charset="0"/>
              <a:sym typeface="Netto OT Light" pitchFamily="-84" charset="0"/>
            </a:endParaRPr>
          </a:p>
          <a:p>
            <a:pPr algn="r" eaLnBrk="1" hangingPunct="1"/>
            <a:r>
              <a:rPr lang="fr-FR" altLang="fr-FR" sz="3600" dirty="0">
                <a:solidFill>
                  <a:srgbClr val="FFFFFF"/>
                </a:solidFill>
                <a:latin typeface="Franklin Gothic Medium" panose="020B0603020102020204" pitchFamily="34" charset="0"/>
                <a:cs typeface="Netto Offc Pro Black" panose="020B0A04020101010102" pitchFamily="34" charset="0"/>
                <a:sym typeface="Netto OT Light" pitchFamily="-84" charset="0"/>
              </a:rPr>
              <a:t>3 décembre 2019 </a:t>
            </a:r>
            <a:endParaRPr lang="en-US" altLang="fr-FR" sz="3600" dirty="0">
              <a:solidFill>
                <a:srgbClr val="FFFFFF"/>
              </a:solidFill>
              <a:latin typeface="Franklin Gothic Medium" panose="020B0603020102020204" pitchFamily="34" charset="0"/>
              <a:cs typeface="Netto Offc Pro Black" panose="020B0A04020101010102" pitchFamily="34" charset="0"/>
              <a:sym typeface="Netto OT Light" pitchFamily="-84" charset="0"/>
            </a:endParaRPr>
          </a:p>
          <a:p>
            <a:pPr algn="r" eaLnBrk="1" hangingPunct="1"/>
            <a:endParaRPr lang="en-US" altLang="fr-FR" sz="3600" dirty="0">
              <a:solidFill>
                <a:srgbClr val="FFFFFF"/>
              </a:solidFill>
              <a:latin typeface="Netto Offc Pro Black" panose="020B0A04020101010102" pitchFamily="34" charset="0"/>
              <a:cs typeface="Netto Offc Pro Black" panose="020B0A04020101010102" pitchFamily="34" charset="0"/>
              <a:sym typeface="Netto OT Light" pitchFamily="-84" charset="0"/>
            </a:endParaRPr>
          </a:p>
        </p:txBody>
      </p:sp>
      <p:pic>
        <p:nvPicPr>
          <p:cNvPr id="14342" name="Imag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30470" y="6739534"/>
            <a:ext cx="214153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19734" y="7769230"/>
            <a:ext cx="1212027" cy="1212027"/>
          </a:xfrm>
          <a:prstGeom prst="rect">
            <a:avLst/>
          </a:prstGeom>
        </p:spPr>
      </p:pic>
      <p:pic>
        <p:nvPicPr>
          <p:cNvPr id="4" name="Image 3">
            <a:extLst>
              <a:ext uri="{FF2B5EF4-FFF2-40B4-BE49-F238E27FC236}">
                <a16:creationId xmlns:a16="http://schemas.microsoft.com/office/drawing/2014/main" id="{BEF10CED-F08C-42D5-BAF1-32C9B1AFA9F9}"/>
              </a:ext>
            </a:extLst>
          </p:cNvPr>
          <p:cNvPicPr>
            <a:picLocks noChangeAspect="1"/>
          </p:cNvPicPr>
          <p:nvPr/>
        </p:nvPicPr>
        <p:blipFill>
          <a:blip r:embed="rId6"/>
          <a:stretch>
            <a:fillRect/>
          </a:stretch>
        </p:blipFill>
        <p:spPr>
          <a:xfrm>
            <a:off x="3125516" y="2084288"/>
            <a:ext cx="2808312" cy="2144813"/>
          </a:xfrm>
          <a:prstGeom prst="rect">
            <a:avLst/>
          </a:prstGeom>
        </p:spPr>
      </p:pic>
    </p:spTree>
    <p:extLst>
      <p:ext uri="{BB962C8B-B14F-4D97-AF65-F5344CB8AC3E}">
        <p14:creationId xmlns:p14="http://schemas.microsoft.com/office/powerpoint/2010/main" val="201711660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955805" y="2289097"/>
            <a:ext cx="11918230" cy="2831544"/>
          </a:xfrm>
          <a:prstGeom prst="rect">
            <a:avLst/>
          </a:prstGeom>
          <a:noFill/>
        </p:spPr>
        <p:txBody>
          <a:bodyPr wrap="square" rtlCol="0">
            <a:spAutoFit/>
          </a:bodyPr>
          <a:lstStyle/>
          <a:p>
            <a:pPr lvl="1" algn="just"/>
            <a:endParaRPr lang="fr-FR" sz="2400" b="1" dirty="0">
              <a:latin typeface="Calibri Light" panose="020F0302020204030204" pitchFamily="34" charset="0"/>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Critères audités en visite mystère</a:t>
            </a: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Calibri Light" panose="020F0302020204030204" pitchFamily="34" charset="0"/>
              <a:cs typeface="Calibri Light" panose="020F0302020204030204" pitchFamily="34" charset="0"/>
            </a:endParaRP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138773"/>
          </a:xfrm>
          <a:prstGeom prst="rect">
            <a:avLst/>
          </a:prstGeom>
        </p:spPr>
        <p:txBody>
          <a:bodyPr>
            <a:spAutoFit/>
          </a:bodyPr>
          <a:lstStyle/>
          <a:p>
            <a:r>
              <a:rPr lang="fr-FR" sz="3600" b="1" dirty="0">
                <a:solidFill>
                  <a:schemeClr val="bg1"/>
                </a:solidFill>
                <a:latin typeface="+mj-lt"/>
                <a:cs typeface="Calibri Light" panose="020F0302020204030204" pitchFamily="34" charset="0"/>
              </a:rPr>
              <a:t>La visite client mystère (3/5)</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pic>
        <p:nvPicPr>
          <p:cNvPr id="12" name="Espace réservé du contenu 4">
            <a:extLst>
              <a:ext uri="{FF2B5EF4-FFF2-40B4-BE49-F238E27FC236}">
                <a16:creationId xmlns:a16="http://schemas.microsoft.com/office/drawing/2014/main" id="{AB54A285-AF79-4AC5-9322-45B587075629}"/>
              </a:ext>
            </a:extLst>
          </p:cNvPr>
          <p:cNvPicPr>
            <a:picLocks noGrp="1" noChangeAspect="1"/>
          </p:cNvPicPr>
          <p:nvPr>
            <p:ph idx="1"/>
          </p:nvPr>
        </p:nvPicPr>
        <p:blipFill>
          <a:blip r:embed="rId4"/>
          <a:stretch>
            <a:fillRect/>
          </a:stretch>
        </p:blipFill>
        <p:spPr>
          <a:xfrm>
            <a:off x="3139918" y="3148608"/>
            <a:ext cx="10445959" cy="6158707"/>
          </a:xfrm>
          <a:prstGeom prst="rect">
            <a:avLst/>
          </a:prstGeom>
        </p:spPr>
      </p:pic>
    </p:spTree>
    <p:extLst>
      <p:ext uri="{BB962C8B-B14F-4D97-AF65-F5344CB8AC3E}">
        <p14:creationId xmlns:p14="http://schemas.microsoft.com/office/powerpoint/2010/main" val="244313426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819115" y="2382939"/>
            <a:ext cx="11918230" cy="1723549"/>
          </a:xfrm>
          <a:prstGeom prst="rect">
            <a:avLst/>
          </a:prstGeom>
          <a:noFill/>
        </p:spPr>
        <p:txBody>
          <a:bodyPr wrap="square" rtlCol="0">
            <a:spAutoFit/>
          </a:bodyPr>
          <a:lstStyle/>
          <a:p>
            <a:pPr marL="800100" lvl="1" indent="-342900" algn="l">
              <a:buFont typeface="Arial" panose="020B0604020202020204" pitchFamily="34" charset="0"/>
              <a:buChar char="•"/>
            </a:pPr>
            <a:endParaRPr lang="fr-FR" sz="2400" dirty="0">
              <a:latin typeface="+mj-lt"/>
            </a:endParaRP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692771"/>
          </a:xfrm>
          <a:prstGeom prst="rect">
            <a:avLst/>
          </a:prstGeom>
        </p:spPr>
        <p:txBody>
          <a:bodyPr>
            <a:spAutoFit/>
          </a:bodyPr>
          <a:lstStyle/>
          <a:p>
            <a:r>
              <a:rPr lang="fr-FR" sz="3600" b="1" dirty="0">
                <a:solidFill>
                  <a:schemeClr val="bg1"/>
                </a:solidFill>
                <a:latin typeface="+mn-lt"/>
                <a:cs typeface="Calibri Light" panose="020F0302020204030204" pitchFamily="34" charset="0"/>
              </a:rPr>
              <a:t>La visite client mystère (4/5)</a:t>
            </a:r>
          </a:p>
          <a:p>
            <a:r>
              <a:rPr lang="fr-FR" sz="3600" b="1" dirty="0">
                <a:solidFill>
                  <a:schemeClr val="bg1"/>
                </a:solidFill>
                <a:latin typeface="+mn-lt"/>
                <a:cs typeface="Calibri Light" panose="020F0302020204030204" pitchFamily="34" charset="0"/>
              </a:rPr>
              <a:t>Canaux sollicités</a:t>
            </a:r>
            <a:endParaRPr lang="fr-FR" sz="3600" dirty="0">
              <a:solidFill>
                <a:schemeClr val="bg1"/>
              </a:solidFill>
              <a:latin typeface="+mn-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graphicFrame>
        <p:nvGraphicFramePr>
          <p:cNvPr id="4" name="Tableau 3">
            <a:extLst>
              <a:ext uri="{FF2B5EF4-FFF2-40B4-BE49-F238E27FC236}">
                <a16:creationId xmlns:a16="http://schemas.microsoft.com/office/drawing/2014/main" id="{8CD20647-4E07-40BE-8AB3-4D6BB3E8025D}"/>
              </a:ext>
            </a:extLst>
          </p:cNvPr>
          <p:cNvGraphicFramePr>
            <a:graphicFrameLocks noGrp="1"/>
          </p:cNvGraphicFramePr>
          <p:nvPr>
            <p:extLst>
              <p:ext uri="{D42A27DB-BD31-4B8C-83A1-F6EECF244321}">
                <p14:modId xmlns:p14="http://schemas.microsoft.com/office/powerpoint/2010/main" val="2647540249"/>
              </p:ext>
            </p:extLst>
          </p:nvPr>
        </p:nvGraphicFramePr>
        <p:xfrm>
          <a:off x="2602918" y="1996481"/>
          <a:ext cx="12067962" cy="7310834"/>
        </p:xfrm>
        <a:graphic>
          <a:graphicData uri="http://schemas.openxmlformats.org/drawingml/2006/table">
            <a:tbl>
              <a:tblPr firstRow="1" firstCol="1" bandRow="1">
                <a:tableStyleId>{5C22544A-7EE6-4342-B048-85BDC9FD1C3A}</a:tableStyleId>
              </a:tblPr>
              <a:tblGrid>
                <a:gridCol w="2010896">
                  <a:extLst>
                    <a:ext uri="{9D8B030D-6E8A-4147-A177-3AD203B41FA5}">
                      <a16:colId xmlns:a16="http://schemas.microsoft.com/office/drawing/2014/main" val="4056431630"/>
                    </a:ext>
                  </a:extLst>
                </a:gridCol>
                <a:gridCol w="2010896">
                  <a:extLst>
                    <a:ext uri="{9D8B030D-6E8A-4147-A177-3AD203B41FA5}">
                      <a16:colId xmlns:a16="http://schemas.microsoft.com/office/drawing/2014/main" val="252423009"/>
                    </a:ext>
                  </a:extLst>
                </a:gridCol>
                <a:gridCol w="2010896">
                  <a:extLst>
                    <a:ext uri="{9D8B030D-6E8A-4147-A177-3AD203B41FA5}">
                      <a16:colId xmlns:a16="http://schemas.microsoft.com/office/drawing/2014/main" val="721049013"/>
                    </a:ext>
                  </a:extLst>
                </a:gridCol>
                <a:gridCol w="2011758">
                  <a:extLst>
                    <a:ext uri="{9D8B030D-6E8A-4147-A177-3AD203B41FA5}">
                      <a16:colId xmlns:a16="http://schemas.microsoft.com/office/drawing/2014/main" val="2395950405"/>
                    </a:ext>
                  </a:extLst>
                </a:gridCol>
                <a:gridCol w="2011758">
                  <a:extLst>
                    <a:ext uri="{9D8B030D-6E8A-4147-A177-3AD203B41FA5}">
                      <a16:colId xmlns:a16="http://schemas.microsoft.com/office/drawing/2014/main" val="110013133"/>
                    </a:ext>
                  </a:extLst>
                </a:gridCol>
                <a:gridCol w="2011758">
                  <a:extLst>
                    <a:ext uri="{9D8B030D-6E8A-4147-A177-3AD203B41FA5}">
                      <a16:colId xmlns:a16="http://schemas.microsoft.com/office/drawing/2014/main" val="2782208134"/>
                    </a:ext>
                  </a:extLst>
                </a:gridCol>
              </a:tblGrid>
              <a:tr h="228795">
                <a:tc gridSpan="6">
                  <a:txBody>
                    <a:bodyPr/>
                    <a:lstStyle/>
                    <a:p>
                      <a:pPr algn="ctr">
                        <a:lnSpc>
                          <a:spcPct val="107000"/>
                        </a:lnSpc>
                        <a:spcAft>
                          <a:spcPts val="0"/>
                        </a:spcAft>
                      </a:pPr>
                      <a:r>
                        <a:rPr lang="fr-FR" sz="1400">
                          <a:effectLst/>
                        </a:rPr>
                        <a:t>Modalités des Visites Mystère</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127703126"/>
                  </a:ext>
                </a:extLst>
              </a:tr>
              <a:tr h="468176">
                <a:tc>
                  <a:txBody>
                    <a:bodyPr/>
                    <a:lstStyle/>
                    <a:p>
                      <a:pPr>
                        <a:lnSpc>
                          <a:spcPct val="107000"/>
                        </a:lnSpc>
                        <a:spcAft>
                          <a:spcPts val="0"/>
                        </a:spcAft>
                      </a:pPr>
                      <a:r>
                        <a:rPr lang="fr-FR" sz="1400">
                          <a:effectLst/>
                        </a:rPr>
                        <a: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gridSpan="4">
                  <a:txBody>
                    <a:bodyPr/>
                    <a:lstStyle/>
                    <a:p>
                      <a:pPr algn="ctr">
                        <a:lnSpc>
                          <a:spcPct val="107000"/>
                        </a:lnSpc>
                        <a:spcAft>
                          <a:spcPts val="0"/>
                        </a:spcAft>
                      </a:pPr>
                      <a:r>
                        <a:rPr lang="fr-FR" sz="1400" dirty="0">
                          <a:effectLst/>
                        </a:rPr>
                        <a:t>Tests à distance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a:lnSpc>
                          <a:spcPct val="107000"/>
                        </a:lnSpc>
                        <a:spcAft>
                          <a:spcPts val="0"/>
                        </a:spcAft>
                      </a:pPr>
                      <a:r>
                        <a:rPr lang="fr-FR" sz="1400">
                          <a:effectLst/>
                        </a:rPr>
                        <a:t>Visite client mystère accueil</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extLst>
                  <a:ext uri="{0D108BD9-81ED-4DB2-BD59-A6C34878D82A}">
                    <a16:rowId xmlns:a16="http://schemas.microsoft.com/office/drawing/2014/main" val="1656175431"/>
                  </a:ext>
                </a:extLst>
              </a:tr>
              <a:tr h="468176">
                <a:tc>
                  <a:txBody>
                    <a:bodyPr/>
                    <a:lstStyle/>
                    <a:p>
                      <a:pPr>
                        <a:lnSpc>
                          <a:spcPct val="107000"/>
                        </a:lnSpc>
                        <a:spcAft>
                          <a:spcPts val="0"/>
                        </a:spcAft>
                      </a:pPr>
                      <a:r>
                        <a:rPr lang="fr-FR" sz="1400">
                          <a:effectLst/>
                        </a:rPr>
                        <a:t> </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gn="ctr">
                        <a:lnSpc>
                          <a:spcPct val="107000"/>
                        </a:lnSpc>
                        <a:spcAft>
                          <a:spcPts val="0"/>
                        </a:spcAft>
                      </a:pPr>
                      <a:r>
                        <a:rPr lang="fr-FR" sz="1400" dirty="0">
                          <a:effectLst/>
                        </a:rPr>
                        <a:t>Appel téléphonique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gn="ctr">
                        <a:lnSpc>
                          <a:spcPct val="107000"/>
                        </a:lnSpc>
                        <a:spcAft>
                          <a:spcPts val="0"/>
                        </a:spcAft>
                      </a:pPr>
                      <a:r>
                        <a:rPr lang="fr-FR" sz="1400" dirty="0">
                          <a:effectLst/>
                        </a:rPr>
                        <a:t>Mail/formulaire contact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gn="ctr">
                        <a:lnSpc>
                          <a:spcPct val="107000"/>
                        </a:lnSpc>
                        <a:spcAft>
                          <a:spcPts val="0"/>
                        </a:spcAft>
                      </a:pPr>
                      <a:r>
                        <a:rPr lang="fr-FR" sz="1400" i="1" dirty="0">
                          <a:effectLst/>
                        </a:rPr>
                        <a:t>Courrier</a:t>
                      </a:r>
                      <a:endParaRPr lang="fr-FR"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gn="ctr">
                        <a:lnSpc>
                          <a:spcPct val="107000"/>
                        </a:lnSpc>
                        <a:spcAft>
                          <a:spcPts val="0"/>
                        </a:spcAft>
                      </a:pPr>
                      <a:r>
                        <a:rPr lang="fr-FR" sz="1400" dirty="0">
                          <a:effectLst/>
                        </a:rPr>
                        <a:t>Réseaux sociaux</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gn="ctr">
                        <a:lnSpc>
                          <a:spcPct val="107000"/>
                        </a:lnSpc>
                        <a:spcAft>
                          <a:spcPts val="0"/>
                        </a:spcAft>
                      </a:pPr>
                      <a:r>
                        <a:rPr lang="fr-FR" sz="1400" dirty="0">
                          <a:effectLst/>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extLst>
                  <a:ext uri="{0D108BD9-81ED-4DB2-BD59-A6C34878D82A}">
                    <a16:rowId xmlns:a16="http://schemas.microsoft.com/office/drawing/2014/main" val="2502917373"/>
                  </a:ext>
                </a:extLst>
              </a:tr>
              <a:tr h="1103704">
                <a:tc>
                  <a:txBody>
                    <a:bodyPr/>
                    <a:lstStyle/>
                    <a:p>
                      <a:pPr algn="ctr">
                        <a:lnSpc>
                          <a:spcPct val="107000"/>
                        </a:lnSpc>
                        <a:spcAft>
                          <a:spcPts val="0"/>
                        </a:spcAft>
                      </a:pPr>
                      <a:r>
                        <a:rPr lang="fr-FR" sz="1400">
                          <a:effectLst/>
                        </a:rPr>
                        <a:t>OT sur un seul BIT</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dirty="0">
                          <a:effectLst/>
                        </a:rPr>
                        <a:t>2 dont un en langue étrangère (fréquentation principale)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dirty="0">
                          <a:effectLst/>
                        </a:rPr>
                        <a:t>2 (dont 1 demande de documentation, dont 1 en langue étrangère)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i="1" dirty="0">
                          <a:effectLst/>
                        </a:rPr>
                        <a:t>1 avec demande de documentation</a:t>
                      </a:r>
                      <a:endParaRPr lang="fr-FR"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a:effectLst/>
                        </a:rPr>
                        <a:t>1 sollicitation sur un RS parmi ceux sur lequel l’OT est présent</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a:effectLst/>
                        </a:rPr>
                        <a:t>1</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extLst>
                  <a:ext uri="{0D108BD9-81ED-4DB2-BD59-A6C34878D82A}">
                    <a16:rowId xmlns:a16="http://schemas.microsoft.com/office/drawing/2014/main" val="1180916688"/>
                  </a:ext>
                </a:extLst>
              </a:tr>
              <a:tr h="2622610">
                <a:tc rowSpan="2">
                  <a:txBody>
                    <a:bodyPr/>
                    <a:lstStyle/>
                    <a:p>
                      <a:pPr algn="ctr">
                        <a:lnSpc>
                          <a:spcPct val="107000"/>
                        </a:lnSpc>
                        <a:spcAft>
                          <a:spcPts val="0"/>
                        </a:spcAft>
                      </a:pPr>
                      <a:r>
                        <a:rPr lang="fr-FR" sz="1400" dirty="0">
                          <a:effectLst/>
                        </a:rPr>
                        <a:t>OT sur plusieurs BIT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u="sng" dirty="0">
                          <a:effectLst/>
                        </a:rPr>
                        <a:t>Si centrale d’appel :</a:t>
                      </a:r>
                      <a:r>
                        <a:rPr lang="fr-FR" sz="1400" dirty="0">
                          <a:effectLst/>
                        </a:rPr>
                        <a:t> </a:t>
                      </a:r>
                    </a:p>
                    <a:p>
                      <a:pPr>
                        <a:lnSpc>
                          <a:spcPct val="107000"/>
                        </a:lnSpc>
                        <a:spcAft>
                          <a:spcPts val="0"/>
                        </a:spcAft>
                      </a:pPr>
                      <a:r>
                        <a:rPr lang="fr-FR" sz="1400" dirty="0">
                          <a:effectLst/>
                        </a:rPr>
                        <a:t>Nb  d’appels =  nb BIT principal + BIT échantillonnés (avec des questions sur les différentes destinations) dont au moins un en langue étrangère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dirty="0">
                          <a:effectLst/>
                        </a:rPr>
                        <a:t>2 auprès du BIT </a:t>
                      </a:r>
                      <a:r>
                        <a:rPr lang="fr-FR" sz="1400" dirty="0" err="1">
                          <a:effectLst/>
                        </a:rPr>
                        <a:t>Ppl</a:t>
                      </a:r>
                      <a:r>
                        <a:rPr lang="fr-FR" sz="1400" dirty="0">
                          <a:effectLst/>
                        </a:rPr>
                        <a:t> (dont 1 demande de documentation, dont 1 en langue étrangère) et 2 auprès de chaque BIT échantillonnés (dont 1 demande de documentation, dont 1 en langue étrangère)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i="1" dirty="0">
                          <a:effectLst/>
                        </a:rPr>
                        <a:t>1 auprès du BIT </a:t>
                      </a:r>
                      <a:r>
                        <a:rPr lang="fr-FR" sz="1400" i="1" dirty="0" err="1">
                          <a:effectLst/>
                        </a:rPr>
                        <a:t>Ppl</a:t>
                      </a:r>
                      <a:r>
                        <a:rPr lang="fr-FR" sz="1400" i="1" dirty="0">
                          <a:effectLst/>
                        </a:rPr>
                        <a:t> et 1 auprès de chaque BIT échantillonnés (avec demande de documentation)</a:t>
                      </a:r>
                      <a:endParaRPr lang="fr-FR"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a:effectLst/>
                        </a:rPr>
                        <a:t>1 sollicitation sur un RS parmi ceux sur lequel l’OT est présent auprès du BIT Ppl et 1 auprès de chaque BIT échantillonnés</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rowSpan="2">
                  <a:txBody>
                    <a:bodyPr/>
                    <a:lstStyle/>
                    <a:p>
                      <a:pPr>
                        <a:lnSpc>
                          <a:spcPct val="107000"/>
                        </a:lnSpc>
                        <a:spcAft>
                          <a:spcPts val="0"/>
                        </a:spcAft>
                      </a:pPr>
                      <a:r>
                        <a:rPr lang="fr-FR" sz="1400">
                          <a:effectLst/>
                        </a:rPr>
                        <a:t> </a:t>
                      </a:r>
                    </a:p>
                    <a:p>
                      <a:pPr>
                        <a:lnSpc>
                          <a:spcPct val="107000"/>
                        </a:lnSpc>
                        <a:spcAft>
                          <a:spcPts val="0"/>
                        </a:spcAft>
                      </a:pPr>
                      <a:r>
                        <a:rPr lang="fr-FR" sz="1400">
                          <a:effectLst/>
                        </a:rPr>
                        <a:t> </a:t>
                      </a:r>
                    </a:p>
                    <a:p>
                      <a:pPr>
                        <a:lnSpc>
                          <a:spcPct val="107000"/>
                        </a:lnSpc>
                        <a:spcAft>
                          <a:spcPts val="0"/>
                        </a:spcAft>
                      </a:pPr>
                      <a:r>
                        <a:rPr lang="fr-FR" sz="1400">
                          <a:effectLst/>
                        </a:rPr>
                        <a:t> </a:t>
                      </a:r>
                    </a:p>
                    <a:p>
                      <a:pPr>
                        <a:lnSpc>
                          <a:spcPct val="107000"/>
                        </a:lnSpc>
                        <a:spcAft>
                          <a:spcPts val="0"/>
                        </a:spcAft>
                      </a:pPr>
                      <a:r>
                        <a:rPr lang="fr-FR" sz="1400">
                          <a:effectLst/>
                        </a:rPr>
                        <a:t> </a:t>
                      </a:r>
                    </a:p>
                    <a:p>
                      <a:pPr>
                        <a:lnSpc>
                          <a:spcPct val="107000"/>
                        </a:lnSpc>
                        <a:spcAft>
                          <a:spcPts val="0"/>
                        </a:spcAft>
                      </a:pPr>
                      <a:r>
                        <a:rPr lang="fr-FR" sz="1400">
                          <a:effectLst/>
                        </a:rPr>
                        <a:t> </a:t>
                      </a:r>
                    </a:p>
                    <a:p>
                      <a:pPr>
                        <a:lnSpc>
                          <a:spcPct val="107000"/>
                        </a:lnSpc>
                        <a:spcAft>
                          <a:spcPts val="0"/>
                        </a:spcAft>
                      </a:pPr>
                      <a:r>
                        <a:rPr lang="fr-FR" sz="1400">
                          <a:effectLst/>
                        </a:rPr>
                        <a:t> </a:t>
                      </a:r>
                    </a:p>
                    <a:p>
                      <a:pPr>
                        <a:lnSpc>
                          <a:spcPct val="107000"/>
                        </a:lnSpc>
                        <a:spcAft>
                          <a:spcPts val="0"/>
                        </a:spcAft>
                      </a:pPr>
                      <a:r>
                        <a:rPr lang="fr-FR" sz="1400">
                          <a:effectLst/>
                        </a:rPr>
                        <a:t>1 pour le BIT principal et 1/BIT échantillonnés</a:t>
                      </a:r>
                      <a:endParaRPr lang="fr-FR" sz="140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extLst>
                  <a:ext uri="{0D108BD9-81ED-4DB2-BD59-A6C34878D82A}">
                    <a16:rowId xmlns:a16="http://schemas.microsoft.com/office/drawing/2014/main" val="2171150953"/>
                  </a:ext>
                </a:extLst>
              </a:tr>
              <a:tr h="2419373">
                <a:tc vMerge="1">
                  <a:txBody>
                    <a:bodyPr/>
                    <a:lstStyle/>
                    <a:p>
                      <a:endParaRPr lang="fr-FR"/>
                    </a:p>
                  </a:txBody>
                  <a:tcPr/>
                </a:tc>
                <a:tc>
                  <a:txBody>
                    <a:bodyPr/>
                    <a:lstStyle/>
                    <a:p>
                      <a:pPr>
                        <a:lnSpc>
                          <a:spcPct val="107000"/>
                        </a:lnSpc>
                        <a:spcAft>
                          <a:spcPts val="0"/>
                        </a:spcAft>
                      </a:pPr>
                      <a:r>
                        <a:rPr lang="fr-FR" sz="1400" u="sng" dirty="0">
                          <a:effectLst/>
                        </a:rPr>
                        <a:t>Si absence de centrale d’appel :</a:t>
                      </a:r>
                      <a:r>
                        <a:rPr lang="fr-FR" sz="1400" dirty="0">
                          <a:effectLst/>
                        </a:rPr>
                        <a:t> un appel au BIT principal et à chaque BIT échantillonnés (dont au moins un en langue étrangère)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dirty="0">
                          <a:effectLst/>
                        </a:rPr>
                        <a:t>2 auprès du BIT </a:t>
                      </a:r>
                      <a:r>
                        <a:rPr lang="fr-FR" sz="1400" dirty="0" err="1">
                          <a:effectLst/>
                        </a:rPr>
                        <a:t>Ppl</a:t>
                      </a:r>
                      <a:r>
                        <a:rPr lang="fr-FR" sz="1400" dirty="0">
                          <a:effectLst/>
                        </a:rPr>
                        <a:t> (dont 1 demande de documentation, dont 1 en langue étrangère) et 2 auprès de chaque BIT échantillonnés (dont 1 demande de documentation, dont 1 en langue étrangère)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i="1" dirty="0">
                          <a:effectLst/>
                        </a:rPr>
                        <a:t>1 auprès du BIT </a:t>
                      </a:r>
                      <a:r>
                        <a:rPr lang="fr-FR" sz="1400" i="1" dirty="0" err="1">
                          <a:effectLst/>
                        </a:rPr>
                        <a:t>Ppl</a:t>
                      </a:r>
                      <a:r>
                        <a:rPr lang="fr-FR" sz="1400" i="1" dirty="0">
                          <a:effectLst/>
                        </a:rPr>
                        <a:t> et 1 auprès de chaque BIT échantillonnés (avec demande de documentation)</a:t>
                      </a:r>
                      <a:endParaRPr lang="fr-FR" sz="1400" i="1"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a:txBody>
                    <a:bodyPr/>
                    <a:lstStyle/>
                    <a:p>
                      <a:pPr>
                        <a:lnSpc>
                          <a:spcPct val="107000"/>
                        </a:lnSpc>
                        <a:spcAft>
                          <a:spcPts val="0"/>
                        </a:spcAft>
                      </a:pPr>
                      <a:r>
                        <a:rPr lang="fr-FR" sz="1400" dirty="0">
                          <a:effectLst/>
                        </a:rPr>
                        <a:t>1 sollicitation sur un RS parmi ceux sur lequel l’OT est présent auprès du BIT </a:t>
                      </a:r>
                      <a:r>
                        <a:rPr lang="fr-FR" sz="1400" dirty="0" err="1">
                          <a:effectLst/>
                        </a:rPr>
                        <a:t>Ppl</a:t>
                      </a:r>
                      <a:r>
                        <a:rPr lang="fr-FR" sz="1400" dirty="0">
                          <a:effectLst/>
                        </a:rPr>
                        <a:t> et 1 auprès de chaque BIT échantillonnés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7470" marR="17470" marT="0" marB="0"/>
                </a:tc>
                <a:tc vMerge="1">
                  <a:txBody>
                    <a:bodyPr/>
                    <a:lstStyle/>
                    <a:p>
                      <a:endParaRPr lang="fr-FR"/>
                    </a:p>
                  </a:txBody>
                  <a:tcPr/>
                </a:tc>
                <a:extLst>
                  <a:ext uri="{0D108BD9-81ED-4DB2-BD59-A6C34878D82A}">
                    <a16:rowId xmlns:a16="http://schemas.microsoft.com/office/drawing/2014/main" val="335963685"/>
                  </a:ext>
                </a:extLst>
              </a:tr>
            </a:tbl>
          </a:graphicData>
        </a:graphic>
      </p:graphicFrame>
    </p:spTree>
    <p:extLst>
      <p:ext uri="{BB962C8B-B14F-4D97-AF65-F5344CB8AC3E}">
        <p14:creationId xmlns:p14="http://schemas.microsoft.com/office/powerpoint/2010/main" val="410888375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826643" y="2920261"/>
            <a:ext cx="11918230" cy="7632859"/>
          </a:xfrm>
          <a:prstGeom prst="rect">
            <a:avLst/>
          </a:prstGeom>
          <a:noFill/>
        </p:spPr>
        <p:txBody>
          <a:bodyPr wrap="square" rtlCol="0">
            <a:spAutoFit/>
          </a:bodyPr>
          <a:lstStyle/>
          <a:p>
            <a:pPr marL="800100" lvl="1" indent="-342900" algn="l">
              <a:buFont typeface="Arial" panose="020B0604020202020204" pitchFamily="34" charset="0"/>
              <a:buChar char="•"/>
            </a:pPr>
            <a:endParaRPr lang="fr-FR" sz="2400" dirty="0">
              <a:latin typeface="+mn-lt"/>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Sélection en cours des cabinets « visite mystère » </a:t>
            </a: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Réalisation d’un état des lieux auprès des RT afin d’identifier les pratiques d’audit mystères externalisés</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Rédaction du cahier des charges et d’un support de formation en cours</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Lancement de l’appel à candidature en semaine 50</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Objectif de diffusion d’une 1</a:t>
            </a:r>
            <a:r>
              <a:rPr lang="fr-FR" sz="2400" baseline="30000" dirty="0">
                <a:latin typeface="+mn-lt"/>
                <a:cs typeface="Calibri Light" panose="020F0302020204030204" pitchFamily="34" charset="0"/>
              </a:rPr>
              <a:t>ere</a:t>
            </a:r>
            <a:r>
              <a:rPr lang="fr-FR" sz="2400" dirty="0">
                <a:latin typeface="+mn-lt"/>
                <a:cs typeface="Calibri Light" panose="020F0302020204030204" pitchFamily="34" charset="0"/>
              </a:rPr>
              <a:t> liste nationale de cabinets agrées  fin décembre</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Des visites mystères à partir de janvier 2020</a:t>
            </a:r>
          </a:p>
          <a:p>
            <a:pPr lvl="1"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 Cabinets »</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Des auditeurs agrées qui se seront positionnés en répondant à l’appel à candidature </a:t>
            </a:r>
          </a:p>
          <a:p>
            <a:pPr lvl="2" algn="just"/>
            <a:r>
              <a:rPr lang="fr-FR" sz="2400" dirty="0">
                <a:latin typeface="+mn-lt"/>
                <a:cs typeface="Calibri Light" panose="020F0302020204030204" pitchFamily="34" charset="0"/>
              </a:rPr>
              <a:t>(Pas d’offre toutefois  avant l’inscription sur la liste nationale des cabinets agrées)</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Des cabinets sélectionnés notamment pour leur expérience des visites mystères auprès d’autres filières</a:t>
            </a: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Choix des cabinets sur une liste nationale diffusée par OTF</a:t>
            </a: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138773"/>
          </a:xfrm>
          <a:prstGeom prst="rect">
            <a:avLst/>
          </a:prstGeom>
        </p:spPr>
        <p:txBody>
          <a:bodyPr>
            <a:spAutoFit/>
          </a:bodyPr>
          <a:lstStyle/>
          <a:p>
            <a:r>
              <a:rPr lang="fr-FR" sz="3600" b="1" dirty="0">
                <a:solidFill>
                  <a:schemeClr val="bg1"/>
                </a:solidFill>
                <a:latin typeface="+mj-lt"/>
                <a:cs typeface="Calibri Light" panose="020F0302020204030204" pitchFamily="34" charset="0"/>
              </a:rPr>
              <a:t>La visite client mystère (5/5)</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406184555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857389" y="3537229"/>
            <a:ext cx="11918230" cy="6155531"/>
          </a:xfrm>
          <a:prstGeom prst="rect">
            <a:avLst/>
          </a:prstGeom>
          <a:noFill/>
        </p:spPr>
        <p:txBody>
          <a:bodyPr wrap="square" rtlCol="0">
            <a:spAutoFit/>
          </a:bodyPr>
          <a:lstStyle/>
          <a:p>
            <a:pPr marL="800100" lvl="1" indent="-342900" algn="just">
              <a:buFont typeface="Wingdings" panose="05000000000000000000" pitchFamily="2" charset="2"/>
              <a:buChar char="Ø"/>
            </a:pPr>
            <a:endParaRPr lang="fr-FR" sz="2400" b="1" dirty="0">
              <a:latin typeface="Calibri Light" panose="020F0302020204030204" pitchFamily="34" charset="0"/>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Audit du seul BIT principal </a:t>
            </a:r>
            <a:r>
              <a:rPr lang="fr-FR" sz="2400" dirty="0">
                <a:latin typeface="+mn-lt"/>
                <a:cs typeface="Calibri Light" panose="020F0302020204030204" pitchFamily="34" charset="0"/>
              </a:rPr>
              <a:t>(selon flux de fréquentation)</a:t>
            </a:r>
          </a:p>
          <a:p>
            <a:pPr lvl="1" algn="just"/>
            <a:endParaRPr lang="fr-FR" sz="2400"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Durée :</a:t>
            </a:r>
          </a:p>
          <a:p>
            <a:pPr marL="1257300" lvl="2" indent="-342900" algn="just">
              <a:buFont typeface="Wingdings" panose="05000000000000000000" pitchFamily="2" charset="2"/>
              <a:buChar char="§"/>
            </a:pPr>
            <a:r>
              <a:rPr lang="fr-FR" sz="2400" dirty="0">
                <a:latin typeface="+mn-lt"/>
                <a:cs typeface="Calibri Light" panose="020F0302020204030204" pitchFamily="34" charset="0"/>
              </a:rPr>
              <a:t>Un jour pour un OT ne disposant pas de services complémentaires</a:t>
            </a:r>
          </a:p>
          <a:p>
            <a:pPr marL="1257300" lvl="2" indent="-342900" algn="just">
              <a:buFont typeface="Wingdings" panose="05000000000000000000" pitchFamily="2" charset="2"/>
              <a:buChar char="§"/>
            </a:pPr>
            <a:r>
              <a:rPr lang="fr-FR" sz="2400" dirty="0">
                <a:latin typeface="+mn-lt"/>
                <a:cs typeface="Calibri Light" panose="020F0302020204030204" pitchFamily="34" charset="0"/>
              </a:rPr>
              <a:t>1,5 jour pour un OT disposant de tout ou partie de ces services : Boutique, production-commercialisation, événementiel</a:t>
            </a:r>
          </a:p>
          <a:p>
            <a:pPr lvl="2"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Maintien des tests à distance par l’auditeur agrée pour le BIT principal </a:t>
            </a:r>
            <a:r>
              <a:rPr lang="fr-FR" sz="2400" dirty="0">
                <a:latin typeface="+mn-lt"/>
                <a:cs typeface="Calibri Light" panose="020F0302020204030204" pitchFamily="34" charset="0"/>
              </a:rPr>
              <a:t>(idem tests VM pour un OT sur un seul site)</a:t>
            </a:r>
          </a:p>
          <a:p>
            <a:pPr lvl="1"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Maintien des fiches d’écarts et propositions d’actions correctives par l’OT le cas échéant avant validation finale du rapport</a:t>
            </a: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138773"/>
          </a:xfrm>
          <a:prstGeom prst="rect">
            <a:avLst/>
          </a:prstGeom>
        </p:spPr>
        <p:txBody>
          <a:bodyPr>
            <a:spAutoFit/>
          </a:bodyPr>
          <a:lstStyle/>
          <a:p>
            <a:r>
              <a:rPr lang="fr-FR" sz="3600" b="1" dirty="0">
                <a:solidFill>
                  <a:schemeClr val="bg1"/>
                </a:solidFill>
                <a:latin typeface="+mj-lt"/>
                <a:cs typeface="Calibri Light" panose="020F0302020204030204" pitchFamily="34" charset="0"/>
              </a:rPr>
              <a:t>L’audit complet (1/2)</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94232782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857389" y="3537229"/>
            <a:ext cx="11918230" cy="2462213"/>
          </a:xfrm>
          <a:prstGeom prst="rect">
            <a:avLst/>
          </a:prstGeom>
          <a:noFill/>
        </p:spPr>
        <p:txBody>
          <a:bodyPr wrap="square" rtlCol="0">
            <a:spAutoFit/>
          </a:bodyPr>
          <a:lstStyle/>
          <a:p>
            <a:pPr marL="800100" lvl="1" indent="-342900" algn="just">
              <a:buFont typeface="Wingdings" panose="05000000000000000000" pitchFamily="2" charset="2"/>
              <a:buChar char="Ø"/>
            </a:pPr>
            <a:r>
              <a:rPr lang="fr-FR" sz="2400" b="1" dirty="0">
                <a:latin typeface="+mn-lt"/>
                <a:cs typeface="Calibri Light" panose="020F0302020204030204" pitchFamily="34" charset="0"/>
              </a:rPr>
              <a:t>Critères du </a:t>
            </a:r>
          </a:p>
          <a:p>
            <a:pPr lvl="1" algn="just"/>
            <a:r>
              <a:rPr lang="fr-FR" sz="2400" b="1" dirty="0">
                <a:latin typeface="+mn-lt"/>
                <a:cs typeface="Calibri Light" panose="020F0302020204030204" pitchFamily="34" charset="0"/>
              </a:rPr>
              <a:t>Référentiel</a:t>
            </a: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138773"/>
          </a:xfrm>
          <a:prstGeom prst="rect">
            <a:avLst/>
          </a:prstGeom>
        </p:spPr>
        <p:txBody>
          <a:bodyPr>
            <a:spAutoFit/>
          </a:bodyPr>
          <a:lstStyle/>
          <a:p>
            <a:r>
              <a:rPr lang="fr-FR" sz="3600" b="1" dirty="0">
                <a:solidFill>
                  <a:schemeClr val="bg1"/>
                </a:solidFill>
                <a:latin typeface="+mj-lt"/>
                <a:cs typeface="Calibri Light" panose="020F0302020204030204" pitchFamily="34" charset="0"/>
              </a:rPr>
              <a:t>L’audit complet (2/2)</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pic>
        <p:nvPicPr>
          <p:cNvPr id="11" name="Espace réservé du contenu 4">
            <a:extLst>
              <a:ext uri="{FF2B5EF4-FFF2-40B4-BE49-F238E27FC236}">
                <a16:creationId xmlns:a16="http://schemas.microsoft.com/office/drawing/2014/main" id="{CBCB1F77-819F-4651-A9E2-556AD2EB3FBB}"/>
              </a:ext>
            </a:extLst>
          </p:cNvPr>
          <p:cNvPicPr>
            <a:picLocks noGrp="1" noChangeAspect="1"/>
          </p:cNvPicPr>
          <p:nvPr>
            <p:ph idx="1"/>
          </p:nvPr>
        </p:nvPicPr>
        <p:blipFill>
          <a:blip r:embed="rId4"/>
          <a:stretch>
            <a:fillRect/>
          </a:stretch>
        </p:blipFill>
        <p:spPr>
          <a:xfrm>
            <a:off x="5378291" y="3076600"/>
            <a:ext cx="6583680" cy="6113852"/>
          </a:xfrm>
          <a:prstGeom prst="rect">
            <a:avLst/>
          </a:prstGeom>
        </p:spPr>
      </p:pic>
    </p:spTree>
    <p:extLst>
      <p:ext uri="{BB962C8B-B14F-4D97-AF65-F5344CB8AC3E}">
        <p14:creationId xmlns:p14="http://schemas.microsoft.com/office/powerpoint/2010/main" val="20569857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3326"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83276"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41110"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65046"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76757"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458527" y="4084712"/>
            <a:ext cx="11918230" cy="3785652"/>
          </a:xfrm>
          <a:prstGeom prst="rect">
            <a:avLst/>
          </a:prstGeom>
          <a:noFill/>
        </p:spPr>
        <p:txBody>
          <a:bodyPr wrap="square" rtlCol="0">
            <a:spAutoFit/>
          </a:bodyPr>
          <a:lstStyle/>
          <a:p>
            <a:pPr lvl="1"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2 grilles distinctes : </a:t>
            </a:r>
            <a:r>
              <a:rPr lang="fr-FR" sz="2400" dirty="0">
                <a:latin typeface="+mn-lt"/>
                <a:cs typeface="Calibri Light" panose="020F0302020204030204" pitchFamily="34" charset="0"/>
              </a:rPr>
              <a:t>Visite mystère et audit complet</a:t>
            </a:r>
          </a:p>
          <a:p>
            <a:pPr lvl="1" algn="just"/>
            <a:endParaRPr lang="fr-FR" sz="2400"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cs typeface="Calibri Light" panose="020F0302020204030204" pitchFamily="34" charset="0"/>
              </a:rPr>
              <a:t>téléchargeables  :</a:t>
            </a:r>
          </a:p>
          <a:p>
            <a:pPr marL="1257300" lvl="2" indent="-342900" algn="just">
              <a:buFont typeface="Wingdings" panose="05000000000000000000" pitchFamily="2" charset="2"/>
              <a:buChar char="§"/>
            </a:pPr>
            <a:r>
              <a:rPr lang="fr-FR" sz="2400" dirty="0">
                <a:cs typeface="Calibri Light" panose="020F0302020204030204" pitchFamily="34" charset="0"/>
              </a:rPr>
              <a:t>sur le site de la DGE (site en cours d’actualisation) : </a:t>
            </a:r>
            <a:r>
              <a:rPr lang="fr-FR" sz="2400" dirty="0">
                <a:hlinkClick r:id="rId4"/>
              </a:rPr>
              <a:t>https://www.qualite-tourisme.gouv.fr/fr/espace-pro/referentiels-qualite-tourisme</a:t>
            </a:r>
            <a:endParaRPr lang="fr-FR" sz="2400" dirty="0">
              <a:cs typeface="Calibri Light" panose="020F0302020204030204" pitchFamily="34" charset="0"/>
            </a:endParaRPr>
          </a:p>
          <a:p>
            <a:pPr lvl="1" algn="just"/>
            <a:endParaRPr lang="fr-FR" sz="2400" dirty="0"/>
          </a:p>
          <a:p>
            <a:pPr marL="1257300" lvl="2" indent="-342900" algn="just">
              <a:buFont typeface="Wingdings" panose="05000000000000000000" pitchFamily="2" charset="2"/>
              <a:buChar char="§"/>
            </a:pPr>
            <a:r>
              <a:rPr lang="fr-FR" sz="2400" dirty="0"/>
              <a:t>sur le site de OTF (en cours d’actualisation)</a:t>
            </a:r>
          </a:p>
          <a:p>
            <a:pPr lvl="1" algn="just"/>
            <a:endParaRPr lang="fr-FR" sz="2400" dirty="0">
              <a:latin typeface="+mn-lt"/>
              <a:cs typeface="Calibri Light" panose="020F0302020204030204" pitchFamily="34" charset="0"/>
            </a:endParaRPr>
          </a:p>
          <a:p>
            <a:pPr marL="571500" indent="-571500" algn="l">
              <a:buFont typeface="Wingdings" panose="05000000000000000000" pitchFamily="2" charset="2"/>
              <a:buChar char="Ø"/>
            </a:pPr>
            <a:endParaRPr lang="fr-FR" sz="2400" dirty="0"/>
          </a:p>
        </p:txBody>
      </p:sp>
      <p:sp>
        <p:nvSpPr>
          <p:cNvPr id="3" name="Rectangle 2">
            <a:extLst>
              <a:ext uri="{FF2B5EF4-FFF2-40B4-BE49-F238E27FC236}">
                <a16:creationId xmlns:a16="http://schemas.microsoft.com/office/drawing/2014/main" id="{F565580D-222F-4C1C-9216-0876A24ED6E2}"/>
              </a:ext>
            </a:extLst>
          </p:cNvPr>
          <p:cNvSpPr/>
          <p:nvPr/>
        </p:nvSpPr>
        <p:spPr>
          <a:xfrm>
            <a:off x="2842238" y="446286"/>
            <a:ext cx="6502400" cy="646331"/>
          </a:xfrm>
          <a:prstGeom prst="rect">
            <a:avLst/>
          </a:prstGeom>
        </p:spPr>
        <p:txBody>
          <a:bodyPr>
            <a:spAutoFit/>
          </a:bodyPr>
          <a:lstStyle/>
          <a:p>
            <a:r>
              <a:rPr lang="fr-FR" sz="3600" b="1" dirty="0">
                <a:solidFill>
                  <a:schemeClr val="bg1"/>
                </a:solidFill>
                <a:latin typeface="+mj-lt"/>
                <a:cs typeface="Calibri Light" panose="020F0302020204030204" pitchFamily="34" charset="0"/>
              </a:rPr>
              <a:t>Le référentiel</a:t>
            </a:r>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311113568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0067" y="-7641"/>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3125515" y="3041025"/>
            <a:ext cx="10573907" cy="6955750"/>
          </a:xfrm>
          <a:prstGeom prst="rect">
            <a:avLst/>
          </a:prstGeom>
          <a:noFill/>
        </p:spPr>
        <p:txBody>
          <a:bodyPr wrap="square" rtlCol="0">
            <a:spAutoFit/>
          </a:bodyPr>
          <a:lstStyle/>
          <a:p>
            <a:pPr algn="just"/>
            <a:endParaRPr lang="fr-FR" sz="2400" dirty="0">
              <a:latin typeface="Calibri Light" panose="020F0302020204030204" pitchFamily="34" charset="0"/>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Auto-évaluation sur le portail de la SDT-DGE : </a:t>
            </a:r>
            <a:r>
              <a:rPr lang="fr-FR" sz="2400" dirty="0">
                <a:latin typeface="+mn-lt"/>
                <a:hlinkClick r:id="rId4"/>
              </a:rPr>
              <a:t>https://portail.questionnaire-qualite-tourisme.fr/</a:t>
            </a:r>
            <a:endParaRPr lang="fr-FR" sz="2400" dirty="0">
              <a:latin typeface="+mn-lt"/>
              <a:cs typeface="Calibri Light" panose="020F0302020204030204" pitchFamily="34" charset="0"/>
            </a:endParaRPr>
          </a:p>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Dépôt de candidature sur l’espace Accueil du site OTF (date/période  à confirmer)</a:t>
            </a:r>
          </a:p>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Organisation </a:t>
            </a:r>
          </a:p>
          <a:p>
            <a:pPr marL="800100" lvl="1" indent="-342900" algn="just">
              <a:buFont typeface="Wingdings" panose="05000000000000000000" pitchFamily="2" charset="2"/>
              <a:buChar char="Ø"/>
            </a:pPr>
            <a:r>
              <a:rPr lang="fr-FR" sz="2400" dirty="0">
                <a:latin typeface="+mn-lt"/>
                <a:cs typeface="Calibri Light" panose="020F0302020204030204" pitchFamily="34" charset="0"/>
              </a:rPr>
              <a:t>de la visite mystère en concertation avec le RT ou OTF</a:t>
            </a:r>
          </a:p>
          <a:p>
            <a:pPr marL="800100" lvl="1" indent="-342900" algn="just">
              <a:buFont typeface="Wingdings" panose="05000000000000000000" pitchFamily="2" charset="2"/>
              <a:buChar char="Ø"/>
            </a:pPr>
            <a:r>
              <a:rPr lang="fr-FR" sz="2400" dirty="0">
                <a:latin typeface="+mn-lt"/>
                <a:cs typeface="Calibri Light" panose="020F0302020204030204" pitchFamily="34" charset="0"/>
              </a:rPr>
              <a:t>de l’audit complet</a:t>
            </a:r>
          </a:p>
          <a:p>
            <a:pPr lvl="1"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solidFill>
                  <a:schemeClr val="tx1"/>
                </a:solidFill>
                <a:latin typeface="+mn-lt"/>
                <a:cs typeface="Calibri Light" panose="020F0302020204030204" pitchFamily="34" charset="0"/>
              </a:rPr>
              <a:t>Réalisation de la visite mystère, </a:t>
            </a:r>
            <a:r>
              <a:rPr lang="fr-FR" sz="2400" dirty="0">
                <a:solidFill>
                  <a:schemeClr val="tx1"/>
                </a:solidFill>
                <a:cs typeface="Calibri Light" panose="020F0302020204030204" pitchFamily="34" charset="0"/>
              </a:rPr>
              <a:t>correction éventuelle sur les critères rattrapables et </a:t>
            </a:r>
            <a:r>
              <a:rPr lang="fr-FR" sz="2400" dirty="0">
                <a:solidFill>
                  <a:schemeClr val="tx1"/>
                </a:solidFill>
                <a:latin typeface="+mn-lt"/>
                <a:cs typeface="Calibri Light" panose="020F0302020204030204" pitchFamily="34" charset="0"/>
              </a:rPr>
              <a:t>validation du rapport</a:t>
            </a:r>
          </a:p>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Réalisation de l’audit complet, </a:t>
            </a:r>
            <a:r>
              <a:rPr lang="fr-FR" sz="2400" dirty="0">
                <a:cs typeface="Calibri Light" panose="020F0302020204030204" pitchFamily="34" charset="0"/>
              </a:rPr>
              <a:t>proposition d’actions correctives à l’auditeur agrée le cas échéant</a:t>
            </a:r>
            <a:r>
              <a:rPr lang="fr-FR" sz="2400" dirty="0">
                <a:latin typeface="+mn-lt"/>
                <a:cs typeface="Calibri Light" panose="020F0302020204030204" pitchFamily="34" charset="0"/>
              </a:rPr>
              <a:t> et validation du rapport </a:t>
            </a:r>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692771"/>
          </a:xfrm>
          <a:prstGeom prst="rect">
            <a:avLst/>
          </a:prstGeom>
        </p:spPr>
        <p:txBody>
          <a:bodyPr>
            <a:spAutoFit/>
          </a:bodyPr>
          <a:lstStyle/>
          <a:p>
            <a:r>
              <a:rPr lang="fr-FR" sz="3600" b="1" dirty="0">
                <a:solidFill>
                  <a:schemeClr val="bg1"/>
                </a:solidFill>
                <a:latin typeface="+mj-lt"/>
                <a:cs typeface="Calibri Light" panose="020F0302020204030204" pitchFamily="34" charset="0"/>
              </a:rPr>
              <a:t>Les grandes étapes du processus (1/2)</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mj-lt"/>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4368602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5978"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3125515" y="3041026"/>
            <a:ext cx="10573907" cy="6524863"/>
          </a:xfrm>
          <a:prstGeom prst="rect">
            <a:avLst/>
          </a:prstGeom>
          <a:noFill/>
        </p:spPr>
        <p:txBody>
          <a:bodyPr wrap="square" rtlCol="0">
            <a:spAutoFit/>
          </a:bodyPr>
          <a:lstStyle/>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Avis du RT et de OTF sur l’attribution ou le renouvellement de la MQT et recommandations éventuelles</a:t>
            </a:r>
          </a:p>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Inscription par le RT ou OTF à une commission mensuelle</a:t>
            </a:r>
          </a:p>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Décision d’attribution ou de renouvellement par la DGE</a:t>
            </a:r>
          </a:p>
          <a:p>
            <a:pPr marL="342900" indent="-342900" algn="just">
              <a:buFont typeface="Wingdings" panose="05000000000000000000" pitchFamily="2" charset="2"/>
              <a:buChar char="Ø"/>
            </a:pPr>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Envoi de l’attestation</a:t>
            </a:r>
          </a:p>
          <a:p>
            <a:pPr algn="just"/>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Achat de la plaque auprès de OTF</a:t>
            </a:r>
          </a:p>
          <a:p>
            <a:pPr marL="342900" indent="-342900" algn="just">
              <a:buFont typeface="Wingdings" panose="05000000000000000000" pitchFamily="2" charset="2"/>
              <a:buChar char="Ø"/>
            </a:pPr>
            <a:endParaRPr lang="fr-FR" sz="2400" dirty="0">
              <a:latin typeface="+mn-lt"/>
              <a:cs typeface="Calibri Light" panose="020F0302020204030204" pitchFamily="34" charset="0"/>
            </a:endParaRPr>
          </a:p>
          <a:p>
            <a:pPr marL="342900" indent="-342900" algn="just">
              <a:buFont typeface="Wingdings" panose="05000000000000000000" pitchFamily="2" charset="2"/>
              <a:buChar char="Ø"/>
            </a:pPr>
            <a:r>
              <a:rPr lang="fr-FR" sz="2400" dirty="0">
                <a:latin typeface="+mn-lt"/>
                <a:cs typeface="Calibri Light" panose="020F0302020204030204" pitchFamily="34" charset="0"/>
              </a:rPr>
              <a:t>Suivi sur le cycle de 5 ans par le RT ou OTF (modalités du suivi intermédiaire en cours de révision)</a:t>
            </a: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692771"/>
          </a:xfrm>
          <a:prstGeom prst="rect">
            <a:avLst/>
          </a:prstGeom>
        </p:spPr>
        <p:txBody>
          <a:bodyPr>
            <a:spAutoFit/>
          </a:bodyPr>
          <a:lstStyle/>
          <a:p>
            <a:r>
              <a:rPr lang="fr-FR" sz="3600" b="1" dirty="0">
                <a:solidFill>
                  <a:schemeClr val="bg1"/>
                </a:solidFill>
                <a:latin typeface="+mj-lt"/>
                <a:cs typeface="Calibri Light" panose="020F0302020204030204" pitchFamily="34" charset="0"/>
              </a:rPr>
              <a:t>Les grandes étapes du processus (2/2)</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mj-lt"/>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405646203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5978"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3125515" y="3041025"/>
            <a:ext cx="10573907" cy="3785652"/>
          </a:xfrm>
          <a:prstGeom prst="rect">
            <a:avLst/>
          </a:prstGeom>
          <a:noFill/>
        </p:spPr>
        <p:txBody>
          <a:bodyPr wrap="square" rtlCol="0">
            <a:spAutoFit/>
          </a:bodyPr>
          <a:lstStyle/>
          <a:p>
            <a:pPr algn="just"/>
            <a:endParaRPr lang="fr-FR" sz="2400" dirty="0">
              <a:latin typeface="Calibri Light" panose="020F0302020204030204" pitchFamily="34" charset="0"/>
              <a:cs typeface="Calibri Light" panose="020F0302020204030204" pitchFamily="34" charset="0"/>
            </a:endParaRPr>
          </a:p>
          <a:p>
            <a:pPr marL="342900" indent="-342900" algn="just">
              <a:buFont typeface="Wingdings" panose="05000000000000000000" pitchFamily="2" charset="2"/>
              <a:buChar char="Ø"/>
            </a:pPr>
            <a:r>
              <a:rPr lang="fr-FR" sz="2400" dirty="0">
                <a:hlinkClick r:id="rId4"/>
              </a:rPr>
              <a:t>https://portail.questionnaire-qualite-tourisme.fr/</a:t>
            </a:r>
            <a:endParaRPr lang="fr-FR" sz="2000" dirty="0">
              <a:latin typeface="+mj-lt"/>
            </a:endParaRPr>
          </a:p>
          <a:p>
            <a:pPr marL="571500" indent="-571500" algn="l">
              <a:buFont typeface="Wingdings" panose="05000000000000000000" pitchFamily="2" charset="2"/>
              <a:buChar char="Ø"/>
            </a:pPr>
            <a:endParaRPr lang="fr-FR" sz="2400" dirty="0"/>
          </a:p>
          <a:p>
            <a:pPr marL="342900" indent="-342900" algn="l">
              <a:buFont typeface="Wingdings" panose="05000000000000000000" pitchFamily="2" charset="2"/>
              <a:buChar char="Ø"/>
            </a:pPr>
            <a:r>
              <a:rPr lang="fr-FR" sz="2400" dirty="0"/>
              <a:t>1 seul accès par structure (les codes sont à solliciter auprès de OTF ou du RT)</a:t>
            </a:r>
          </a:p>
          <a:p>
            <a:pPr algn="l"/>
            <a:endParaRPr lang="fr-FR" sz="2400" dirty="0"/>
          </a:p>
          <a:p>
            <a:pPr marL="342900" indent="-342900" algn="l">
              <a:buFont typeface="Wingdings" panose="05000000000000000000" pitchFamily="2" charset="2"/>
              <a:buChar char="Ø"/>
            </a:pPr>
            <a:r>
              <a:rPr lang="fr-FR" sz="2400" dirty="0"/>
              <a:t>Les outils :</a:t>
            </a:r>
          </a:p>
          <a:p>
            <a:pPr marL="800100" lvl="1" indent="-342900" algn="l">
              <a:buFont typeface="Wingdings" panose="05000000000000000000" pitchFamily="2" charset="2"/>
              <a:buChar char="§"/>
            </a:pPr>
            <a:r>
              <a:rPr lang="fr-FR" sz="2400" dirty="0"/>
              <a:t>Guide méthodologique des audits et des filières</a:t>
            </a:r>
          </a:p>
          <a:p>
            <a:pPr marL="800100" lvl="1" indent="-342900" algn="l">
              <a:buFont typeface="Wingdings" panose="05000000000000000000" pitchFamily="2" charset="2"/>
              <a:buChar char="§"/>
            </a:pPr>
            <a:r>
              <a:rPr lang="fr-FR" sz="2400" dirty="0"/>
              <a:t>Guide à destination des partenaires et relais locaux</a:t>
            </a:r>
          </a:p>
          <a:p>
            <a:pPr marL="800100" lvl="1" indent="-342900" algn="l">
              <a:buFont typeface="Wingdings" panose="05000000000000000000" pitchFamily="2" charset="2"/>
              <a:buChar char="§"/>
            </a:pPr>
            <a:r>
              <a:rPr lang="fr-FR" sz="2400" dirty="0"/>
              <a:t>Tutoriels pour les questions basiques</a:t>
            </a:r>
          </a:p>
          <a:p>
            <a:pPr algn="l"/>
            <a:endParaRPr lang="fr-FR" sz="2400"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692771"/>
          </a:xfrm>
          <a:prstGeom prst="rect">
            <a:avLst/>
          </a:prstGeom>
        </p:spPr>
        <p:txBody>
          <a:bodyPr>
            <a:spAutoFit/>
          </a:bodyPr>
          <a:lstStyle/>
          <a:p>
            <a:r>
              <a:rPr lang="fr-FR" sz="3600" b="1" dirty="0">
                <a:solidFill>
                  <a:schemeClr val="bg1"/>
                </a:solidFill>
                <a:latin typeface="+mj-lt"/>
                <a:cs typeface="Calibri Light" panose="020F0302020204030204" pitchFamily="34" charset="0"/>
              </a:rPr>
              <a:t>Un nouvel outil : </a:t>
            </a:r>
          </a:p>
          <a:p>
            <a:r>
              <a:rPr lang="fr-FR" sz="3600" b="1" dirty="0">
                <a:solidFill>
                  <a:schemeClr val="bg1"/>
                </a:solidFill>
                <a:latin typeface="+mj-lt"/>
                <a:cs typeface="Calibri Light" panose="020F0302020204030204" pitchFamily="34" charset="0"/>
              </a:rPr>
              <a:t>Le portail de la DGE</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mj-lt"/>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74448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45978"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018572" y="3041026"/>
            <a:ext cx="11680850" cy="5786199"/>
          </a:xfrm>
          <a:prstGeom prst="rect">
            <a:avLst/>
          </a:prstGeom>
          <a:noFill/>
        </p:spPr>
        <p:txBody>
          <a:bodyPr wrap="square" rtlCol="0">
            <a:spAutoFit/>
          </a:bodyPr>
          <a:lstStyle/>
          <a:p>
            <a:pPr marL="1257300" lvl="2" indent="-342900" algn="just">
              <a:buFont typeface="Wingdings" panose="05000000000000000000" pitchFamily="2" charset="2"/>
              <a:buChar char="Ø"/>
            </a:pPr>
            <a:r>
              <a:rPr lang="fr-FR" sz="2400" dirty="0">
                <a:latin typeface="+mn-lt"/>
                <a:cs typeface="Calibri Light" panose="020F0302020204030204" pitchFamily="34" charset="0"/>
              </a:rPr>
              <a:t>Jusqu’en octobre 2019, principe </a:t>
            </a:r>
            <a:r>
              <a:rPr lang="fr-FR" sz="2400" b="1" dirty="0">
                <a:latin typeface="+mn-lt"/>
                <a:cs typeface="Calibri Light" panose="020F0302020204030204" pitchFamily="34" charset="0"/>
              </a:rPr>
              <a:t>d’équivalence entre la MQT et la certification NF Service « Offices de Tourisme » </a:t>
            </a:r>
            <a:r>
              <a:rPr lang="fr-FR" sz="2400" dirty="0">
                <a:latin typeface="+mn-lt"/>
                <a:cs typeface="Calibri Light" panose="020F0302020204030204" pitchFamily="34" charset="0"/>
              </a:rPr>
              <a:t>(exigences du référentiel NF Service proches du référentiel Offices de Tourisme de France et Afnor Certification accrédité par le Cofrac en Certification de service) et délivrance du diplôme MQT auprès d’OTF.</a:t>
            </a:r>
          </a:p>
          <a:p>
            <a:pPr lvl="2" algn="just"/>
            <a:endParaRPr lang="fr-FR" sz="2400"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A partir d’octobre 2019, respect des nouvelles exigences de la MQT par Afnor Certification afin que les offices certifiés bénéficient de la MQT (audit des points complémentaires du référentiel MQT lors de l’audit de certification, puis saisie du rapport propre à la MQT sur le portail).</a:t>
            </a:r>
          </a:p>
          <a:p>
            <a:pPr marL="1257300" lvl="2" indent="-342900" algn="just">
              <a:buFont typeface="Wingdings" panose="05000000000000000000" pitchFamily="2" charset="2"/>
              <a:buChar char="Ø"/>
            </a:pPr>
            <a:endParaRPr lang="fr-FR" sz="2400"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Dans l’attente de la position de la Direction d’Afnor Certification quant à ses propositions sur l’évolution et le maintien des 2 prestations au début 2020.</a:t>
            </a: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692771"/>
          </a:xfrm>
          <a:prstGeom prst="rect">
            <a:avLst/>
          </a:prstGeom>
        </p:spPr>
        <p:txBody>
          <a:bodyPr>
            <a:spAutoFit/>
          </a:bodyPr>
          <a:lstStyle/>
          <a:p>
            <a:r>
              <a:rPr lang="fr-FR" sz="3600" b="1" dirty="0">
                <a:solidFill>
                  <a:schemeClr val="bg1"/>
                </a:solidFill>
                <a:latin typeface="+mj-lt"/>
                <a:cs typeface="Calibri Light" panose="020F0302020204030204" pitchFamily="34" charset="0"/>
              </a:rPr>
              <a:t>Marque Qualité Tourisme et Certification NF Service</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rgbClr val="FFFFFF"/>
              </a:solidFill>
              <a:latin typeface="Netto Offc Pro Black" panose="020B0A04020101010102" pitchFamily="34" charset="0"/>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5921217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p:cNvSpPr>
          <p:nvPr/>
        </p:nvSpPr>
        <p:spPr bwMode="auto">
          <a:xfrm>
            <a:off x="2782095" y="1325662"/>
            <a:ext cx="447814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en-US" altLang="fr-FR" sz="2000" dirty="0">
                <a:solidFill>
                  <a:srgbClr val="FFFFFF"/>
                </a:solidFill>
                <a:latin typeface="Netto OT" pitchFamily="-84" charset="0"/>
                <a:ea typeface="MS PGothic" pitchFamily="34" charset="-128"/>
                <a:sym typeface="Netto OT" pitchFamily="-84" charset="0"/>
              </a:rPr>
              <a:t>Comment faire face aux nouveaux </a:t>
            </a:r>
            <a:r>
              <a:rPr lang="en-US" altLang="fr-FR" sz="2000" dirty="0" err="1">
                <a:solidFill>
                  <a:srgbClr val="FFFFFF"/>
                </a:solidFill>
                <a:latin typeface="Netto OT" pitchFamily="-84" charset="0"/>
                <a:ea typeface="MS PGothic" pitchFamily="34" charset="-128"/>
                <a:sym typeface="Netto OT" pitchFamily="-84" charset="0"/>
              </a:rPr>
              <a:t>enjeux</a:t>
            </a:r>
            <a:r>
              <a:rPr lang="en-US" altLang="fr-FR" sz="2000" dirty="0">
                <a:solidFill>
                  <a:srgbClr val="FFFFFF"/>
                </a:solidFill>
                <a:latin typeface="Netto OT" pitchFamily="-84" charset="0"/>
                <a:ea typeface="MS PGothic" pitchFamily="34" charset="-128"/>
                <a:sym typeface="Netto OT" pitchFamily="-84" charset="0"/>
              </a:rPr>
              <a:t> ?</a:t>
            </a:r>
          </a:p>
        </p:txBody>
      </p:sp>
      <p:sp>
        <p:nvSpPr>
          <p:cNvPr id="14339"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a:solidFill>
                  <a:srgbClr val="FFFFFF"/>
                </a:solidFill>
                <a:latin typeface="Netto OT" pitchFamily="-84" charset="0"/>
                <a:ea typeface="MS PGothic" pitchFamily="34" charset="-128"/>
                <a:sym typeface="Netto OT Light" pitchFamily="-84" charset="0"/>
              </a:rPr>
              <a:t>2</a:t>
            </a:r>
            <a:endParaRPr lang="en-US" altLang="fr-FR" sz="2000">
              <a:solidFill>
                <a:srgbClr val="FFFFFF"/>
              </a:solidFill>
              <a:latin typeface="Netto OT" pitchFamily="-84" charset="0"/>
              <a:sym typeface="Netto OT Light" pitchFamily="-84" charset="0"/>
            </a:endParaRPr>
          </a:p>
        </p:txBody>
      </p:sp>
      <p:pic>
        <p:nvPicPr>
          <p:cNvPr id="1434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14341" name="Rectangle 2"/>
          <p:cNvSpPr>
            <a:spLocks/>
          </p:cNvSpPr>
          <p:nvPr/>
        </p:nvSpPr>
        <p:spPr bwMode="auto">
          <a:xfrm>
            <a:off x="2808981" y="628328"/>
            <a:ext cx="9064898" cy="3489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4200">
                <a:solidFill>
                  <a:srgbClr val="000000"/>
                </a:solidFill>
                <a:latin typeface="Gill Sans" pitchFamily="-84" charset="0"/>
                <a:ea typeface="ヒラギノ角ゴ ProN W3" pitchFamily="-84" charset="-128"/>
                <a:sym typeface="Gill Sans" pitchFamily="-84" charset="0"/>
              </a:defRPr>
            </a:lvl1pPr>
            <a:lvl2pPr marL="742950" indent="-285750" eaLnBrk="0" hangingPunct="0">
              <a:defRPr sz="4200">
                <a:solidFill>
                  <a:srgbClr val="000000"/>
                </a:solidFill>
                <a:latin typeface="Gill Sans" pitchFamily="-84" charset="0"/>
                <a:ea typeface="ヒラギノ角ゴ ProN W3" pitchFamily="-84" charset="-128"/>
                <a:sym typeface="Gill Sans" pitchFamily="-84" charset="0"/>
              </a:defRPr>
            </a:lvl2pPr>
            <a:lvl3pPr marL="1143000" indent="-228600" eaLnBrk="0" hangingPunct="0">
              <a:defRPr sz="4200">
                <a:solidFill>
                  <a:srgbClr val="000000"/>
                </a:solidFill>
                <a:latin typeface="Gill Sans" pitchFamily="-84" charset="0"/>
                <a:ea typeface="ヒラギノ角ゴ ProN W3" pitchFamily="-84" charset="-128"/>
                <a:sym typeface="Gill Sans" pitchFamily="-84" charset="0"/>
              </a:defRPr>
            </a:lvl3pPr>
            <a:lvl4pPr marL="1600200" indent="-228600" eaLnBrk="0" hangingPunct="0">
              <a:defRPr sz="4200">
                <a:solidFill>
                  <a:srgbClr val="000000"/>
                </a:solidFill>
                <a:latin typeface="Gill Sans" pitchFamily="-84" charset="0"/>
                <a:ea typeface="ヒラギノ角ゴ ProN W3" pitchFamily="-84" charset="-128"/>
                <a:sym typeface="Gill Sans" pitchFamily="-84" charset="0"/>
              </a:defRPr>
            </a:lvl4pPr>
            <a:lvl5pPr marL="2057400" indent="-228600" eaLnBrk="0" hangingPunct="0">
              <a:defRPr sz="4200">
                <a:solidFill>
                  <a:srgbClr val="000000"/>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4200">
                <a:solidFill>
                  <a:srgbClr val="000000"/>
                </a:solidFill>
                <a:latin typeface="Gill Sans" pitchFamily="-84" charset="0"/>
                <a:ea typeface="ヒラギノ角ゴ ProN W3" pitchFamily="-84" charset="-128"/>
                <a:sym typeface="Gill Sans" pitchFamily="-84" charset="0"/>
              </a:defRPr>
            </a:lvl9pPr>
          </a:lstStyle>
          <a:p>
            <a:pPr eaLnBrk="1" hangingPunct="1"/>
            <a:r>
              <a:rPr lang="fr-FR" altLang="fr-FR" sz="4400" dirty="0">
                <a:solidFill>
                  <a:srgbClr val="FFFFFF"/>
                </a:solidFill>
                <a:latin typeface="Franklin Gothic Medium" panose="020B0603020102020204" pitchFamily="34" charset="0"/>
                <a:cs typeface="Netto Offc Pro Black" panose="020B0A04020101010102" pitchFamily="34" charset="0"/>
                <a:sym typeface="Netto OT Light" pitchFamily="-84" charset="0"/>
              </a:rPr>
              <a:t>Evolutions du référentiel Marque Qualité Tourisme applicable aux Offices de Tourisme et des modalités d’audit</a:t>
            </a:r>
            <a:endParaRPr lang="en-US" altLang="fr-FR" sz="3600" dirty="0">
              <a:solidFill>
                <a:srgbClr val="FFFFFF"/>
              </a:solidFill>
              <a:latin typeface="Franklin Gothic Medium" panose="020B0603020102020204" pitchFamily="34" charset="0"/>
              <a:cs typeface="Netto Offc Pro Black" panose="020B0A04020101010102" pitchFamily="34" charset="0"/>
              <a:sym typeface="Netto OT Light" pitchFamily="-84" charset="0"/>
            </a:endParaRPr>
          </a:p>
          <a:p>
            <a:pPr algn="r" eaLnBrk="1" hangingPunct="1"/>
            <a:endParaRPr lang="en-US" altLang="fr-FR" sz="3600" dirty="0">
              <a:solidFill>
                <a:srgbClr val="FFFFFF"/>
              </a:solidFill>
              <a:latin typeface="Netto Offc Pro Black" panose="020B0A04020101010102" pitchFamily="34" charset="0"/>
              <a:cs typeface="Netto Offc Pro Black" panose="020B0A04020101010102" pitchFamily="34" charset="0"/>
              <a:sym typeface="Netto OT Light" pitchFamily="-84" charset="0"/>
            </a:endParaRPr>
          </a:p>
        </p:txBody>
      </p:sp>
      <p:pic>
        <p:nvPicPr>
          <p:cNvPr id="14342" name="Imag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30470" y="6739534"/>
            <a:ext cx="214153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19734" y="7769230"/>
            <a:ext cx="1212027" cy="1212027"/>
          </a:xfrm>
          <a:prstGeom prst="rect">
            <a:avLst/>
          </a:prstGeom>
        </p:spPr>
      </p:pic>
    </p:spTree>
    <p:extLst>
      <p:ext uri="{BB962C8B-B14F-4D97-AF65-F5344CB8AC3E}">
        <p14:creationId xmlns:p14="http://schemas.microsoft.com/office/powerpoint/2010/main" val="93082845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p:cNvSpPr>
          <p:nvPr/>
        </p:nvSpPr>
        <p:spPr bwMode="auto">
          <a:xfrm>
            <a:off x="2782094" y="1325663"/>
            <a:ext cx="44531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0" bIns="0" anchor="ctr">
            <a:spAutoFit/>
          </a:bodyPr>
          <a:lstStyle>
            <a:lvl1pPr algn="ctr">
              <a:defRPr sz="3600">
                <a:solidFill>
                  <a:schemeClr val="tx1"/>
                </a:solidFill>
                <a:latin typeface="Gill Sans" pitchFamily="-84" charset="0"/>
                <a:ea typeface="ヒラギノ角ゴ ProN W3" pitchFamily="-84" charset="-128"/>
                <a:sym typeface="Gill Sans" pitchFamily="-84" charset="0"/>
              </a:defRPr>
            </a:lvl1pPr>
            <a:lvl2pPr marL="742950" indent="-285750" algn="ctr">
              <a:defRPr sz="3600">
                <a:solidFill>
                  <a:schemeClr val="tx1"/>
                </a:solidFill>
                <a:latin typeface="Gill Sans" pitchFamily="-84" charset="0"/>
                <a:ea typeface="ヒラギノ角ゴ ProN W3" pitchFamily="-84" charset="-128"/>
                <a:sym typeface="Gill Sans" pitchFamily="-84" charset="0"/>
              </a:defRPr>
            </a:lvl2pPr>
            <a:lvl3pPr marL="1143000" indent="-228600" algn="ctr">
              <a:defRPr sz="3600">
                <a:solidFill>
                  <a:schemeClr val="tx1"/>
                </a:solidFill>
                <a:latin typeface="Gill Sans" pitchFamily="-84" charset="0"/>
                <a:ea typeface="ヒラギノ角ゴ ProN W3" pitchFamily="-84" charset="-128"/>
                <a:sym typeface="Gill Sans" pitchFamily="-84" charset="0"/>
              </a:defRPr>
            </a:lvl3pPr>
            <a:lvl4pPr marL="1600200" indent="-228600" algn="ctr">
              <a:defRPr sz="3600">
                <a:solidFill>
                  <a:schemeClr val="tx1"/>
                </a:solidFill>
                <a:latin typeface="Gill Sans" pitchFamily="-84" charset="0"/>
                <a:ea typeface="ヒラギノ角ゴ ProN W3" pitchFamily="-84" charset="-128"/>
                <a:sym typeface="Gill Sans" pitchFamily="-84" charset="0"/>
              </a:defRPr>
            </a:lvl4pPr>
            <a:lvl5pPr marL="2057400" indent="-228600" algn="ctr">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en-US" altLang="fr-FR" sz="2000">
                <a:solidFill>
                  <a:srgbClr val="FFFFFF"/>
                </a:solidFill>
                <a:latin typeface="Netto OT" pitchFamily="-84" charset="0"/>
                <a:ea typeface="MS PGothic" panose="020B0600070205080204" pitchFamily="34" charset="-128"/>
                <a:sym typeface="Netto OT" pitchFamily="-84" charset="0"/>
              </a:rPr>
              <a:t>Comment faire face aux nouveaux enjeux ?</a:t>
            </a:r>
          </a:p>
        </p:txBody>
      </p:sp>
      <p:sp>
        <p:nvSpPr>
          <p:cNvPr id="16387" name="Rectangle 2"/>
          <p:cNvSpPr>
            <a:spLocks/>
          </p:cNvSpPr>
          <p:nvPr/>
        </p:nvSpPr>
        <p:spPr bwMode="auto">
          <a:xfrm>
            <a:off x="14467681" y="8956676"/>
            <a:ext cx="203200" cy="287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algn="ctr">
              <a:defRPr sz="3600">
                <a:solidFill>
                  <a:schemeClr val="tx1"/>
                </a:solidFill>
                <a:latin typeface="Gill Sans" pitchFamily="-84" charset="0"/>
                <a:ea typeface="ヒラギノ角ゴ ProN W3" pitchFamily="-84" charset="-128"/>
                <a:sym typeface="Gill Sans" pitchFamily="-84" charset="0"/>
              </a:defRPr>
            </a:lvl1pPr>
            <a:lvl2pPr marL="742950" indent="-285750" algn="ctr">
              <a:defRPr sz="3600">
                <a:solidFill>
                  <a:schemeClr val="tx1"/>
                </a:solidFill>
                <a:latin typeface="Gill Sans" pitchFamily="-84" charset="0"/>
                <a:ea typeface="ヒラギノ角ゴ ProN W3" pitchFamily="-84" charset="-128"/>
                <a:sym typeface="Gill Sans" pitchFamily="-84" charset="0"/>
              </a:defRPr>
            </a:lvl2pPr>
            <a:lvl3pPr marL="1143000" indent="-228600" algn="ctr">
              <a:defRPr sz="3600">
                <a:solidFill>
                  <a:schemeClr val="tx1"/>
                </a:solidFill>
                <a:latin typeface="Gill Sans" pitchFamily="-84" charset="0"/>
                <a:ea typeface="ヒラギノ角ゴ ProN W3" pitchFamily="-84" charset="-128"/>
                <a:sym typeface="Gill Sans" pitchFamily="-84" charset="0"/>
              </a:defRPr>
            </a:lvl3pPr>
            <a:lvl4pPr marL="1600200" indent="-228600" algn="ctr">
              <a:defRPr sz="3600">
                <a:solidFill>
                  <a:schemeClr val="tx1"/>
                </a:solidFill>
                <a:latin typeface="Gill Sans" pitchFamily="-84" charset="0"/>
                <a:ea typeface="ヒラギノ角ゴ ProN W3" pitchFamily="-84" charset="-128"/>
                <a:sym typeface="Gill Sans" pitchFamily="-84" charset="0"/>
              </a:defRPr>
            </a:lvl4pPr>
            <a:lvl5pPr marL="2057400" indent="-228600" algn="ctr">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a:solidFill>
                  <a:srgbClr val="FFFFFF"/>
                </a:solidFill>
                <a:latin typeface="Netto OT" pitchFamily="-84" charset="0"/>
                <a:ea typeface="MS PGothic" panose="020B0600070205080204" pitchFamily="34" charset="-128"/>
                <a:sym typeface="Netto OT Light" pitchFamily="-84" charset="0"/>
              </a:rPr>
              <a:t>2</a:t>
            </a:r>
            <a:endParaRPr lang="en-US" altLang="fr-FR" sz="2000">
              <a:solidFill>
                <a:srgbClr val="FFFFFF"/>
              </a:solidFill>
              <a:latin typeface="Netto OT" pitchFamily="-84" charset="0"/>
              <a:sym typeface="Netto OT Light" pitchFamily="-84" charset="0"/>
            </a:endParaRPr>
          </a:p>
        </p:txBody>
      </p:sp>
      <p:pic>
        <p:nvPicPr>
          <p:cNvPr id="16390"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05582" y="8056565"/>
            <a:ext cx="2141538"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7731" y="-1"/>
            <a:ext cx="13004800" cy="9753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pic>
      <p:sp>
        <p:nvSpPr>
          <p:cNvPr id="2" name="ZoneTexte 1"/>
          <p:cNvSpPr txBox="1"/>
          <p:nvPr/>
        </p:nvSpPr>
        <p:spPr>
          <a:xfrm>
            <a:off x="2279202" y="3306120"/>
            <a:ext cx="9920805" cy="1930721"/>
          </a:xfrm>
          <a:prstGeom prst="rect">
            <a:avLst/>
          </a:prstGeom>
          <a:noFill/>
        </p:spPr>
        <p:txBody>
          <a:bodyPr wrap="square" rtlCol="0">
            <a:spAutoFit/>
          </a:bodyPr>
          <a:lstStyle/>
          <a:p>
            <a:pPr algn="ctr"/>
            <a:r>
              <a:rPr lang="fr-FR" sz="3982" b="1" dirty="0" err="1">
                <a:solidFill>
                  <a:schemeClr val="bg1"/>
                </a:solidFill>
                <a:latin typeface="Netto Offc Pro Black" panose="020B0A04020101010102" pitchFamily="34" charset="0"/>
                <a:cs typeface="Netto Offc Pro Black" panose="020B0A04020101010102" pitchFamily="34" charset="0"/>
                <a:sym typeface="Netto OT Light" pitchFamily="-84" charset="0"/>
              </a:rPr>
              <a:t>www.offices</a:t>
            </a:r>
            <a:r>
              <a:rPr lang="fr-FR" sz="3982" b="1" dirty="0">
                <a:solidFill>
                  <a:schemeClr val="bg1"/>
                </a:solidFill>
                <a:latin typeface="Netto Offc Pro Black" panose="020B0A04020101010102" pitchFamily="34" charset="0"/>
                <a:cs typeface="Netto Offc Pro Black" panose="020B0A04020101010102" pitchFamily="34" charset="0"/>
                <a:sym typeface="Netto OT Light" pitchFamily="-84" charset="0"/>
              </a:rPr>
              <a:t>-de-tourisme-de-</a:t>
            </a:r>
            <a:r>
              <a:rPr lang="fr-FR" sz="3982" b="1" dirty="0" err="1">
                <a:solidFill>
                  <a:schemeClr val="bg1"/>
                </a:solidFill>
                <a:latin typeface="Netto Offc Pro Black" panose="020B0A04020101010102" pitchFamily="34" charset="0"/>
                <a:cs typeface="Netto Offc Pro Black" panose="020B0A04020101010102" pitchFamily="34" charset="0"/>
                <a:sym typeface="Netto OT Light" pitchFamily="-84" charset="0"/>
              </a:rPr>
              <a:t>france.org</a:t>
            </a:r>
            <a:endParaRPr lang="fr-FR" sz="3982" b="1"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a:p>
            <a:pPr algn="ctr"/>
            <a:endParaRPr lang="fr-FR" sz="3982" b="1"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a:p>
            <a:pPr algn="ctr"/>
            <a:endParaRPr lang="fr-FR" sz="3982" b="1" dirty="0">
              <a:latin typeface="Netto Offc Pro Black" panose="020B0A04020101010102" pitchFamily="34" charset="0"/>
              <a:cs typeface="Netto Offc Pro Black" panose="020B0A04020101010102" pitchFamily="34" charset="0"/>
            </a:endParaRP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004241" y="7986774"/>
            <a:ext cx="1714562" cy="1714562"/>
          </a:xfrm>
          <a:prstGeom prst="rect">
            <a:avLst/>
          </a:prstGeom>
        </p:spPr>
      </p:pic>
      <p:sp>
        <p:nvSpPr>
          <p:cNvPr id="3" name="ZoneTexte 2"/>
          <p:cNvSpPr txBox="1"/>
          <p:nvPr/>
        </p:nvSpPr>
        <p:spPr>
          <a:xfrm>
            <a:off x="3845595" y="700336"/>
            <a:ext cx="7200800" cy="1446550"/>
          </a:xfrm>
          <a:prstGeom prst="rect">
            <a:avLst/>
          </a:prstGeom>
          <a:noFill/>
        </p:spPr>
        <p:txBody>
          <a:bodyPr wrap="square" rtlCol="0">
            <a:spAutoFit/>
          </a:bodyPr>
          <a:lstStyle/>
          <a:p>
            <a:r>
              <a:rPr lang="fr-FR" sz="4400" b="1" dirty="0">
                <a:solidFill>
                  <a:schemeClr val="bg1"/>
                </a:solidFill>
                <a:latin typeface="Netto OT" charset="0"/>
                <a:ea typeface="Netto OT" charset="0"/>
                <a:cs typeface="Netto OT" charset="0"/>
              </a:rPr>
              <a:t>Merci pour votre écoute </a:t>
            </a:r>
          </a:p>
          <a:p>
            <a:r>
              <a:rPr lang="fr-FR" sz="4400" b="1" dirty="0">
                <a:solidFill>
                  <a:schemeClr val="bg1"/>
                </a:solidFill>
                <a:latin typeface="Netto OT" charset="0"/>
                <a:ea typeface="Netto OT" charset="0"/>
                <a:cs typeface="Netto OT" charset="0"/>
              </a:rPr>
              <a:t>et votre participation</a:t>
            </a:r>
          </a:p>
        </p:txBody>
      </p:sp>
    </p:spTree>
    <p:extLst>
      <p:ext uri="{BB962C8B-B14F-4D97-AF65-F5344CB8AC3E}">
        <p14:creationId xmlns:p14="http://schemas.microsoft.com/office/powerpoint/2010/main" val="200715333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651051" y="1939122"/>
            <a:ext cx="11918230" cy="8740854"/>
          </a:xfrm>
          <a:prstGeom prst="rect">
            <a:avLst/>
          </a:prstGeom>
          <a:noFill/>
        </p:spPr>
        <p:txBody>
          <a:bodyPr wrap="square" rtlCol="0">
            <a:spAutoFit/>
          </a:bodyPr>
          <a:lstStyle/>
          <a:p>
            <a:pPr algn="just"/>
            <a:endParaRPr lang="fr-FR" sz="2200" u="sng" dirty="0">
              <a:solidFill>
                <a:srgbClr val="163E9D"/>
              </a:solidFill>
              <a:latin typeface="+mn-lt"/>
            </a:endParaRPr>
          </a:p>
          <a:p>
            <a:pPr algn="l"/>
            <a:endParaRPr lang="fr-FR" sz="2000" dirty="0">
              <a:latin typeface="+mn-lt"/>
            </a:endParaRPr>
          </a:p>
          <a:p>
            <a:r>
              <a:rPr lang="fr-FR" sz="3200" b="1" dirty="0">
                <a:solidFill>
                  <a:srgbClr val="163E9D"/>
                </a:solidFill>
                <a:latin typeface="+mn-lt"/>
                <a:cs typeface="Calibri Light" panose="020F0302020204030204" pitchFamily="34" charset="0"/>
              </a:rPr>
              <a:t>Quelques éléments de contexte</a:t>
            </a:r>
            <a:endParaRPr lang="fr-FR" sz="3200" b="1" i="1" dirty="0">
              <a:solidFill>
                <a:srgbClr val="163E9D"/>
              </a:solidFill>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Les Offices de Tourisme « pionniers » en terme de démarche qualité</a:t>
            </a:r>
          </a:p>
          <a:p>
            <a:pPr marL="285750" indent="-285750" algn="just">
              <a:buFont typeface="Wingdings" panose="05000000000000000000" pitchFamily="2" charset="2"/>
              <a:buChar char="Ø"/>
            </a:pPr>
            <a:r>
              <a:rPr lang="fr-FR" sz="2400" dirty="0">
                <a:latin typeface="+mn-lt"/>
                <a:cs typeface="Calibri Light" panose="020F0302020204030204" pitchFamily="34" charset="0"/>
              </a:rPr>
              <a:t>Un véritable accompagnement grâce au réseau des Relais Territoriaux</a:t>
            </a:r>
          </a:p>
          <a:p>
            <a:pPr marL="285750" indent="-285750" algn="just">
              <a:buFont typeface="Wingdings" panose="05000000000000000000" pitchFamily="2" charset="2"/>
              <a:buChar char="Ø"/>
            </a:pPr>
            <a:endParaRPr lang="fr-FR" sz="2000" dirty="0">
              <a:latin typeface="+mn-lt"/>
              <a:cs typeface="Calibri Light" panose="020F0302020204030204" pitchFamily="34" charset="0"/>
            </a:endParaRPr>
          </a:p>
          <a:p>
            <a:r>
              <a:rPr lang="fr-FR" sz="3200" b="1" dirty="0">
                <a:solidFill>
                  <a:srgbClr val="163E9D"/>
                </a:solidFill>
                <a:latin typeface="+mn-lt"/>
                <a:cs typeface="Calibri Light" panose="020F0302020204030204" pitchFamily="34" charset="0"/>
              </a:rPr>
              <a:t>Pourquoi une évolution en 2019?</a:t>
            </a:r>
          </a:p>
          <a:p>
            <a:pPr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Une volonté du réseau de voir évoluer le référentiel (Volet 2)</a:t>
            </a:r>
          </a:p>
          <a:p>
            <a:pPr marL="285750" indent="-285750" algn="just">
              <a:buFont typeface="Wingdings" panose="05000000000000000000" pitchFamily="2" charset="2"/>
              <a:buChar char="Ø"/>
            </a:pPr>
            <a:r>
              <a:rPr lang="fr-FR" sz="2400" dirty="0">
                <a:latin typeface="+mn-lt"/>
                <a:cs typeface="Calibri Light" panose="020F0302020204030204" pitchFamily="34" charset="0"/>
              </a:rPr>
              <a:t> La volonté de recentrer l’écoute client et l’évaluation de l’accueil au cœur de l’audit grâce à une visite mystère</a:t>
            </a:r>
          </a:p>
          <a:p>
            <a:pPr marL="285750" indent="-285750" algn="just">
              <a:buFont typeface="Wingdings" panose="05000000000000000000" pitchFamily="2" charset="2"/>
              <a:buChar char="Ø"/>
            </a:pPr>
            <a:r>
              <a:rPr lang="fr-FR" sz="2400" dirty="0">
                <a:latin typeface="+mn-lt"/>
                <a:cs typeface="Calibri Light" panose="020F0302020204030204" pitchFamily="34" charset="0"/>
              </a:rPr>
              <a:t>Le maintien de la transversalité de la démarche au sein de l’office et des bénéfices en terme de stratégie, organisation interne et management</a:t>
            </a:r>
          </a:p>
          <a:p>
            <a:pPr marL="285750" indent="-285750" algn="just">
              <a:buFont typeface="Wingdings" panose="05000000000000000000" pitchFamily="2" charset="2"/>
              <a:buChar char="Ø"/>
            </a:pPr>
            <a:r>
              <a:rPr lang="fr-FR" sz="2400" dirty="0">
                <a:latin typeface="+mn-lt"/>
                <a:cs typeface="Calibri Light" panose="020F0302020204030204" pitchFamily="34" charset="0"/>
              </a:rPr>
              <a:t>L’opportunité pour un plus grand nombre d’offices de s’engager dans la démarche</a:t>
            </a:r>
          </a:p>
          <a:p>
            <a:pPr marL="342900" indent="-342900" algn="just">
              <a:buFont typeface="Wingdings" panose="05000000000000000000" pitchFamily="2" charset="2"/>
              <a:buChar char="Ø"/>
            </a:pPr>
            <a:r>
              <a:rPr lang="fr-FR" sz="2400" dirty="0">
                <a:latin typeface="+mn-lt"/>
                <a:cs typeface="Calibri Light" panose="020F0302020204030204" pitchFamily="34" charset="0"/>
              </a:rPr>
              <a:t>Le rapprochement avec les autres filières pour :</a:t>
            </a:r>
          </a:p>
          <a:p>
            <a:pPr marL="800100" lvl="1" indent="-342900" algn="just">
              <a:buFont typeface="Wingdings" panose="05000000000000000000" pitchFamily="2" charset="2"/>
              <a:buChar char="§"/>
            </a:pPr>
            <a:r>
              <a:rPr lang="fr-FR" sz="2400" dirty="0">
                <a:latin typeface="+mn-lt"/>
                <a:cs typeface="Calibri Light" panose="020F0302020204030204" pitchFamily="34" charset="0"/>
              </a:rPr>
              <a:t>une meilleure valorisation de la Marque  fédératrice pour l’ensemble des acteurs du tourisme</a:t>
            </a:r>
          </a:p>
          <a:p>
            <a:pPr marL="800100" lvl="1" indent="-342900" algn="just">
              <a:buFont typeface="Wingdings" panose="05000000000000000000" pitchFamily="2" charset="2"/>
              <a:buChar char="§"/>
            </a:pPr>
            <a:r>
              <a:rPr lang="fr-FR" sz="2400" dirty="0">
                <a:latin typeface="+mn-lt"/>
                <a:cs typeface="Calibri Light" panose="020F0302020204030204" pitchFamily="34" charset="0"/>
              </a:rPr>
              <a:t>Une meilleure prescription de la démarche par les OT auprès des professionnels</a:t>
            </a:r>
          </a:p>
          <a:p>
            <a:pPr marL="285750" indent="-285750" algn="just">
              <a:buFont typeface="Wingdings" panose="05000000000000000000" pitchFamily="2" charset="2"/>
              <a:buChar char="Ø"/>
            </a:pPr>
            <a:r>
              <a:rPr lang="fr-FR" sz="2400" dirty="0">
                <a:latin typeface="+mn-lt"/>
                <a:cs typeface="Calibri Light" panose="020F0302020204030204" pitchFamily="34" charset="0"/>
              </a:rPr>
              <a:t>Un partenariat renforcé avec la DGE – Sous Direction du Tourisme</a:t>
            </a:r>
          </a:p>
          <a:p>
            <a:pPr marL="285750" indent="-285750" algn="just">
              <a:buFont typeface="Wingdings" panose="05000000000000000000" pitchFamily="2" charset="2"/>
              <a:buChar char="Ø"/>
            </a:pPr>
            <a:endParaRPr lang="fr-FR" sz="2000" dirty="0">
              <a:latin typeface="Calibri Light" panose="020F0302020204030204" pitchFamily="34" charset="0"/>
              <a:cs typeface="Calibri Light" panose="020F0302020204030204" pitchFamily="34" charset="0"/>
            </a:endParaRPr>
          </a:p>
          <a:p>
            <a:pPr marL="457200" indent="-457200" algn="l">
              <a:buFont typeface="Arial" panose="020B0604020202020204" pitchFamily="34" charset="0"/>
              <a:buChar char="•"/>
            </a:pPr>
            <a:endParaRPr lang="fr-FR" sz="2000" b="1" dirty="0"/>
          </a:p>
          <a:p>
            <a:pPr marL="285750" indent="-285750" algn="just">
              <a:buFont typeface="Courier New" panose="02070309020205020404" pitchFamily="49" charset="0"/>
              <a:buChar char="o"/>
            </a:pPr>
            <a:endParaRPr lang="fr-FR" sz="1800" dirty="0">
              <a:latin typeface="Franklin Gothic Medium" panose="020B0603020102020204" pitchFamily="34" charset="0"/>
            </a:endParaRPr>
          </a:p>
          <a:p>
            <a:endParaRPr lang="fr-FR" dirty="0"/>
          </a:p>
        </p:txBody>
      </p:sp>
    </p:spTree>
    <p:extLst>
      <p:ext uri="{BB962C8B-B14F-4D97-AF65-F5344CB8AC3E}">
        <p14:creationId xmlns:p14="http://schemas.microsoft.com/office/powerpoint/2010/main" val="287395832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913587" y="3174399"/>
            <a:ext cx="11918230" cy="6155531"/>
          </a:xfrm>
          <a:prstGeom prst="rect">
            <a:avLst/>
          </a:prstGeom>
          <a:noFill/>
        </p:spPr>
        <p:txBody>
          <a:bodyPr wrap="square" rtlCol="0">
            <a:spAutoFit/>
          </a:bodyPr>
          <a:lstStyle/>
          <a:p>
            <a:pPr marL="342900" indent="-342900" algn="l">
              <a:buFont typeface="Wingdings" panose="05000000000000000000" pitchFamily="2" charset="2"/>
              <a:buChar char="Ø"/>
            </a:pPr>
            <a:r>
              <a:rPr lang="fr-FR" sz="2400" b="1" dirty="0">
                <a:solidFill>
                  <a:schemeClr val="tx1"/>
                </a:solidFill>
                <a:cs typeface="Calibri Light" panose="020F0302020204030204" pitchFamily="34" charset="0"/>
              </a:rPr>
              <a:t>Le droit d’usage de la Marque Qualité Tourisme</a:t>
            </a:r>
          </a:p>
          <a:p>
            <a:pPr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Une </a:t>
            </a:r>
            <a:r>
              <a:rPr lang="fr-FR" sz="2400" b="1" dirty="0">
                <a:latin typeface="+mn-lt"/>
                <a:cs typeface="Calibri Light" panose="020F0302020204030204" pitchFamily="34" charset="0"/>
              </a:rPr>
              <a:t>nouvelle méthodologie d’audit </a:t>
            </a:r>
            <a:r>
              <a:rPr lang="fr-FR" sz="2400" dirty="0">
                <a:latin typeface="+mn-lt"/>
                <a:cs typeface="Calibri Light" panose="020F0302020204030204" pitchFamily="34" charset="0"/>
              </a:rPr>
              <a:t>: 2 audits complémentaires  </a:t>
            </a:r>
          </a:p>
          <a:p>
            <a:pPr algn="just"/>
            <a:endParaRPr lang="fr-FR" sz="2400" dirty="0">
              <a:latin typeface="+mn-lt"/>
              <a:cs typeface="Calibri Light" panose="020F0302020204030204" pitchFamily="34" charset="0"/>
            </a:endParaRPr>
          </a:p>
          <a:p>
            <a:pPr marL="742950" lvl="1" indent="-285750" algn="just">
              <a:buFont typeface="Wingdings" panose="05000000000000000000" pitchFamily="2" charset="2"/>
              <a:buChar char="Ø"/>
            </a:pPr>
            <a:r>
              <a:rPr lang="fr-FR" sz="2400" dirty="0">
                <a:latin typeface="+mn-lt"/>
                <a:cs typeface="Calibri Light" panose="020F0302020204030204" pitchFamily="34" charset="0"/>
              </a:rPr>
              <a:t>Une ou plusieurs visites mystères sur le BIT principal et sur les BIT</a:t>
            </a:r>
          </a:p>
          <a:p>
            <a:pPr marL="742950" lvl="1" indent="-285750" algn="just">
              <a:buFont typeface="Wingdings" panose="05000000000000000000" pitchFamily="2" charset="2"/>
              <a:buChar char="Ø"/>
            </a:pPr>
            <a:r>
              <a:rPr lang="fr-FR" sz="2400" dirty="0">
                <a:latin typeface="+mn-lt"/>
                <a:cs typeface="Calibri Light" panose="020F0302020204030204" pitchFamily="34" charset="0"/>
              </a:rPr>
              <a:t>Un audit « complet » sur le BIT principal</a:t>
            </a:r>
          </a:p>
          <a:p>
            <a:pPr lvl="1"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Un </a:t>
            </a:r>
            <a:r>
              <a:rPr lang="fr-FR" sz="2400" b="1" dirty="0">
                <a:latin typeface="+mn-lt"/>
                <a:cs typeface="Calibri Light" panose="020F0302020204030204" pitchFamily="34" charset="0"/>
              </a:rPr>
              <a:t>nouveau référentiel</a:t>
            </a:r>
          </a:p>
          <a:p>
            <a:pPr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Le rappel du </a:t>
            </a:r>
            <a:r>
              <a:rPr lang="fr-FR" sz="2400" b="1" dirty="0">
                <a:latin typeface="+mn-lt"/>
                <a:cs typeface="Calibri Light" panose="020F0302020204030204" pitchFamily="34" charset="0"/>
              </a:rPr>
              <a:t>processus</a:t>
            </a:r>
          </a:p>
          <a:p>
            <a:pPr marL="285750" indent="-285750" algn="just">
              <a:buFont typeface="Wingdings" panose="05000000000000000000" pitchFamily="2" charset="2"/>
              <a:buChar char="Ø"/>
            </a:pPr>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Un </a:t>
            </a:r>
            <a:r>
              <a:rPr lang="fr-FR" sz="2400" b="1" dirty="0">
                <a:latin typeface="+mn-lt"/>
                <a:cs typeface="Calibri Light" panose="020F0302020204030204" pitchFamily="34" charset="0"/>
              </a:rPr>
              <a:t>nouvel outil </a:t>
            </a:r>
            <a:r>
              <a:rPr lang="fr-FR" sz="2400" dirty="0">
                <a:latin typeface="+mn-lt"/>
                <a:cs typeface="Calibri Light" panose="020F0302020204030204" pitchFamily="34" charset="0"/>
              </a:rPr>
              <a:t>: la plateforme Qualité Tourisme</a:t>
            </a:r>
          </a:p>
          <a:p>
            <a:pPr marL="285750" indent="-285750" algn="just">
              <a:buFont typeface="Wingdings" panose="05000000000000000000" pitchFamily="2" charset="2"/>
              <a:buChar char="Ø"/>
            </a:pPr>
            <a:endParaRPr lang="fr-FR" sz="2400" dirty="0">
              <a:latin typeface="+mn-lt"/>
              <a:cs typeface="Calibri Light" panose="020F0302020204030204" pitchFamily="34" charset="0"/>
            </a:endParaRPr>
          </a:p>
          <a:p>
            <a:pPr algn="just"/>
            <a:endParaRPr lang="fr-FR" sz="2000" dirty="0">
              <a:solidFill>
                <a:srgbClr val="163E9D"/>
              </a:solidFill>
              <a:latin typeface="Franklin Gothic Book" panose="020B0503020102020204" pitchFamily="34" charset="0"/>
            </a:endParaRPr>
          </a:p>
          <a:p>
            <a:pPr marL="285750" indent="-285750" algn="just">
              <a:buFont typeface="Courier New" panose="02070309020205020404" pitchFamily="49" charset="0"/>
              <a:buChar char="o"/>
            </a:pPr>
            <a:endParaRPr lang="fr-FR" sz="2000" dirty="0">
              <a:latin typeface="Franklin Gothic Medium" panose="020B0603020102020204" pitchFamily="34" charset="0"/>
            </a:endParaRPr>
          </a:p>
          <a:p>
            <a:endParaRPr lang="fr-FR" dirty="0"/>
          </a:p>
        </p:txBody>
      </p:sp>
      <p:sp>
        <p:nvSpPr>
          <p:cNvPr id="3" name="Rectangle 2">
            <a:extLst>
              <a:ext uri="{FF2B5EF4-FFF2-40B4-BE49-F238E27FC236}">
                <a16:creationId xmlns:a16="http://schemas.microsoft.com/office/drawing/2014/main" id="{B14278AF-8A9E-4D70-814E-23EC8FF8ED7D}"/>
              </a:ext>
            </a:extLst>
          </p:cNvPr>
          <p:cNvSpPr/>
          <p:nvPr/>
        </p:nvSpPr>
        <p:spPr>
          <a:xfrm>
            <a:off x="2837483" y="54339"/>
            <a:ext cx="6480720" cy="1261884"/>
          </a:xfrm>
          <a:prstGeom prst="rect">
            <a:avLst/>
          </a:prstGeom>
        </p:spPr>
        <p:txBody>
          <a:bodyPr wrap="square">
            <a:spAutoFit/>
          </a:bodyPr>
          <a:lstStyle/>
          <a:p>
            <a:pPr algn="l" eaLnBrk="1" hangingPunct="1"/>
            <a:endParaRPr lang="en-US" altLang="fr-FR" sz="4000" dirty="0">
              <a:solidFill>
                <a:srgbClr val="FFFFFF"/>
              </a:solidFill>
              <a:latin typeface="Franklin Gothic Medium" panose="020B0603020102020204" pitchFamily="34" charset="0"/>
              <a:cs typeface="Netto Offc Pro Black" panose="020B0A04020101010102" pitchFamily="34" charset="0"/>
              <a:sym typeface="Netto OT Light" pitchFamily="-84" charset="0"/>
            </a:endParaRPr>
          </a:p>
          <a:p>
            <a:r>
              <a:rPr lang="fr-FR" sz="3600" b="1" dirty="0">
                <a:solidFill>
                  <a:schemeClr val="bg1"/>
                </a:solidFill>
                <a:latin typeface="+mj-lt"/>
                <a:cs typeface="Calibri Light" panose="020F0302020204030204" pitchFamily="34" charset="0"/>
              </a:rPr>
              <a:t>Les principales évolutions</a:t>
            </a:r>
          </a:p>
        </p:txBody>
      </p:sp>
      <p:sp>
        <p:nvSpPr>
          <p:cNvPr id="5" name="Rectangle 1">
            <a:extLst>
              <a:ext uri="{FF2B5EF4-FFF2-40B4-BE49-F238E27FC236}">
                <a16:creationId xmlns:a16="http://schemas.microsoft.com/office/drawing/2014/main" id="{F2BB46CE-041C-4319-A5E9-A2444913CFDB}"/>
              </a:ext>
            </a:extLst>
          </p:cNvPr>
          <p:cNvSpPr>
            <a:spLocks noChangeArrowheads="1"/>
          </p:cNvSpPr>
          <p:nvPr/>
        </p:nvSpPr>
        <p:spPr bwMode="auto">
          <a:xfrm>
            <a:off x="-13169106" y="4806901"/>
            <a:ext cx="5785305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dirty="0"/>
          </a:p>
        </p:txBody>
      </p:sp>
    </p:spTree>
    <p:extLst>
      <p:ext uri="{BB962C8B-B14F-4D97-AF65-F5344CB8AC3E}">
        <p14:creationId xmlns:p14="http://schemas.microsoft.com/office/powerpoint/2010/main" val="232306023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549451" y="2932585"/>
            <a:ext cx="11918230" cy="7232749"/>
          </a:xfrm>
          <a:prstGeom prst="rect">
            <a:avLst/>
          </a:prstGeom>
          <a:noFill/>
        </p:spPr>
        <p:txBody>
          <a:bodyPr wrap="square" rtlCol="0">
            <a:spAutoFit/>
          </a:bodyPr>
          <a:lstStyle/>
          <a:p>
            <a:pPr marL="285750" indent="-285750" algn="just">
              <a:buFont typeface="Wingdings" panose="05000000000000000000" pitchFamily="2" charset="2"/>
              <a:buChar char="Ø"/>
            </a:pPr>
            <a:r>
              <a:rPr lang="fr-FR" sz="2400" dirty="0">
                <a:latin typeface="+mn-lt"/>
                <a:cs typeface="Calibri Light" panose="020F0302020204030204" pitchFamily="34" charset="0"/>
              </a:rPr>
              <a:t>Un </a:t>
            </a:r>
            <a:r>
              <a:rPr lang="fr-FR" sz="2400" b="1" dirty="0">
                <a:latin typeface="+mn-lt"/>
                <a:cs typeface="Calibri Light" panose="020F0302020204030204" pitchFamily="34" charset="0"/>
              </a:rPr>
              <a:t>droit </a:t>
            </a:r>
            <a:r>
              <a:rPr lang="fr-FR" sz="2400" b="1" dirty="0">
                <a:solidFill>
                  <a:schemeClr val="tx1"/>
                </a:solidFill>
                <a:latin typeface="+mn-lt"/>
                <a:cs typeface="Calibri Light" panose="020F0302020204030204" pitchFamily="34" charset="0"/>
              </a:rPr>
              <a:t>d’usage de la marque désormais illimité sous </a:t>
            </a:r>
            <a:r>
              <a:rPr lang="fr-FR" sz="2400" b="1" dirty="0">
                <a:latin typeface="+mn-lt"/>
                <a:cs typeface="Calibri Light" panose="020F0302020204030204" pitchFamily="34" charset="0"/>
              </a:rPr>
              <a:t>réserve de respecter :</a:t>
            </a:r>
          </a:p>
          <a:p>
            <a:pPr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
            </a:pPr>
            <a:r>
              <a:rPr lang="fr-FR" sz="2400" b="1" dirty="0">
                <a:latin typeface="+mn-lt"/>
                <a:cs typeface="Calibri Light" panose="020F0302020204030204" pitchFamily="34" charset="0"/>
              </a:rPr>
              <a:t>les modalités d’audit sur le cycle </a:t>
            </a:r>
            <a:r>
              <a:rPr lang="fr-FR" sz="2400" dirty="0">
                <a:latin typeface="+mn-lt"/>
                <a:cs typeface="Calibri Light" panose="020F0302020204030204" pitchFamily="34" charset="0"/>
              </a:rPr>
              <a:t>: visite mystère et audit complet </a:t>
            </a:r>
            <a:r>
              <a:rPr lang="fr-FR" sz="2400" b="1" u="sng" dirty="0">
                <a:latin typeface="+mn-lt"/>
                <a:cs typeface="Calibri Light" panose="020F0302020204030204" pitchFamily="34" charset="0"/>
              </a:rPr>
              <a:t>tous les 5 ans</a:t>
            </a:r>
            <a:r>
              <a:rPr lang="fr-FR" sz="2400" dirty="0">
                <a:latin typeface="+mn-lt"/>
                <a:cs typeface="Calibri Light" panose="020F0302020204030204" pitchFamily="34" charset="0"/>
              </a:rPr>
              <a:t>, </a:t>
            </a:r>
          </a:p>
          <a:p>
            <a:pPr marL="800100" lvl="1" indent="-342900" algn="just">
              <a:buFont typeface="Wingdings" panose="05000000000000000000" pitchFamily="2" charset="2"/>
              <a:buChar char="§"/>
            </a:pPr>
            <a:r>
              <a:rPr lang="fr-FR" sz="2400" dirty="0">
                <a:latin typeface="+mn-lt"/>
                <a:cs typeface="Calibri Light" panose="020F0302020204030204" pitchFamily="34" charset="0"/>
              </a:rPr>
              <a:t>et les </a:t>
            </a:r>
            <a:r>
              <a:rPr lang="fr-FR" sz="2400" b="1" dirty="0">
                <a:latin typeface="+mn-lt"/>
                <a:cs typeface="Calibri Light" panose="020F0302020204030204" pitchFamily="34" charset="0"/>
              </a:rPr>
              <a:t>modalités de suivi intermédiaire </a:t>
            </a:r>
            <a:r>
              <a:rPr lang="fr-FR" sz="2400" dirty="0">
                <a:latin typeface="+mn-lt"/>
                <a:cs typeface="Calibri Light" panose="020F0302020204030204" pitchFamily="34" charset="0"/>
              </a:rPr>
              <a:t>(en cours de révision avec la commission qualité).</a:t>
            </a:r>
          </a:p>
          <a:p>
            <a:pPr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b="1" dirty="0">
                <a:latin typeface="+mn-lt"/>
                <a:cs typeface="Calibri Light" panose="020F0302020204030204" pitchFamily="34" charset="0"/>
              </a:rPr>
              <a:t>Les offices audités en 2018 </a:t>
            </a:r>
            <a:r>
              <a:rPr lang="fr-FR" sz="2400" dirty="0">
                <a:latin typeface="+mn-lt"/>
                <a:cs typeface="Calibri Light" panose="020F0302020204030204" pitchFamily="34" charset="0"/>
              </a:rPr>
              <a:t>peuvent bénéficier d’une extension du droit d’usage de 3 à 5 ans en réalisant une visite mystère avant fin décembre 2020 (puis un audit complet en 2023)</a:t>
            </a:r>
          </a:p>
          <a:p>
            <a:pPr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b="1" dirty="0">
                <a:latin typeface="+mn-lt"/>
                <a:cs typeface="Calibri Light" panose="020F0302020204030204" pitchFamily="34" charset="0"/>
              </a:rPr>
              <a:t>Les offices audités en 2019</a:t>
            </a:r>
            <a:r>
              <a:rPr lang="fr-FR" sz="2400" dirty="0">
                <a:latin typeface="+mn-lt"/>
                <a:cs typeface="Calibri Light" panose="020F0302020204030204" pitchFamily="34" charset="0"/>
              </a:rPr>
              <a:t>, peuvent bénéficier d’une extension du droit d’usage de 3 à 5 ans en réalisant une visite mystère avant fin décembre 2021 (puis un audit complet en 2024)</a:t>
            </a:r>
          </a:p>
          <a:p>
            <a:pPr lvl="1" algn="just"/>
            <a:endParaRPr lang="fr-FR" sz="2400" dirty="0">
              <a:latin typeface="+mn-lt"/>
              <a:cs typeface="Calibri Light" panose="020F0302020204030204" pitchFamily="34" charset="0"/>
            </a:endParaRPr>
          </a:p>
          <a:p>
            <a:pPr marL="285750" indent="-285750" algn="just">
              <a:buFont typeface="Wingdings" panose="05000000000000000000" pitchFamily="2" charset="2"/>
              <a:buChar char="Ø"/>
            </a:pPr>
            <a:r>
              <a:rPr lang="fr-FR" sz="2400" dirty="0">
                <a:latin typeface="+mn-lt"/>
                <a:cs typeface="Calibri Light" panose="020F0302020204030204" pitchFamily="34" charset="0"/>
              </a:rPr>
              <a:t>Pas de rétroactivité de l’extension </a:t>
            </a:r>
            <a:r>
              <a:rPr lang="fr-FR" sz="2400" b="1" dirty="0">
                <a:latin typeface="+mn-lt"/>
                <a:cs typeface="Calibri Light" panose="020F0302020204030204" pitchFamily="34" charset="0"/>
              </a:rPr>
              <a:t>pour les offices audités en 2016 </a:t>
            </a:r>
            <a:r>
              <a:rPr lang="fr-FR" sz="2400" dirty="0">
                <a:latin typeface="+mn-lt"/>
                <a:cs typeface="Calibri Light" panose="020F0302020204030204" pitchFamily="34" charset="0"/>
              </a:rPr>
              <a:t>(audit de renouvellement en 2019 pour 5 ans, puis visite mystère en 2020) et </a:t>
            </a:r>
            <a:r>
              <a:rPr lang="fr-FR" sz="2400" b="1" dirty="0">
                <a:latin typeface="+mn-lt"/>
                <a:cs typeface="Calibri Light" panose="020F0302020204030204" pitchFamily="34" charset="0"/>
              </a:rPr>
              <a:t>2017</a:t>
            </a:r>
            <a:r>
              <a:rPr lang="fr-FR" sz="2400" dirty="0">
                <a:latin typeface="+mn-lt"/>
                <a:cs typeface="Calibri Light" panose="020F0302020204030204" pitchFamily="34" charset="0"/>
              </a:rPr>
              <a:t> (visite mystère et audit complet de renouvellement en 2020 pour 5 ans).</a:t>
            </a:r>
          </a:p>
          <a:p>
            <a:pPr algn="just"/>
            <a:endParaRPr lang="fr-FR" sz="2200" dirty="0">
              <a:solidFill>
                <a:srgbClr val="163E9D"/>
              </a:solidFill>
              <a:latin typeface="Franklin Gothic Medium" panose="020B0603020102020204" pitchFamily="34" charset="0"/>
            </a:endParaRPr>
          </a:p>
          <a:p>
            <a:pPr algn="just"/>
            <a:endParaRPr lang="fr-FR" sz="2200" dirty="0">
              <a:solidFill>
                <a:srgbClr val="163E9D"/>
              </a:solidFill>
              <a:latin typeface="Franklin Gothic Book" panose="020B0503020102020204" pitchFamily="34" charset="0"/>
            </a:endParaRPr>
          </a:p>
          <a:p>
            <a:pPr marL="285750" indent="-285750" algn="just">
              <a:buFont typeface="Courier New" panose="02070309020205020404" pitchFamily="49" charset="0"/>
              <a:buChar char="o"/>
            </a:pPr>
            <a:endParaRPr lang="fr-FR" sz="1800" dirty="0">
              <a:latin typeface="Franklin Gothic Medium" panose="020B0603020102020204" pitchFamily="34" charset="0"/>
            </a:endParaRPr>
          </a:p>
          <a:p>
            <a:endParaRPr lang="fr-FR" dirty="0"/>
          </a:p>
        </p:txBody>
      </p:sp>
      <p:sp>
        <p:nvSpPr>
          <p:cNvPr id="3" name="Rectangle 2">
            <a:extLst>
              <a:ext uri="{FF2B5EF4-FFF2-40B4-BE49-F238E27FC236}">
                <a16:creationId xmlns:a16="http://schemas.microsoft.com/office/drawing/2014/main" id="{B14278AF-8A9E-4D70-814E-23EC8FF8ED7D}"/>
              </a:ext>
            </a:extLst>
          </p:cNvPr>
          <p:cNvSpPr/>
          <p:nvPr/>
        </p:nvSpPr>
        <p:spPr>
          <a:xfrm>
            <a:off x="2837483" y="54339"/>
            <a:ext cx="6480720" cy="2369880"/>
          </a:xfrm>
          <a:prstGeom prst="rect">
            <a:avLst/>
          </a:prstGeom>
        </p:spPr>
        <p:txBody>
          <a:bodyPr wrap="square">
            <a:spAutoFit/>
          </a:bodyPr>
          <a:lstStyle/>
          <a:p>
            <a:pPr algn="l" eaLnBrk="1" hangingPunct="1"/>
            <a:endParaRPr lang="en-US" altLang="fr-FR" sz="4000" dirty="0">
              <a:solidFill>
                <a:schemeClr val="bg1"/>
              </a:solidFill>
              <a:latin typeface="Franklin Gothic Medium" panose="020B0603020102020204" pitchFamily="34" charset="0"/>
              <a:cs typeface="Netto Offc Pro Black" panose="020B0A04020101010102" pitchFamily="34" charset="0"/>
              <a:sym typeface="Netto OT Light" pitchFamily="-84" charset="0"/>
            </a:endParaRPr>
          </a:p>
          <a:p>
            <a:r>
              <a:rPr lang="fr-FR" sz="3600" b="1" dirty="0">
                <a:solidFill>
                  <a:schemeClr val="bg1"/>
                </a:solidFill>
                <a:latin typeface="+mj-lt"/>
                <a:cs typeface="Calibri Light" panose="020F0302020204030204" pitchFamily="34" charset="0"/>
              </a:rPr>
              <a:t>Evolutions concernant le droit d’usage de la Marque Qualité Tourisme</a:t>
            </a:r>
          </a:p>
        </p:txBody>
      </p:sp>
      <p:sp>
        <p:nvSpPr>
          <p:cNvPr id="5" name="Rectangle 1">
            <a:extLst>
              <a:ext uri="{FF2B5EF4-FFF2-40B4-BE49-F238E27FC236}">
                <a16:creationId xmlns:a16="http://schemas.microsoft.com/office/drawing/2014/main" id="{F2BB46CE-041C-4319-A5E9-A2444913CFDB}"/>
              </a:ext>
            </a:extLst>
          </p:cNvPr>
          <p:cNvSpPr>
            <a:spLocks noChangeArrowheads="1"/>
          </p:cNvSpPr>
          <p:nvPr/>
        </p:nvSpPr>
        <p:spPr bwMode="auto">
          <a:xfrm>
            <a:off x="-13148293" y="4784099"/>
            <a:ext cx="57853057"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dirty="0"/>
          </a:p>
        </p:txBody>
      </p:sp>
    </p:spTree>
    <p:extLst>
      <p:ext uri="{BB962C8B-B14F-4D97-AF65-F5344CB8AC3E}">
        <p14:creationId xmlns:p14="http://schemas.microsoft.com/office/powerpoint/2010/main" val="425369475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580383" y="3925298"/>
            <a:ext cx="11918230" cy="3539430"/>
          </a:xfrm>
          <a:prstGeom prst="rect">
            <a:avLst/>
          </a:prstGeom>
          <a:noFill/>
        </p:spPr>
        <p:txBody>
          <a:bodyPr wrap="square" rtlCol="0">
            <a:spAutoFit/>
          </a:bodyPr>
          <a:lstStyle/>
          <a:p>
            <a:pPr algn="just"/>
            <a:endParaRPr lang="fr-FR" sz="2400"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Pour les audits d’attribution : </a:t>
            </a:r>
          </a:p>
          <a:p>
            <a:pPr lvl="1" algn="just"/>
            <a:endParaRPr lang="fr-FR" sz="2400" b="1"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400" dirty="0"/>
              <a:t>Il s’agit des offices nouvellement constitués, dont ni la structure principale ni aucun BIT ne dispose du droit d’usage de la Marque.</a:t>
            </a:r>
          </a:p>
          <a:p>
            <a:pPr lvl="2" algn="just"/>
            <a:endParaRPr lang="fr-FR" sz="2400"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La visite mystère est réalisée dans les 6 mois précédant l’audit complet</a:t>
            </a:r>
          </a:p>
          <a:p>
            <a:pPr lvl="2" algn="just"/>
            <a:endParaRPr lang="fr-FR" sz="2400" dirty="0">
              <a:latin typeface="+mn-lt"/>
              <a:cs typeface="Calibri Light" panose="020F0302020204030204" pitchFamily="34" charset="0"/>
            </a:endParaRPr>
          </a:p>
          <a:p>
            <a:pPr algn="just"/>
            <a:r>
              <a:rPr lang="fr-FR" sz="1200" dirty="0">
                <a:latin typeface="Franklin Gothic Medium" panose="020B0603020102020204" pitchFamily="34" charset="0"/>
              </a:rPr>
              <a:t> </a:t>
            </a:r>
          </a:p>
          <a:p>
            <a:endParaRPr lang="fr-FR" sz="1200" dirty="0"/>
          </a:p>
        </p:txBody>
      </p:sp>
      <p:sp>
        <p:nvSpPr>
          <p:cNvPr id="3" name="Rectangle 2">
            <a:extLst>
              <a:ext uri="{FF2B5EF4-FFF2-40B4-BE49-F238E27FC236}">
                <a16:creationId xmlns:a16="http://schemas.microsoft.com/office/drawing/2014/main" id="{F6FBB15F-9367-48D4-A372-D445FF8BC777}"/>
              </a:ext>
            </a:extLst>
          </p:cNvPr>
          <p:cNvSpPr/>
          <p:nvPr/>
        </p:nvSpPr>
        <p:spPr>
          <a:xfrm>
            <a:off x="2667403" y="284550"/>
            <a:ext cx="6502400" cy="2308324"/>
          </a:xfrm>
          <a:prstGeom prst="rect">
            <a:avLst/>
          </a:prstGeom>
        </p:spPr>
        <p:txBody>
          <a:bodyPr>
            <a:spAutoFit/>
          </a:bodyPr>
          <a:lstStyle/>
          <a:p>
            <a:r>
              <a:rPr lang="fr-FR" sz="3600" b="1" dirty="0">
                <a:solidFill>
                  <a:schemeClr val="bg1"/>
                </a:solidFill>
                <a:latin typeface="+mj-lt"/>
                <a:cs typeface="Calibri Light" panose="020F0302020204030204" pitchFamily="34" charset="0"/>
              </a:rPr>
              <a:t>De nouvelles modalités d’audits complémentaires :  </a:t>
            </a:r>
          </a:p>
          <a:p>
            <a:r>
              <a:rPr lang="fr-FR" sz="3600" b="1" dirty="0">
                <a:solidFill>
                  <a:schemeClr val="bg1"/>
                </a:solidFill>
                <a:latin typeface="+mj-lt"/>
                <a:cs typeface="Calibri Light" panose="020F0302020204030204" pitchFamily="34" charset="0"/>
              </a:rPr>
              <a:t>une visite client mystère et un audit complet (1/2)</a:t>
            </a:r>
          </a:p>
        </p:txBody>
      </p:sp>
    </p:spTree>
    <p:extLst>
      <p:ext uri="{BB962C8B-B14F-4D97-AF65-F5344CB8AC3E}">
        <p14:creationId xmlns:p14="http://schemas.microsoft.com/office/powerpoint/2010/main" val="128854004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651051" y="2045260"/>
            <a:ext cx="11918230" cy="3785652"/>
          </a:xfrm>
          <a:prstGeom prst="rect">
            <a:avLst/>
          </a:prstGeom>
          <a:noFill/>
        </p:spPr>
        <p:txBody>
          <a:bodyPr wrap="square" rtlCol="0">
            <a:spAutoFit/>
          </a:bodyPr>
          <a:lstStyle/>
          <a:p>
            <a:pPr algn="just"/>
            <a:endParaRPr lang="fr-FR" sz="2400" dirty="0">
              <a:latin typeface="+mn-lt"/>
              <a:cs typeface="Calibri Light" panose="020F0302020204030204" pitchFamily="34" charset="0"/>
            </a:endParaRPr>
          </a:p>
          <a:p>
            <a:pPr lvl="2" algn="just"/>
            <a:endParaRPr lang="fr-FR" sz="2400"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Pour les audits de renouvellement : </a:t>
            </a:r>
          </a:p>
          <a:p>
            <a:pPr lvl="1" algn="just"/>
            <a:endParaRPr lang="fr-FR" sz="2400" b="1"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400" dirty="0">
                <a:solidFill>
                  <a:schemeClr val="tx1"/>
                </a:solidFill>
                <a:latin typeface="+mn-lt"/>
                <a:cs typeface="Calibri Light" panose="020F0302020204030204" pitchFamily="34" charset="0"/>
              </a:rPr>
              <a:t>OTF et la Commission Qualité (RT et auditeurs agrées) préconisent la réalisation de la visite mystère dans l’année précédant l’audit complet</a:t>
            </a:r>
          </a:p>
          <a:p>
            <a:pPr marL="1257300" lvl="2" indent="-342900" algn="just">
              <a:buFont typeface="Wingdings" panose="05000000000000000000" pitchFamily="2" charset="2"/>
              <a:buChar char="Ø"/>
            </a:pPr>
            <a:r>
              <a:rPr lang="fr-FR" sz="2400" dirty="0">
                <a:latin typeface="+mn-lt"/>
                <a:cs typeface="Calibri Light" panose="020F0302020204030204" pitchFamily="34" charset="0"/>
              </a:rPr>
              <a:t>La visite mystère peut être réalisée après l’audit complet en concertation entre l’OT et le RT.</a:t>
            </a:r>
          </a:p>
          <a:p>
            <a:pPr lvl="2" algn="just"/>
            <a:endParaRPr lang="fr-FR" sz="2400" dirty="0">
              <a:solidFill>
                <a:srgbClr val="FF0000"/>
              </a:solidFill>
              <a:latin typeface="+mn-lt"/>
              <a:cs typeface="Calibri Light" panose="020F0302020204030204" pitchFamily="34" charset="0"/>
            </a:endParaRPr>
          </a:p>
          <a:p>
            <a:pPr algn="just"/>
            <a:r>
              <a:rPr lang="fr-FR" sz="1200" dirty="0">
                <a:latin typeface="Franklin Gothic Medium" panose="020B0603020102020204" pitchFamily="34" charset="0"/>
              </a:rPr>
              <a:t> </a:t>
            </a:r>
          </a:p>
          <a:p>
            <a:endParaRPr lang="fr-FR" sz="1200" dirty="0"/>
          </a:p>
        </p:txBody>
      </p:sp>
      <p:sp>
        <p:nvSpPr>
          <p:cNvPr id="3" name="Rectangle 2">
            <a:extLst>
              <a:ext uri="{FF2B5EF4-FFF2-40B4-BE49-F238E27FC236}">
                <a16:creationId xmlns:a16="http://schemas.microsoft.com/office/drawing/2014/main" id="{F6FBB15F-9367-48D4-A372-D445FF8BC777}"/>
              </a:ext>
            </a:extLst>
          </p:cNvPr>
          <p:cNvSpPr/>
          <p:nvPr/>
        </p:nvSpPr>
        <p:spPr>
          <a:xfrm>
            <a:off x="2667403" y="284550"/>
            <a:ext cx="6502400" cy="2308324"/>
          </a:xfrm>
          <a:prstGeom prst="rect">
            <a:avLst/>
          </a:prstGeom>
        </p:spPr>
        <p:txBody>
          <a:bodyPr>
            <a:spAutoFit/>
          </a:bodyPr>
          <a:lstStyle/>
          <a:p>
            <a:r>
              <a:rPr lang="fr-FR" sz="3600" b="1" dirty="0">
                <a:solidFill>
                  <a:schemeClr val="bg1"/>
                </a:solidFill>
                <a:latin typeface="+mj-lt"/>
                <a:cs typeface="Calibri Light" panose="020F0302020204030204" pitchFamily="34" charset="0"/>
              </a:rPr>
              <a:t>De nouvelles modalités d’audits complémentaires :  </a:t>
            </a:r>
          </a:p>
          <a:p>
            <a:r>
              <a:rPr lang="fr-FR" sz="3600" b="1" dirty="0">
                <a:solidFill>
                  <a:schemeClr val="bg1"/>
                </a:solidFill>
                <a:latin typeface="+mj-lt"/>
                <a:cs typeface="Calibri Light" panose="020F0302020204030204" pitchFamily="34" charset="0"/>
              </a:rPr>
              <a:t>une visite client mystère et un audit complet (2/2)</a:t>
            </a:r>
          </a:p>
        </p:txBody>
      </p:sp>
      <p:pic>
        <p:nvPicPr>
          <p:cNvPr id="11" name="Espace réservé du contenu 4">
            <a:extLst>
              <a:ext uri="{FF2B5EF4-FFF2-40B4-BE49-F238E27FC236}">
                <a16:creationId xmlns:a16="http://schemas.microsoft.com/office/drawing/2014/main" id="{CB4E57BC-E64A-4EC9-A081-A72F5AB8EA73}"/>
              </a:ext>
            </a:extLst>
          </p:cNvPr>
          <p:cNvPicPr>
            <a:picLocks noGrp="1" noChangeAspect="1"/>
          </p:cNvPicPr>
          <p:nvPr>
            <p:ph idx="1"/>
          </p:nvPr>
        </p:nvPicPr>
        <p:blipFill>
          <a:blip r:embed="rId4"/>
          <a:stretch>
            <a:fillRect/>
          </a:stretch>
        </p:blipFill>
        <p:spPr>
          <a:xfrm>
            <a:off x="4637684" y="5524872"/>
            <a:ext cx="7992888" cy="3431802"/>
          </a:xfrm>
          <a:prstGeom prst="rect">
            <a:avLst/>
          </a:prstGeom>
        </p:spPr>
      </p:pic>
    </p:spTree>
    <p:extLst>
      <p:ext uri="{BB962C8B-B14F-4D97-AF65-F5344CB8AC3E}">
        <p14:creationId xmlns:p14="http://schemas.microsoft.com/office/powerpoint/2010/main" val="27258518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7731" y="0"/>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826643" y="2920261"/>
            <a:ext cx="11918230" cy="6894195"/>
          </a:xfrm>
          <a:prstGeom prst="rect">
            <a:avLst/>
          </a:prstGeom>
          <a:noFill/>
        </p:spPr>
        <p:txBody>
          <a:bodyPr wrap="square" rtlCol="0">
            <a:spAutoFit/>
          </a:bodyPr>
          <a:lstStyle/>
          <a:p>
            <a:pPr marL="800100" lvl="1" indent="-342900" algn="l">
              <a:buFont typeface="Arial" panose="020B0604020202020204" pitchFamily="34" charset="0"/>
              <a:buChar char="•"/>
            </a:pPr>
            <a:endParaRPr lang="fr-FR" sz="2400" dirty="0">
              <a:latin typeface="+mn-lt"/>
            </a:endParaRPr>
          </a:p>
          <a:p>
            <a:pPr lvl="1"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Visite client-mystère sur le BIT principal (selon flux de fréquentation) et sur l’ensemble des BIT (saisonniers compris, sans minimum de jours d’ouverture) par échantillonnage </a:t>
            </a:r>
          </a:p>
          <a:p>
            <a:pPr lvl="1"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Planification de la visite mystère par le RT ou par OTF </a:t>
            </a:r>
            <a:r>
              <a:rPr lang="fr-FR" sz="2400" dirty="0">
                <a:latin typeface="+mn-lt"/>
                <a:cs typeface="Calibri Light" panose="020F0302020204030204" pitchFamily="34" charset="0"/>
              </a:rPr>
              <a:t>(modalités de sélection et sollicitation du devis à définir en concertation entre l’OT et le RT)</a:t>
            </a:r>
          </a:p>
          <a:p>
            <a:pPr lvl="1" algn="just"/>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b="1" dirty="0">
                <a:latin typeface="+mn-lt"/>
                <a:cs typeface="Calibri Light" panose="020F0302020204030204" pitchFamily="34" charset="0"/>
              </a:rPr>
              <a:t>Différentes étapes </a:t>
            </a:r>
            <a:r>
              <a:rPr lang="fr-FR" sz="2400" dirty="0">
                <a:latin typeface="+mn-lt"/>
                <a:cs typeface="Calibri Light" panose="020F0302020204030204" pitchFamily="34" charset="0"/>
              </a:rPr>
              <a:t>: tests à distance, visite mystère du ou des BIT, examen de documents en dévoilé, débriefing et restitution des constats.</a:t>
            </a:r>
          </a:p>
          <a:p>
            <a:pPr marL="800100" lvl="1" indent="-342900" algn="just">
              <a:buFont typeface="Wingdings" panose="05000000000000000000" pitchFamily="2" charset="2"/>
              <a:buChar char="Ø"/>
            </a:pPr>
            <a:endParaRPr lang="fr-FR" sz="2400" dirty="0">
              <a:latin typeface="+mn-lt"/>
              <a:cs typeface="Calibri Light" panose="020F0302020204030204" pitchFamily="34" charset="0"/>
            </a:endParaRPr>
          </a:p>
          <a:p>
            <a:pPr marL="800100" lvl="1" indent="-342900" algn="just">
              <a:buFont typeface="Wingdings" panose="05000000000000000000" pitchFamily="2" charset="2"/>
              <a:buChar char="Ø"/>
            </a:pPr>
            <a:r>
              <a:rPr lang="fr-FR" sz="2400" dirty="0">
                <a:latin typeface="+mn-lt"/>
                <a:cs typeface="Calibri Light" panose="020F0302020204030204" pitchFamily="34" charset="0"/>
              </a:rPr>
              <a:t>Si résultat insatisfaisant (inférieur à 85%), </a:t>
            </a:r>
            <a:r>
              <a:rPr lang="fr-FR" sz="2400" b="1" dirty="0">
                <a:latin typeface="+mn-lt"/>
                <a:cs typeface="Calibri Light" panose="020F0302020204030204" pitchFamily="34" charset="0"/>
              </a:rPr>
              <a:t>possible « rattrapage » sur les critères « rattrapables »</a:t>
            </a:r>
            <a:r>
              <a:rPr lang="fr-FR" sz="2400" dirty="0">
                <a:latin typeface="+mn-lt"/>
                <a:cs typeface="Calibri Light" panose="020F0302020204030204" pitchFamily="34" charset="0"/>
              </a:rPr>
              <a:t> avec des actions correctives validées entre le RT et l’OT pour finaliser et valider le rapport + examen du plan d’actions issu de la VM par l’auditeur lors de l’audit complet</a:t>
            </a: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138773"/>
          </a:xfrm>
          <a:prstGeom prst="rect">
            <a:avLst/>
          </a:prstGeom>
        </p:spPr>
        <p:txBody>
          <a:bodyPr>
            <a:spAutoFit/>
          </a:bodyPr>
          <a:lstStyle/>
          <a:p>
            <a:r>
              <a:rPr lang="fr-FR" sz="3600" b="1" dirty="0">
                <a:solidFill>
                  <a:schemeClr val="bg1"/>
                </a:solidFill>
                <a:latin typeface="+mj-lt"/>
                <a:cs typeface="Calibri Light" panose="020F0302020204030204" pitchFamily="34" charset="0"/>
              </a:rPr>
              <a:t>La visite client mystère (1/5)</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spTree>
    <p:extLst>
      <p:ext uri="{BB962C8B-B14F-4D97-AF65-F5344CB8AC3E}">
        <p14:creationId xmlns:p14="http://schemas.microsoft.com/office/powerpoint/2010/main" val="398812072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 descr="Slide_OTF-page-interieur(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3913" y="-250709"/>
            <a:ext cx="130048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Rectangle 2"/>
          <p:cNvSpPr>
            <a:spLocks/>
          </p:cNvSpPr>
          <p:nvPr/>
        </p:nvSpPr>
        <p:spPr bwMode="auto">
          <a:xfrm>
            <a:off x="14467681" y="8956675"/>
            <a:ext cx="2032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endParaRPr lang="en-US" altLang="fr-FR" sz="2000" dirty="0">
              <a:solidFill>
                <a:srgbClr val="FFFFFF"/>
              </a:solidFill>
              <a:latin typeface="Netto OT" pitchFamily="-84" charset="0"/>
              <a:sym typeface="Netto OT Light" pitchFamily="-84" charset="0"/>
            </a:endParaRPr>
          </a:p>
        </p:txBody>
      </p:sp>
      <p:sp>
        <p:nvSpPr>
          <p:cNvPr id="15366" name="Rectangle 2"/>
          <p:cNvSpPr>
            <a:spLocks/>
          </p:cNvSpPr>
          <p:nvPr/>
        </p:nvSpPr>
        <p:spPr bwMode="auto">
          <a:xfrm>
            <a:off x="3125515" y="2932584"/>
            <a:ext cx="11381978" cy="579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en-US" altLang="ja-JP" sz="6000" dirty="0">
              <a:solidFill>
                <a:schemeClr val="tx2"/>
              </a:solidFill>
              <a:latin typeface="Netto Offc Pro Black" panose="020B0A04020101010102" pitchFamily="34" charset="0"/>
              <a:cs typeface="Netto Offc Pro Black" panose="020B0A04020101010102" pitchFamily="34" charset="0"/>
              <a:sym typeface="Netto OT Light" pitchFamily="-84" charset="0"/>
            </a:endParaRPr>
          </a:p>
        </p:txBody>
      </p:sp>
      <p:sp>
        <p:nvSpPr>
          <p:cNvPr id="9" name="Rectangle 2"/>
          <p:cNvSpPr>
            <a:spLocks/>
          </p:cNvSpPr>
          <p:nvPr/>
        </p:nvSpPr>
        <p:spPr bwMode="auto">
          <a:xfrm>
            <a:off x="2549451" y="268288"/>
            <a:ext cx="7056784" cy="18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eaLnBrk="1" hangingPunct="1"/>
            <a:endParaRPr lang="fr-FR" altLang="fr-FR" sz="4400" dirty="0">
              <a:solidFill>
                <a:srgbClr val="FFFFFF"/>
              </a:solidFill>
              <a:latin typeface="Franklin Gothic Medium" panose="020B0603020102020204" pitchFamily="34" charset="0"/>
              <a:ea typeface="MS PGothic" pitchFamily="34" charset="-128"/>
              <a:cs typeface="Netto Offc Pro Black" panose="020B0A04020101010102" pitchFamily="34" charset="0"/>
              <a:sym typeface="Netto OT Light" pitchFamily="-84" charset="0"/>
            </a:endParaRPr>
          </a:p>
        </p:txBody>
      </p:sp>
      <p:sp>
        <p:nvSpPr>
          <p:cNvPr id="10" name="Rectangle 2"/>
          <p:cNvSpPr>
            <a:spLocks/>
          </p:cNvSpPr>
          <p:nvPr/>
        </p:nvSpPr>
        <p:spPr bwMode="auto">
          <a:xfrm>
            <a:off x="14361162" y="8956675"/>
            <a:ext cx="451030" cy="295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3600">
                <a:solidFill>
                  <a:schemeClr val="tx1"/>
                </a:solidFill>
                <a:latin typeface="Gill Sans" pitchFamily="-84" charset="0"/>
                <a:ea typeface="ヒラギノ角ゴ ProN W3" pitchFamily="-84" charset="-128"/>
                <a:sym typeface="Gill Sans" pitchFamily="-84" charset="0"/>
              </a:defRPr>
            </a:lvl1pPr>
            <a:lvl2pPr marL="742950" indent="-285750" eaLnBrk="0" hangingPunct="0">
              <a:defRPr sz="3600">
                <a:solidFill>
                  <a:schemeClr val="tx1"/>
                </a:solidFill>
                <a:latin typeface="Gill Sans" pitchFamily="-84" charset="0"/>
                <a:ea typeface="ヒラギノ角ゴ ProN W3" pitchFamily="-84" charset="-128"/>
                <a:sym typeface="Gill Sans" pitchFamily="-84" charset="0"/>
              </a:defRPr>
            </a:lvl2pPr>
            <a:lvl3pPr marL="1143000" indent="-228600" eaLnBrk="0" hangingPunct="0">
              <a:defRPr sz="3600">
                <a:solidFill>
                  <a:schemeClr val="tx1"/>
                </a:solidFill>
                <a:latin typeface="Gill Sans" pitchFamily="-84" charset="0"/>
                <a:ea typeface="ヒラギノ角ゴ ProN W3" pitchFamily="-84" charset="-128"/>
                <a:sym typeface="Gill Sans" pitchFamily="-84" charset="0"/>
              </a:defRPr>
            </a:lvl3pPr>
            <a:lvl4pPr marL="1600200" indent="-228600" eaLnBrk="0" hangingPunct="0">
              <a:defRPr sz="3600">
                <a:solidFill>
                  <a:schemeClr val="tx1"/>
                </a:solidFill>
                <a:latin typeface="Gill Sans" pitchFamily="-84" charset="0"/>
                <a:ea typeface="ヒラギノ角ゴ ProN W3" pitchFamily="-84" charset="-128"/>
                <a:sym typeface="Gill Sans" pitchFamily="-84" charset="0"/>
              </a:defRPr>
            </a:lvl4pPr>
            <a:lvl5pPr marL="2057400" indent="-228600" eaLnBrk="0" hangingPunct="0">
              <a:defRPr sz="3600">
                <a:solidFill>
                  <a:schemeClr val="tx1"/>
                </a:solidFill>
                <a:latin typeface="Gill Sans" pitchFamily="-84" charset="0"/>
                <a:ea typeface="ヒラギノ角ゴ ProN W3" pitchFamily="-84" charset="-128"/>
                <a:sym typeface="Gill Sans" pitchFamily="-84" charset="0"/>
              </a:defRPr>
            </a:lvl5pPr>
            <a:lvl6pPr marL="25146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6pPr>
            <a:lvl7pPr marL="29718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7pPr>
            <a:lvl8pPr marL="34290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8pPr>
            <a:lvl9pPr marL="3886200" indent="-228600" algn="ctr" eaLnBrk="0" fontAlgn="base" hangingPunct="0">
              <a:spcBef>
                <a:spcPct val="0"/>
              </a:spcBef>
              <a:spcAft>
                <a:spcPct val="0"/>
              </a:spcAft>
              <a:defRPr sz="3600">
                <a:solidFill>
                  <a:schemeClr val="tx1"/>
                </a:solidFill>
                <a:latin typeface="Gill Sans" pitchFamily="-84" charset="0"/>
                <a:ea typeface="ヒラギノ角ゴ ProN W3" pitchFamily="-84" charset="-128"/>
                <a:sym typeface="Gill Sans" pitchFamily="-84" charset="0"/>
              </a:defRPr>
            </a:lvl9pPr>
          </a:lstStyle>
          <a:p>
            <a:pPr algn="l" eaLnBrk="1" hangingPunct="1"/>
            <a:r>
              <a:rPr lang="fr-FR" altLang="fr-FR" sz="2000" dirty="0">
                <a:solidFill>
                  <a:srgbClr val="FFFFFF"/>
                </a:solidFill>
                <a:latin typeface="Netto OT" pitchFamily="-84" charset="0"/>
                <a:ea typeface="MS PGothic" pitchFamily="34" charset="-128"/>
                <a:sym typeface="Netto OT Light" pitchFamily="-84" charset="0"/>
              </a:rPr>
              <a:t> </a:t>
            </a:r>
            <a:endParaRPr lang="en-US" altLang="fr-FR" sz="1800" dirty="0">
              <a:solidFill>
                <a:srgbClr val="FFFFFF"/>
              </a:solidFill>
              <a:latin typeface="Netto OT" pitchFamily="-84" charset="0"/>
              <a:sym typeface="Netto OT Light" pitchFamily="-84" charset="0"/>
            </a:endParaRPr>
          </a:p>
        </p:txBody>
      </p:sp>
      <p:sp>
        <p:nvSpPr>
          <p:cNvPr id="2" name="ZoneTexte 1"/>
          <p:cNvSpPr txBox="1"/>
          <p:nvPr/>
        </p:nvSpPr>
        <p:spPr>
          <a:xfrm>
            <a:off x="2857389" y="3537228"/>
            <a:ext cx="11918230" cy="6463308"/>
          </a:xfrm>
          <a:prstGeom prst="rect">
            <a:avLst/>
          </a:prstGeom>
          <a:noFill/>
        </p:spPr>
        <p:txBody>
          <a:bodyPr wrap="square" rtlCol="0">
            <a:spAutoFit/>
          </a:bodyPr>
          <a:lstStyle/>
          <a:p>
            <a:pPr marL="800100" lvl="1" indent="-342900" algn="just">
              <a:buFont typeface="Wingdings" panose="05000000000000000000" pitchFamily="2" charset="2"/>
              <a:buChar char="Ø"/>
            </a:pPr>
            <a:r>
              <a:rPr lang="fr-FR" sz="2000" dirty="0">
                <a:cs typeface="Calibri Light" panose="020F0302020204030204" pitchFamily="34" charset="0"/>
              </a:rPr>
              <a:t>Visite des BIT par échantillonnage </a:t>
            </a:r>
            <a:r>
              <a:rPr lang="fr-FR" sz="2000" dirty="0">
                <a:latin typeface="+mn-lt"/>
                <a:cs typeface="Calibri Light" panose="020F0302020204030204" pitchFamily="34" charset="0"/>
              </a:rPr>
              <a:t>:</a:t>
            </a: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800100" lvl="1" indent="-342900" algn="just">
              <a:buFont typeface="Wingdings" panose="05000000000000000000" pitchFamily="2" charset="2"/>
              <a:buChar char="Ø"/>
            </a:pPr>
            <a:endParaRPr lang="fr-FR" sz="2400" b="1" dirty="0">
              <a:latin typeface="+mn-lt"/>
              <a:cs typeface="Calibri Light" panose="020F0302020204030204" pitchFamily="34" charset="0"/>
            </a:endParaRPr>
          </a:p>
          <a:p>
            <a:pPr marL="1257300" lvl="2" indent="-342900" algn="just">
              <a:buFont typeface="Wingdings" panose="05000000000000000000" pitchFamily="2" charset="2"/>
              <a:buChar char="Ø"/>
            </a:pPr>
            <a:endParaRPr lang="fr-FR" sz="2000" dirty="0">
              <a:latin typeface="+mn-lt"/>
              <a:cs typeface="Calibri Light" panose="020F0302020204030204" pitchFamily="34" charset="0"/>
            </a:endParaRPr>
          </a:p>
          <a:p>
            <a:pPr marL="1257300" lvl="2" indent="-342900" algn="just">
              <a:buFont typeface="Wingdings" panose="05000000000000000000" pitchFamily="2" charset="2"/>
              <a:buChar char="Ø"/>
            </a:pPr>
            <a:endParaRPr lang="fr-FR" sz="2000" dirty="0">
              <a:latin typeface="+mn-lt"/>
              <a:cs typeface="Calibri Light" panose="020F0302020204030204" pitchFamily="34" charset="0"/>
            </a:endParaRPr>
          </a:p>
          <a:p>
            <a:pPr marL="1257300" lvl="2" indent="-342900" algn="just">
              <a:buFont typeface="Wingdings" panose="05000000000000000000" pitchFamily="2" charset="2"/>
              <a:buChar char="Ø"/>
            </a:pPr>
            <a:endParaRPr lang="fr-FR" sz="2000" dirty="0">
              <a:latin typeface="+mn-lt"/>
              <a:cs typeface="Calibri Light" panose="020F0302020204030204" pitchFamily="34" charset="0"/>
            </a:endParaRPr>
          </a:p>
          <a:p>
            <a:pPr marL="1257300" lvl="2" indent="-342900" algn="just">
              <a:buFont typeface="Wingdings" panose="05000000000000000000" pitchFamily="2" charset="2"/>
              <a:buChar char="Ø"/>
            </a:pPr>
            <a:endParaRPr lang="fr-FR" sz="2000" dirty="0">
              <a:latin typeface="+mn-lt"/>
              <a:cs typeface="Calibri Light" panose="020F0302020204030204" pitchFamily="34" charset="0"/>
            </a:endParaRPr>
          </a:p>
          <a:p>
            <a:pPr marL="1257300" lvl="2" indent="-342900" algn="just">
              <a:buFont typeface="Wingdings" panose="05000000000000000000" pitchFamily="2" charset="2"/>
              <a:buChar char="Ø"/>
            </a:pPr>
            <a:r>
              <a:rPr lang="fr-FR" sz="2000" dirty="0">
                <a:latin typeface="+mn-lt"/>
                <a:cs typeface="Calibri Light" panose="020F0302020204030204" pitchFamily="34" charset="0"/>
              </a:rPr>
              <a:t>Lors de la constitution de l’échantillon les BIT des stations classés sont choisis prioritairement</a:t>
            </a:r>
          </a:p>
          <a:p>
            <a:pPr marL="1257300" lvl="2" indent="-342900" algn="just">
              <a:buFont typeface="Wingdings" panose="05000000000000000000" pitchFamily="2" charset="2"/>
              <a:buChar char="Ø"/>
            </a:pPr>
            <a:r>
              <a:rPr lang="fr-FR" sz="2000" dirty="0">
                <a:latin typeface="+mn-lt"/>
                <a:cs typeface="Calibri Light" panose="020F0302020204030204" pitchFamily="34" charset="0"/>
              </a:rPr>
              <a:t>Les BIT des stations classées doivent tous être audités même si le nombre dépasse l’échantillon prévu</a:t>
            </a:r>
          </a:p>
          <a:p>
            <a:pPr algn="l"/>
            <a:r>
              <a:rPr lang="fr-FR" sz="2000" dirty="0">
                <a:latin typeface="+mj-lt"/>
              </a:rPr>
              <a:t> </a:t>
            </a:r>
          </a:p>
          <a:p>
            <a:pPr marL="285750" indent="-285750" algn="just">
              <a:buFont typeface="Courier New" panose="02070309020205020404" pitchFamily="49" charset="0"/>
              <a:buChar char="o"/>
            </a:pPr>
            <a:endParaRPr lang="fr-FR" sz="2000" dirty="0">
              <a:latin typeface="+mj-lt"/>
            </a:endParaRPr>
          </a:p>
          <a:p>
            <a:endParaRPr lang="fr-FR" dirty="0"/>
          </a:p>
        </p:txBody>
      </p:sp>
      <p:sp>
        <p:nvSpPr>
          <p:cNvPr id="3" name="Rectangle 2">
            <a:extLst>
              <a:ext uri="{FF2B5EF4-FFF2-40B4-BE49-F238E27FC236}">
                <a16:creationId xmlns:a16="http://schemas.microsoft.com/office/drawing/2014/main" id="{F565580D-222F-4C1C-9216-0876A24ED6E2}"/>
              </a:ext>
            </a:extLst>
          </p:cNvPr>
          <p:cNvSpPr/>
          <p:nvPr/>
        </p:nvSpPr>
        <p:spPr>
          <a:xfrm>
            <a:off x="2826643" y="446286"/>
            <a:ext cx="6502400" cy="1692771"/>
          </a:xfrm>
          <a:prstGeom prst="rect">
            <a:avLst/>
          </a:prstGeom>
        </p:spPr>
        <p:txBody>
          <a:bodyPr>
            <a:spAutoFit/>
          </a:bodyPr>
          <a:lstStyle/>
          <a:p>
            <a:r>
              <a:rPr lang="fr-FR" sz="3600" b="1" dirty="0">
                <a:solidFill>
                  <a:schemeClr val="bg1"/>
                </a:solidFill>
                <a:latin typeface="+mj-lt"/>
                <a:cs typeface="Calibri Light" panose="020F0302020204030204" pitchFamily="34" charset="0"/>
              </a:rPr>
              <a:t>La visite client mystère (2/5)</a:t>
            </a:r>
          </a:p>
          <a:p>
            <a:r>
              <a:rPr lang="fr-FR" sz="3600" b="1" dirty="0">
                <a:solidFill>
                  <a:schemeClr val="bg1"/>
                </a:solidFill>
                <a:latin typeface="+mj-lt"/>
                <a:cs typeface="Calibri Light" panose="020F0302020204030204" pitchFamily="34" charset="0"/>
              </a:rPr>
              <a:t>Echantillonnage des BIT</a:t>
            </a:r>
            <a:endParaRPr lang="fr-FR" sz="3600" dirty="0">
              <a:solidFill>
                <a:schemeClr val="bg1"/>
              </a:solidFill>
              <a:latin typeface="+mj-lt"/>
              <a:cs typeface="Calibri Light" panose="020F0302020204030204" pitchFamily="34" charset="0"/>
            </a:endParaRPr>
          </a:p>
          <a:p>
            <a:pPr algn="r" eaLnBrk="1" hangingPunct="1"/>
            <a:endParaRPr lang="en-US" altLang="fr-FR" sz="3200" dirty="0">
              <a:solidFill>
                <a:schemeClr val="bg1"/>
              </a:solidFill>
              <a:latin typeface="Netto Offc Pro Black" panose="020B0A04020101010102" pitchFamily="34" charset="0"/>
              <a:cs typeface="Netto Offc Pro Black" panose="020B0A04020101010102" pitchFamily="34" charset="0"/>
              <a:sym typeface="Netto OT Light" pitchFamily="-84" charset="0"/>
            </a:endParaRPr>
          </a:p>
        </p:txBody>
      </p:sp>
      <p:pic>
        <p:nvPicPr>
          <p:cNvPr id="11" name="Image 10">
            <a:extLst>
              <a:ext uri="{FF2B5EF4-FFF2-40B4-BE49-F238E27FC236}">
                <a16:creationId xmlns:a16="http://schemas.microsoft.com/office/drawing/2014/main" id="{1A5B7C84-6548-43BE-99CE-D9199D9E67F5}"/>
              </a:ext>
            </a:extLst>
          </p:cNvPr>
          <p:cNvPicPr>
            <a:picLocks noChangeAspect="1"/>
          </p:cNvPicPr>
          <p:nvPr/>
        </p:nvPicPr>
        <p:blipFill>
          <a:blip r:embed="rId4"/>
          <a:stretch>
            <a:fillRect/>
          </a:stretch>
        </p:blipFill>
        <p:spPr>
          <a:xfrm>
            <a:off x="5241284" y="3798736"/>
            <a:ext cx="6633023" cy="4064352"/>
          </a:xfrm>
          <a:prstGeom prst="rect">
            <a:avLst/>
          </a:prstGeom>
        </p:spPr>
      </p:pic>
    </p:spTree>
    <p:extLst>
      <p:ext uri="{BB962C8B-B14F-4D97-AF65-F5344CB8AC3E}">
        <p14:creationId xmlns:p14="http://schemas.microsoft.com/office/powerpoint/2010/main" val="25688604"/>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re et sous-titre">
  <a:themeElements>
    <a:clrScheme name="Titre et sous-tit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et sous-titre">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et sous-titr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Vierge">
  <a:themeElements>
    <a:clrScheme name="Vier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erge">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Vierg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Titre et puces - Gauche">
  <a:themeElements>
    <a:clrScheme name="Titre et puces - Gauch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et puces - Gauche">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et puces - Gauch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Titre et puces sur 2 colonnes">
  <a:themeElements>
    <a:clrScheme name="Titre et puces sur 2 colon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et puces sur 2 colonnes">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et puces sur 2 colonn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re et puces - Droite">
  <a:themeElements>
    <a:clrScheme name="Titre et puces - Dro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et puces - Droite">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et puces - Dro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Titre, puces et photo">
  <a:themeElements>
    <a:clrScheme name="Titre, puces et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puces et photo">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puces et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re et puces">
  <a:themeElements>
    <a:clrScheme name="Titre et pu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et puces">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et pu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re - Centré">
  <a:themeElements>
    <a:clrScheme name="Titre - Centré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 Centré">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 Centré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uces">
  <a:themeElements>
    <a:clrScheme name="Pu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uces">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uc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hoto - Horizontale">
  <a:themeElements>
    <a:clrScheme name="Photo - Horizonta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Horizonta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Horizonta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Reflet horizontal">
  <a:themeElements>
    <a:clrScheme name="Photo - Reflet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Reflet horizont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Reflet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Photo - Verticale">
  <a:themeElements>
    <a:clrScheme name="Photo - Vertica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Vertica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hoto - Reflet vertical">
  <a:themeElements>
    <a:clrScheme name="Photo - Reflet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Reflet vertical">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Photo - Reflet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re - Haut">
  <a:themeElements>
    <a:clrScheme name="Titre - H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re - Haut">
      <a:majorFont>
        <a:latin typeface="Gill Sans"/>
        <a:ea typeface="ヒラギノ角ゴ ProN W3"/>
        <a:cs typeface="ヒラギノ角ゴ ProN W3"/>
      </a:majorFont>
      <a:minorFont>
        <a:latin typeface="Gill Sans"/>
        <a:ea typeface="ヒラギノ角ゴ ProN W3"/>
        <a:cs typeface="ヒラギノ角ゴ ProN W3"/>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a:ln>
              <a:noFill/>
            </a:ln>
            <a:solidFill>
              <a:srgbClr val="000000"/>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re - H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7139</TotalTime>
  <Pages>0</Pages>
  <Words>1734</Words>
  <Characters>0</Characters>
  <Application>Microsoft Office PowerPoint</Application>
  <PresentationFormat>Personnalisé</PresentationFormat>
  <Lines>0</Lines>
  <Paragraphs>276</Paragraphs>
  <Slides>20</Slides>
  <Notes>20</Notes>
  <HiddenSlides>0</HiddenSlides>
  <MMClips>0</MMClips>
  <ScaleCrop>false</ScaleCrop>
  <HeadingPairs>
    <vt:vector size="6" baseType="variant">
      <vt:variant>
        <vt:lpstr>Polices utilisées</vt:lpstr>
      </vt:variant>
      <vt:variant>
        <vt:i4>10</vt:i4>
      </vt:variant>
      <vt:variant>
        <vt:lpstr>Thème</vt:lpstr>
      </vt:variant>
      <vt:variant>
        <vt:i4>14</vt:i4>
      </vt:variant>
      <vt:variant>
        <vt:lpstr>Titres des diapositives</vt:lpstr>
      </vt:variant>
      <vt:variant>
        <vt:i4>20</vt:i4>
      </vt:variant>
    </vt:vector>
  </HeadingPairs>
  <TitlesOfParts>
    <vt:vector size="44" baseType="lpstr">
      <vt:lpstr>Arial</vt:lpstr>
      <vt:lpstr>Calibri</vt:lpstr>
      <vt:lpstr>Calibri Light</vt:lpstr>
      <vt:lpstr>Courier New</vt:lpstr>
      <vt:lpstr>Franklin Gothic Book</vt:lpstr>
      <vt:lpstr>Franklin Gothic Medium</vt:lpstr>
      <vt:lpstr>Gill Sans</vt:lpstr>
      <vt:lpstr>Netto Offc Pro Black</vt:lpstr>
      <vt:lpstr>Netto OT</vt:lpstr>
      <vt:lpstr>Wingdings</vt:lpstr>
      <vt:lpstr>Titre et sous-titre</vt:lpstr>
      <vt:lpstr>Titre et puces</vt:lpstr>
      <vt:lpstr>Titre - Centré</vt:lpstr>
      <vt:lpstr>Puces</vt:lpstr>
      <vt:lpstr>Photo - Horizontale</vt:lpstr>
      <vt:lpstr>Photo - Reflet horizontal</vt:lpstr>
      <vt:lpstr>Photo - Verticale</vt:lpstr>
      <vt:lpstr>Photo - Reflet vertical</vt:lpstr>
      <vt:lpstr>Titre - Haut</vt:lpstr>
      <vt:lpstr>Vierge</vt:lpstr>
      <vt:lpstr>Titre et puces - Gauche</vt:lpstr>
      <vt:lpstr>Titre et puces sur 2 colonnes</vt:lpstr>
      <vt:lpstr>Titre et puces - Droite</vt:lpstr>
      <vt:lpstr>Titre, puces et photo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Flora BILLY</dc:creator>
  <cp:lastModifiedBy>Céline GEY</cp:lastModifiedBy>
  <cp:revision>828</cp:revision>
  <cp:lastPrinted>2019-12-02T15:52:35Z</cp:lastPrinted>
  <dcterms:modified xsi:type="dcterms:W3CDTF">2019-12-04T09:30:39Z</dcterms:modified>
</cp:coreProperties>
</file>