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26"/>
  </p:notesMasterIdLst>
  <p:handoutMasterIdLst>
    <p:handoutMasterId r:id="rId27"/>
  </p:handoutMasterIdLst>
  <p:sldIdLst>
    <p:sldId id="449" r:id="rId2"/>
    <p:sldId id="435" r:id="rId3"/>
    <p:sldId id="488" r:id="rId4"/>
    <p:sldId id="478" r:id="rId5"/>
    <p:sldId id="523" r:id="rId6"/>
    <p:sldId id="297" r:id="rId7"/>
    <p:sldId id="298" r:id="rId8"/>
    <p:sldId id="519" r:id="rId9"/>
    <p:sldId id="520" r:id="rId10"/>
    <p:sldId id="522" r:id="rId11"/>
    <p:sldId id="521" r:id="rId12"/>
    <p:sldId id="443" r:id="rId13"/>
    <p:sldId id="492" r:id="rId14"/>
    <p:sldId id="479" r:id="rId15"/>
    <p:sldId id="546" r:id="rId16"/>
    <p:sldId id="487" r:id="rId17"/>
    <p:sldId id="491" r:id="rId18"/>
    <p:sldId id="545" r:id="rId19"/>
    <p:sldId id="547" r:id="rId20"/>
    <p:sldId id="524" r:id="rId21"/>
    <p:sldId id="526" r:id="rId22"/>
    <p:sldId id="525" r:id="rId23"/>
    <p:sldId id="528" r:id="rId24"/>
    <p:sldId id="439" r:id="rId2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E9C7F782-87DE-43C0-8ADB-E96DEA23BB81}">
          <p14:sldIdLst>
            <p14:sldId id="449"/>
            <p14:sldId id="435"/>
            <p14:sldId id="488"/>
            <p14:sldId id="478"/>
            <p14:sldId id="523"/>
            <p14:sldId id="297"/>
            <p14:sldId id="298"/>
            <p14:sldId id="519"/>
            <p14:sldId id="520"/>
            <p14:sldId id="522"/>
            <p14:sldId id="521"/>
            <p14:sldId id="443"/>
            <p14:sldId id="492"/>
            <p14:sldId id="479"/>
            <p14:sldId id="546"/>
            <p14:sldId id="487"/>
            <p14:sldId id="491"/>
            <p14:sldId id="545"/>
            <p14:sldId id="547"/>
            <p14:sldId id="524"/>
            <p14:sldId id="526"/>
            <p14:sldId id="525"/>
            <p14:sldId id="528"/>
          </p14:sldIdLst>
        </p14:section>
        <p14:section name="Section sans titre" id="{00B1808A-29AA-4DFB-9D6F-3491202B6E16}">
          <p14:sldIdLst>
            <p14:sldId id="4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28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0" autoAdjust="0"/>
    <p:restoredTop sz="83926" autoAdjust="0"/>
  </p:normalViewPr>
  <p:slideViewPr>
    <p:cSldViewPr>
      <p:cViewPr varScale="1">
        <p:scale>
          <a:sx n="62" d="100"/>
          <a:sy n="62" d="100"/>
        </p:scale>
        <p:origin x="34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765" y="-8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AE0D8-8353-461A-A1F1-EEB8B47B83A3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E2051-F6CB-4172-B989-08F11A48F8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3014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D9148-0074-4B63-A0E8-033E4734C93F}" type="datetimeFigureOut">
              <a:rPr lang="fr-FR" smtClean="0"/>
              <a:t>03/12/2019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74711-0F80-44E5-B8DB-C6A07AD2F1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72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74711-0F80-44E5-B8DB-C6A07AD2F1A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8727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74711-0F80-44E5-B8DB-C6A07AD2F1A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0435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74711-0F80-44E5-B8DB-C6A07AD2F1A2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61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utiger LT Std 55 Roman" pitchFamily="34" charset="0"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  <a:latin typeface="Felt Tip Roman" pitchFamily="2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  <a:endParaRPr kumimoji="0" lang="en-US" dirty="0"/>
          </a:p>
        </p:txBody>
      </p:sp>
      <p:grpSp>
        <p:nvGrpSpPr>
          <p:cNvPr id="2" name="Groupe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085" y="34953"/>
            <a:ext cx="1395979" cy="134552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5787973"/>
            <a:ext cx="2641605" cy="8991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458" y="34952"/>
            <a:ext cx="5410693" cy="134552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8" y="70902"/>
            <a:ext cx="5041365" cy="13095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>
                <a:latin typeface="Insignia LT Std" pitchFamily="34" charset="0"/>
              </a:defRPr>
            </a:lvl1pPr>
            <a:lvl2pPr>
              <a:defRPr>
                <a:latin typeface="Frutiger LT Std 45 Light" pitchFamily="34" charset="0"/>
              </a:defRPr>
            </a:lvl2pPr>
            <a:lvl3pPr>
              <a:defRPr>
                <a:latin typeface="Frutiger LT Std 47 Light Cn" pitchFamily="34" charset="0"/>
              </a:defRPr>
            </a:lvl3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Frutiger LT Std 55 Roman" pitchFamily="34" charset="0"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6237313"/>
            <a:ext cx="1536171" cy="52288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04512" y="836712"/>
            <a:ext cx="1442720" cy="54254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49" y="116632"/>
            <a:ext cx="1442720" cy="54254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804" y="240280"/>
            <a:ext cx="1442720" cy="54254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>
                <a:latin typeface="Frutiger LT Std 55 Roman" pitchFamily="34" charset="0"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Frutiger LT Std 55 Roman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  <a:latin typeface="Frutiger LT Std 55 Roman" pitchFamily="34" charset="0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>
                <a:latin typeface="Insignia LT Std" pitchFamily="34" charset="0"/>
              </a:defRPr>
            </a:lvl1pPr>
            <a:lvl2pPr>
              <a:defRPr sz="2000">
                <a:latin typeface="Frutiger LT Std 45 Light" pitchFamily="34" charset="0"/>
              </a:defRPr>
            </a:lvl2pPr>
            <a:lvl3pPr>
              <a:defRPr sz="1800">
                <a:latin typeface="Frutiger LT Std 47 Light Cn" pitchFamily="34" charset="0"/>
              </a:defRPr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>
                <a:latin typeface="Insignia LT Std" pitchFamily="34" charset="0"/>
              </a:defRPr>
            </a:lvl1pPr>
            <a:lvl2pPr>
              <a:defRPr sz="2000">
                <a:latin typeface="Frutiger LT Std 45 Light" pitchFamily="34" charset="0"/>
              </a:defRPr>
            </a:lvl2pPr>
            <a:lvl3pPr>
              <a:defRPr sz="1800">
                <a:latin typeface="Frutiger LT Std 47 Light Cn" pitchFamily="34" charset="0"/>
              </a:defRPr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61932-523C-4C54-902A-6E06286B2B39}" type="datetime1">
              <a:rPr lang="fr-FR" smtClean="0"/>
              <a:t>03/12/2019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49" y="116632"/>
            <a:ext cx="1442720" cy="54254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804" y="240280"/>
            <a:ext cx="1442720" cy="54254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04512" y="836712"/>
            <a:ext cx="1442720" cy="542544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Connecteur droit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 dirty="0"/>
              <a:t>Modifiez le style du titre</a:t>
            </a:r>
            <a:endParaRPr kumimoji="0" lang="en-US" dirty="0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0661034-06A0-43F5-82DF-1967FD967E09}" type="datetime1">
              <a:rPr lang="fr-FR" smtClean="0"/>
              <a:t>03/12/2019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ED9D65C-B954-4885-8C42-5A4D3C7DD019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3" r:id="rId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ite-tourisme.gouv.fr/sites/www.qualite-tourisme.gouv.fr/files/files/espace-pro/guide-methodologique-audits-filieres-qualite-tourisme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ite-tourisme.gouv.fr/sites/www.qualite-tourisme.gouv.fr/files/files/espace-pro/referentiel/formulaire-vierge-audit-complet-office-de-tourisme.pdf" TargetMode="External"/><Relationship Id="rId2" Type="http://schemas.openxmlformats.org/officeDocument/2006/relationships/hyperlink" Target="https://www.qualite-tourisme.gouv.fr/sites/www.qualite-tourisme.gouv.fr/files/files/espace-pro/referentiel/formulaire-vierge-visite-mystere-office-de-tourisme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qualite-tourisme.gouv.fr/sites/www.qualite-tourisme.gouv.fr/files/files/espace-pro/guide-calcul-audits-qualite-tourisme.pdf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ite-tourisme.gouv.fr/fr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entreprises.gouv.fr/marques-nationales-tourisme/partenaires-nationaux-la-marqu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27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5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24" Type="http://schemas.openxmlformats.org/officeDocument/2006/relationships/image" Target="../media/image30.png"/><Relationship Id="rId5" Type="http://schemas.openxmlformats.org/officeDocument/2006/relationships/image" Target="../media/image13.png"/><Relationship Id="rId15" Type="http://schemas.openxmlformats.org/officeDocument/2006/relationships/image" Target="../media/image12.wmf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10" Type="http://schemas.openxmlformats.org/officeDocument/2006/relationships/image" Target="../media/image18.png"/><Relationship Id="rId19" Type="http://schemas.openxmlformats.org/officeDocument/2006/relationships/image" Target="../media/image25.png"/><Relationship Id="rId4" Type="http://schemas.openxmlformats.org/officeDocument/2006/relationships/hyperlink" Target="https://www.entreprises.gouv.fr/marques-nationales-tourisme/liste-des-partenaires-territoriaux-la-marque-qualite-tourisme-tm" TargetMode="External"/><Relationship Id="rId9" Type="http://schemas.openxmlformats.org/officeDocument/2006/relationships/image" Target="../media/image17.png"/><Relationship Id="rId14" Type="http://schemas.openxmlformats.org/officeDocument/2006/relationships/oleObject" Target="../embeddings/oleObject1.bin"/><Relationship Id="rId22" Type="http://schemas.openxmlformats.org/officeDocument/2006/relationships/image" Target="../media/image28.png"/><Relationship Id="rId27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75520" y="2420888"/>
            <a:ext cx="8424936" cy="2016224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rgbClr val="C02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  <a:ea typeface="+mn-ea"/>
                <a:cs typeface="+mn-cs"/>
              </a:rPr>
              <a:t>Evolution de la marque </a:t>
            </a:r>
            <a:r>
              <a:rPr lang="fr-FR" sz="2800" dirty="0">
                <a:solidFill>
                  <a:srgbClr val="C02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</a:rPr>
              <a:t>Qualité Tourisme™</a:t>
            </a:r>
            <a:br>
              <a:rPr lang="fr-FR" sz="2800" dirty="0">
                <a:solidFill>
                  <a:srgbClr val="C02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</a:rPr>
            </a:br>
            <a:r>
              <a:rPr lang="fr-FR" sz="2800" dirty="0">
                <a:solidFill>
                  <a:srgbClr val="C02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  <a:ea typeface="+mn-ea"/>
                <a:cs typeface="+mn-cs"/>
              </a:rPr>
              <a:t>pour les  Offices de tourisme</a:t>
            </a:r>
            <a:br>
              <a:rPr lang="fr-FR" sz="2800" dirty="0">
                <a:solidFill>
                  <a:srgbClr val="C02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  <a:ea typeface="+mn-ea"/>
                <a:cs typeface="+mn-cs"/>
              </a:rPr>
            </a:br>
            <a:r>
              <a:rPr lang="fr-FR" sz="2800" dirty="0">
                <a:solidFill>
                  <a:srgbClr val="C02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  <a:ea typeface="+mn-ea"/>
                <a:cs typeface="+mn-cs"/>
              </a:rPr>
              <a:t> </a:t>
            </a:r>
            <a:br>
              <a:rPr lang="fr-FR" sz="2800" dirty="0">
                <a:solidFill>
                  <a:srgbClr val="C028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  <a:ea typeface="+mn-ea"/>
                <a:cs typeface="+mn-cs"/>
              </a:rPr>
            </a:br>
            <a:r>
              <a:rPr lang="fr-F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  <a:ea typeface="+mn-ea"/>
                <a:cs typeface="+mn-cs"/>
              </a:rPr>
              <a:t>3 décembre 2019</a:t>
            </a:r>
            <a:br>
              <a:rPr lang="fr-F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  <a:ea typeface="+mn-ea"/>
                <a:cs typeface="+mn-cs"/>
              </a:rPr>
            </a:br>
            <a:r>
              <a:rPr lang="fr-FR" sz="1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nsignia LT Std" pitchFamily="34" charset="0"/>
                <a:ea typeface="+mn-ea"/>
                <a:cs typeface="+mn-cs"/>
              </a:rPr>
              <a:t>Séminaire Qualité Tourisme – Office de Tourisme</a:t>
            </a:r>
          </a:p>
        </p:txBody>
      </p:sp>
    </p:spTree>
    <p:extLst>
      <p:ext uri="{BB962C8B-B14F-4D97-AF65-F5344CB8AC3E}">
        <p14:creationId xmlns:p14="http://schemas.microsoft.com/office/powerpoint/2010/main" val="295913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dirty="0"/>
              <a:t>La promotion de la Marque auprès de ses adhérents ou affiliés,</a:t>
            </a:r>
          </a:p>
          <a:p>
            <a:pPr lvl="0"/>
            <a:r>
              <a:rPr lang="fr-FR" dirty="0"/>
              <a:t>L’accompagnement amont des Etablissements,</a:t>
            </a:r>
          </a:p>
          <a:p>
            <a:pPr lvl="0"/>
            <a:r>
              <a:rPr lang="fr-FR" dirty="0"/>
              <a:t>L’organisation de l’écoute client,</a:t>
            </a:r>
          </a:p>
          <a:p>
            <a:pPr lvl="0"/>
            <a:r>
              <a:rPr lang="fr-FR" dirty="0"/>
              <a:t>L’organisation de l’audit,  </a:t>
            </a:r>
          </a:p>
          <a:p>
            <a:pPr lvl="0"/>
            <a:r>
              <a:rPr lang="fr-FR" dirty="0"/>
              <a:t>L’inscription des dossiers des candidats aux commissions de labellisation organisées par l’Etat</a:t>
            </a:r>
            <a:r>
              <a:rPr lang="fr-FR" dirty="0" smtClean="0"/>
              <a:t>,</a:t>
            </a:r>
          </a:p>
          <a:p>
            <a:pPr marL="109728" indent="0">
              <a:buNone/>
            </a:pPr>
            <a:r>
              <a:rPr lang="fr-FR" b="1" u="sng" dirty="0" smtClean="0"/>
              <a:t>=&gt; AVIS du Partenaire</a:t>
            </a:r>
            <a:endParaRPr lang="fr-FR" b="1" u="sng" dirty="0"/>
          </a:p>
          <a:p>
            <a:pPr lvl="0"/>
            <a:r>
              <a:rPr lang="fr-FR" dirty="0"/>
              <a:t>Le suivi qualité de leurs Etablissements adhérents ou affiliés</a:t>
            </a:r>
          </a:p>
          <a:p>
            <a:pPr lvl="0"/>
            <a:r>
              <a:rPr lang="fr-FR" dirty="0"/>
              <a:t>La promotion de la Marque auprès du grand public, dans le cadre de sa communication grand public.</a:t>
            </a:r>
          </a:p>
          <a:p>
            <a:pPr lvl="0"/>
            <a:r>
              <a:rPr lang="fr-FR" dirty="0"/>
              <a:t>La gestion du Portail de la Marque</a:t>
            </a:r>
          </a:p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10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Missions Partenaires</a:t>
            </a:r>
          </a:p>
        </p:txBody>
      </p:sp>
    </p:spTree>
    <p:extLst>
      <p:ext uri="{BB962C8B-B14F-4D97-AF65-F5344CB8AC3E}">
        <p14:creationId xmlns:p14="http://schemas.microsoft.com/office/powerpoint/2010/main" val="2520889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fr-FR" sz="2700" dirty="0">
                <a:latin typeface="Insignia LT Std" pitchFamily="34" charset="0"/>
              </a:rPr>
              <a:t>L</a:t>
            </a:r>
            <a:r>
              <a:rPr lang="fr-FR" sz="2700" dirty="0" smtClean="0">
                <a:latin typeface="Insignia LT Std" pitchFamily="34" charset="0"/>
              </a:rPr>
              <a:t>’</a:t>
            </a:r>
            <a:r>
              <a:rPr lang="fr-FR" sz="2700" dirty="0">
                <a:latin typeface="Insignia LT Std" pitchFamily="34" charset="0"/>
              </a:rPr>
              <a:t> « </a:t>
            </a:r>
            <a:r>
              <a:rPr lang="fr-FR" sz="2700" b="1" dirty="0">
                <a:latin typeface="Insignia LT Std" pitchFamily="34" charset="0"/>
              </a:rPr>
              <a:t>Etablissement accompagné</a:t>
            </a:r>
            <a:r>
              <a:rPr lang="fr-FR" sz="2700" dirty="0">
                <a:latin typeface="Insignia LT Std" pitchFamily="34" charset="0"/>
              </a:rPr>
              <a:t> » qui est adhérent ou affilié à un Partenaire de la Marque ;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FR" dirty="0" smtClean="0"/>
              <a:t>Fréquence d’audit tous les 5 ans+ Suivi Qualité Intermédiaire du partenaire</a:t>
            </a:r>
          </a:p>
          <a:p>
            <a:pPr lvl="1"/>
            <a:endParaRPr lang="fr-FR" dirty="0"/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fr-FR" sz="2700" dirty="0" smtClean="0">
                <a:latin typeface="Insignia LT Std" pitchFamily="34" charset="0"/>
              </a:rPr>
              <a:t>L’</a:t>
            </a:r>
            <a:r>
              <a:rPr lang="fr-FR" sz="2700" dirty="0">
                <a:latin typeface="Insignia LT Std" pitchFamily="34" charset="0"/>
              </a:rPr>
              <a:t> « </a:t>
            </a:r>
            <a:r>
              <a:rPr lang="fr-FR" sz="2700" b="1" dirty="0">
                <a:latin typeface="Insignia LT Std" pitchFamily="34" charset="0"/>
              </a:rPr>
              <a:t>Etablissement autonome</a:t>
            </a:r>
            <a:r>
              <a:rPr lang="fr-FR" sz="2700" dirty="0">
                <a:latin typeface="Insignia LT Std" pitchFamily="34" charset="0"/>
              </a:rPr>
              <a:t> » qui n’est pas accompagné faute d’une affiliation ou adhésion à un Partenaire national ou d’un Partenaire territorial sur son activité. Ex : Ile de France</a:t>
            </a:r>
          </a:p>
          <a:p>
            <a:pPr lvl="1">
              <a:buFont typeface="Symbol" panose="05050102010706020507" pitchFamily="18" charset="2"/>
              <a:buChar char="Þ"/>
            </a:pPr>
            <a:r>
              <a:rPr lang="fr-FR" dirty="0" smtClean="0"/>
              <a:t>Fréquence d’audit tous les 3 ans + questionnaire de satisfaction DGE obligatoire</a:t>
            </a:r>
          </a:p>
          <a:p>
            <a:pPr lvl="1">
              <a:buFont typeface="Symbol" panose="05050102010706020507" pitchFamily="18" charset="2"/>
              <a:buChar char="Þ"/>
            </a:pPr>
            <a:endParaRPr lang="fr-F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11</a:t>
            </a:fld>
            <a:endParaRPr lang="fr-F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2 catégories </a:t>
            </a:r>
            <a:r>
              <a:rPr lang="fr-FR" dirty="0" smtClean="0"/>
              <a:t>d’établissement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489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Conformité à la réglementation </a:t>
            </a:r>
          </a:p>
          <a:p>
            <a:endParaRPr lang="fr-FR" dirty="0"/>
          </a:p>
          <a:p>
            <a:r>
              <a:rPr lang="fr-FR" dirty="0"/>
              <a:t>Classement si existant</a:t>
            </a:r>
          </a:p>
          <a:p>
            <a:pPr marL="109728" indent="0">
              <a:buNone/>
            </a:pPr>
            <a:endParaRPr lang="fr-FR" dirty="0"/>
          </a:p>
          <a:p>
            <a:r>
              <a:rPr lang="fr-FR" dirty="0" smtClean="0"/>
              <a:t>Résultat d’audit </a:t>
            </a:r>
            <a:r>
              <a:rPr lang="fr-FR" dirty="0"/>
              <a:t>indépendant (client mystère</a:t>
            </a:r>
            <a:r>
              <a:rPr lang="fr-FR" dirty="0" smtClean="0"/>
              <a:t>)&gt;85% </a:t>
            </a:r>
            <a:endParaRPr lang="fr-FR" dirty="0"/>
          </a:p>
          <a:p>
            <a:pPr lvl="1"/>
            <a:r>
              <a:rPr lang="fr-FR" dirty="0"/>
              <a:t>les 5 ans pour les pros accompagnés</a:t>
            </a:r>
          </a:p>
          <a:p>
            <a:pPr lvl="1"/>
            <a:r>
              <a:rPr lang="fr-FR" dirty="0"/>
              <a:t>Les 3 pour les pros autonomes cabinets </a:t>
            </a:r>
            <a:r>
              <a:rPr lang="fr-FR" dirty="0" err="1"/>
              <a:t>cofraqués</a:t>
            </a:r>
            <a:r>
              <a:rPr lang="fr-FR" dirty="0"/>
              <a:t> 4/5 étoiles</a:t>
            </a:r>
          </a:p>
          <a:p>
            <a:endParaRPr lang="fr-FR" dirty="0"/>
          </a:p>
          <a:p>
            <a:r>
              <a:rPr lang="fr-FR" dirty="0"/>
              <a:t>Ecoute client (traitement des </a:t>
            </a:r>
            <a:r>
              <a:rPr lang="fr-FR" dirty="0" smtClean="0"/>
              <a:t>réclamations, questionnaire </a:t>
            </a:r>
            <a:r>
              <a:rPr lang="fr-FR" dirty="0"/>
              <a:t>de </a:t>
            </a:r>
            <a:r>
              <a:rPr lang="fr-FR" dirty="0" smtClean="0"/>
              <a:t>satisfaction, e-</a:t>
            </a:r>
            <a:r>
              <a:rPr lang="fr-FR" dirty="0" err="1" smtClean="0"/>
              <a:t>reputation</a:t>
            </a:r>
            <a:r>
              <a:rPr lang="fr-FR" dirty="0" smtClean="0"/>
              <a:t>,...)</a:t>
            </a:r>
          </a:p>
          <a:p>
            <a:pPr marL="109728" indent="0">
              <a:buNone/>
            </a:pPr>
            <a:endParaRPr lang="fr-FR" dirty="0" smtClean="0"/>
          </a:p>
          <a:p>
            <a:r>
              <a:rPr lang="fr-FR" dirty="0" smtClean="0"/>
              <a:t>Suivi qualité intermédiaire pour les pros accompagnés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12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Critères d’attribution de la marque</a:t>
            </a:r>
          </a:p>
        </p:txBody>
      </p:sp>
    </p:spTree>
    <p:extLst>
      <p:ext uri="{BB962C8B-B14F-4D97-AF65-F5344CB8AC3E}">
        <p14:creationId xmlns:p14="http://schemas.microsoft.com/office/powerpoint/2010/main" val="3314901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81200" y="273050"/>
            <a:ext cx="8229600" cy="63567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Rappel Evolutions 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130537" y="887760"/>
            <a:ext cx="3885828" cy="762000"/>
          </a:xfrm>
        </p:spPr>
        <p:txBody>
          <a:bodyPr/>
          <a:lstStyle/>
          <a:p>
            <a:pPr algn="ctr"/>
            <a:r>
              <a:rPr lang="fr-FR" dirty="0"/>
              <a:t>2014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6245356" y="870161"/>
            <a:ext cx="4041775" cy="762000"/>
          </a:xfrm>
        </p:spPr>
        <p:txBody>
          <a:bodyPr>
            <a:normAutofit fontScale="92500" lnSpcReduction="20000"/>
          </a:bodyPr>
          <a:lstStyle/>
          <a:p>
            <a:endParaRPr lang="fr-FR" dirty="0"/>
          </a:p>
          <a:p>
            <a:pPr algn="ctr"/>
            <a:r>
              <a:rPr lang="fr-FR" sz="2600" dirty="0"/>
              <a:t>2018</a:t>
            </a:r>
          </a:p>
          <a:p>
            <a:endParaRPr lang="fr-FR" sz="11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1981200" y="1317750"/>
            <a:ext cx="4183462" cy="4680520"/>
          </a:xfrm>
        </p:spPr>
        <p:txBody>
          <a:bodyPr>
            <a:normAutofit/>
          </a:bodyPr>
          <a:lstStyle/>
          <a:p>
            <a:endParaRPr lang="fr-FR" sz="2000" dirty="0"/>
          </a:p>
          <a:p>
            <a:r>
              <a:rPr lang="fr-FR" sz="1600" dirty="0"/>
              <a:t>Droit d’usage 3 ans</a:t>
            </a:r>
          </a:p>
          <a:p>
            <a:pPr marL="109728" indent="0">
              <a:buNone/>
            </a:pPr>
            <a:endParaRPr lang="fr-FR" sz="1600" dirty="0"/>
          </a:p>
          <a:p>
            <a:r>
              <a:rPr lang="fr-FR" sz="1600" dirty="0"/>
              <a:t>Audit externe tous les 3 ans</a:t>
            </a:r>
          </a:p>
          <a:p>
            <a:endParaRPr lang="fr-FR" sz="1600" dirty="0" smtClean="0"/>
          </a:p>
          <a:p>
            <a:r>
              <a:rPr lang="fr-FR" sz="1600" dirty="0" smtClean="0"/>
              <a:t>Référentiels </a:t>
            </a:r>
            <a:r>
              <a:rPr lang="fr-FR" sz="1600" dirty="0"/>
              <a:t>propres aux partenaires</a:t>
            </a:r>
          </a:p>
          <a:p>
            <a:endParaRPr lang="fr-FR" sz="1600" dirty="0"/>
          </a:p>
          <a:p>
            <a:r>
              <a:rPr lang="fr-FR" sz="1600" dirty="0"/>
              <a:t>Ecoute client propre au partenaire</a:t>
            </a:r>
          </a:p>
          <a:p>
            <a:pPr marL="109728" indent="0">
              <a:buNone/>
            </a:pPr>
            <a:endParaRPr lang="fr-FR" sz="1600" dirty="0"/>
          </a:p>
          <a:p>
            <a:r>
              <a:rPr lang="fr-FR" sz="1600" dirty="0"/>
              <a:t>Accompagnement (amont)</a:t>
            </a:r>
          </a:p>
          <a:p>
            <a:endParaRPr lang="fr-FR" sz="1600" dirty="0" smtClean="0"/>
          </a:p>
          <a:p>
            <a:r>
              <a:rPr lang="fr-FR" sz="1600" dirty="0" smtClean="0"/>
              <a:t>Absence </a:t>
            </a:r>
            <a:r>
              <a:rPr lang="fr-FR" sz="1600" dirty="0"/>
              <a:t>de couverture nationale</a:t>
            </a:r>
          </a:p>
          <a:p>
            <a:pPr marL="109728" indent="0">
              <a:buNone/>
            </a:pPr>
            <a:endParaRPr lang="fr-FR" sz="1600" dirty="0"/>
          </a:p>
          <a:p>
            <a:r>
              <a:rPr lang="fr-FR" sz="1600" dirty="0"/>
              <a:t>Attribution de la marque par le Réseau national ou par le Préfet de région</a:t>
            </a:r>
          </a:p>
          <a:p>
            <a:endParaRPr lang="fr-FR" sz="2000" dirty="0"/>
          </a:p>
          <a:p>
            <a:endParaRPr lang="fr-FR" sz="2000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224144" y="1505831"/>
            <a:ext cx="5305552" cy="4896544"/>
          </a:xfrm>
        </p:spPr>
        <p:txBody>
          <a:bodyPr>
            <a:normAutofit fontScale="85000" lnSpcReduction="20000"/>
          </a:bodyPr>
          <a:lstStyle/>
          <a:p>
            <a:endParaRPr lang="fr-FR" sz="2000" dirty="0"/>
          </a:p>
          <a:p>
            <a:r>
              <a:rPr lang="fr-FR" sz="1900" dirty="0"/>
              <a:t>Durée illimitée respect RU</a:t>
            </a:r>
          </a:p>
          <a:p>
            <a:pPr marL="109728" indent="0">
              <a:buNone/>
            </a:pPr>
            <a:r>
              <a:rPr lang="fr-FR" sz="1900" dirty="0"/>
              <a:t> </a:t>
            </a:r>
          </a:p>
          <a:p>
            <a:endParaRPr lang="fr-FR" sz="1900" dirty="0"/>
          </a:p>
          <a:p>
            <a:r>
              <a:rPr lang="fr-FR" sz="1900" dirty="0"/>
              <a:t>Audit tous les 5 ans </a:t>
            </a:r>
          </a:p>
          <a:p>
            <a:endParaRPr lang="fr-FR" sz="1900" dirty="0"/>
          </a:p>
          <a:p>
            <a:endParaRPr lang="fr-FR" sz="1900" dirty="0"/>
          </a:p>
          <a:p>
            <a:r>
              <a:rPr lang="fr-FR" sz="1900" dirty="0"/>
              <a:t>Référentiel national</a:t>
            </a:r>
          </a:p>
          <a:p>
            <a:pPr marL="109728" indent="0">
              <a:buNone/>
            </a:pPr>
            <a:endParaRPr lang="fr-FR" sz="1900" dirty="0"/>
          </a:p>
          <a:p>
            <a:endParaRPr lang="fr-FR" sz="1900" dirty="0"/>
          </a:p>
          <a:p>
            <a:r>
              <a:rPr lang="fr-FR" sz="1900" dirty="0"/>
              <a:t>Plateforme nationale écoute </a:t>
            </a:r>
            <a:r>
              <a:rPr lang="fr-FR" sz="1900" dirty="0" smtClean="0"/>
              <a:t>client optionnelle</a:t>
            </a:r>
            <a:endParaRPr lang="fr-FR" sz="1900" dirty="0"/>
          </a:p>
          <a:p>
            <a:endParaRPr lang="fr-FR" sz="1900" dirty="0" smtClean="0"/>
          </a:p>
          <a:p>
            <a:endParaRPr lang="fr-FR" sz="1900" dirty="0"/>
          </a:p>
          <a:p>
            <a:r>
              <a:rPr lang="fr-FR" sz="1900" dirty="0"/>
              <a:t>Suivi qualité intermédiaire du </a:t>
            </a:r>
            <a:r>
              <a:rPr lang="fr-FR" sz="1900" dirty="0" smtClean="0"/>
              <a:t>Partenaire </a:t>
            </a:r>
            <a:endParaRPr lang="fr-FR" sz="1900" dirty="0"/>
          </a:p>
          <a:p>
            <a:endParaRPr lang="fr-FR" sz="1900" dirty="0"/>
          </a:p>
          <a:p>
            <a:pPr lvl="1"/>
            <a:endParaRPr lang="fr-FR" sz="1900" dirty="0"/>
          </a:p>
          <a:p>
            <a:pPr marL="365760" lvl="1" indent="-256032">
              <a:spcBef>
                <a:spcPts val="0"/>
              </a:spcBef>
              <a:buSzPct val="68000"/>
              <a:buFont typeface="Wingdings 3"/>
              <a:buChar char=""/>
            </a:pPr>
            <a:r>
              <a:rPr lang="fr-FR" sz="1900" dirty="0">
                <a:latin typeface="Insignia LT Std" pitchFamily="34" charset="0"/>
              </a:rPr>
              <a:t>Labellisation </a:t>
            </a:r>
            <a:r>
              <a:rPr lang="fr-FR" sz="1900" dirty="0" smtClean="0">
                <a:latin typeface="Insignia LT Std" pitchFamily="34" charset="0"/>
              </a:rPr>
              <a:t>autonome</a:t>
            </a:r>
          </a:p>
          <a:p>
            <a:pPr marL="365760" lvl="1" indent="-256032">
              <a:spcBef>
                <a:spcPts val="0"/>
              </a:spcBef>
              <a:buSzPct val="68000"/>
              <a:buFont typeface="Wingdings 3"/>
              <a:buChar char=""/>
            </a:pPr>
            <a:endParaRPr lang="fr-FR" sz="1900" dirty="0" smtClean="0">
              <a:solidFill>
                <a:srgbClr val="FF0000"/>
              </a:solidFill>
              <a:latin typeface="Insignia LT Std" pitchFamily="34" charset="0"/>
            </a:endParaRPr>
          </a:p>
          <a:p>
            <a:pPr marL="365760" lvl="1" indent="-256032">
              <a:spcBef>
                <a:spcPts val="0"/>
              </a:spcBef>
              <a:buSzPct val="68000"/>
              <a:buFont typeface="Wingdings 3"/>
              <a:buChar char=""/>
            </a:pPr>
            <a:r>
              <a:rPr lang="fr-FR" sz="1900" dirty="0"/>
              <a:t>Attribution de la marque à tous les Etablissements par la DIRECCTE (</a:t>
            </a:r>
            <a:r>
              <a:rPr lang="fr-FR" sz="1900" dirty="0">
                <a:latin typeface="Insignia LT Std" pitchFamily="34" charset="0"/>
              </a:rPr>
              <a:t>CRGM</a:t>
            </a:r>
            <a:r>
              <a:rPr lang="fr-FR" sz="1900" dirty="0" smtClean="0">
                <a:latin typeface="Insignia LT Std" pitchFamily="34" charset="0"/>
              </a:rPr>
              <a:t>)</a:t>
            </a:r>
          </a:p>
          <a:p>
            <a:pPr marL="109728" lvl="1" indent="0">
              <a:spcBef>
                <a:spcPts val="0"/>
              </a:spcBef>
              <a:buSzPct val="68000"/>
              <a:buNone/>
            </a:pPr>
            <a:endParaRPr lang="fr-FR" sz="1900" dirty="0" smtClean="0">
              <a:solidFill>
                <a:srgbClr val="FF0000"/>
              </a:solidFill>
              <a:latin typeface="Insignia LT Std" pitchFamily="34" charset="0"/>
            </a:endParaRPr>
          </a:p>
          <a:p>
            <a:pPr marL="452628" lvl="1" indent="-342900">
              <a:spcBef>
                <a:spcPts val="0"/>
              </a:spcBef>
              <a:buSzPct val="68000"/>
              <a:buFont typeface="Symbol" panose="05050102010706020507" pitchFamily="18" charset="2"/>
              <a:buChar char="Þ"/>
            </a:pPr>
            <a:r>
              <a:rPr lang="fr-FR" sz="1900" dirty="0" smtClean="0">
                <a:solidFill>
                  <a:srgbClr val="FF0000"/>
                </a:solidFill>
                <a:latin typeface="Insignia LT Std" pitchFamily="34" charset="0"/>
              </a:rPr>
              <a:t>EN 2019 par la SDT/DGE</a:t>
            </a:r>
          </a:p>
          <a:p>
            <a:pPr marL="452628" lvl="1" indent="-342900">
              <a:spcBef>
                <a:spcPts val="0"/>
              </a:spcBef>
              <a:buSzPct val="68000"/>
              <a:buFont typeface="Symbol" panose="05050102010706020507" pitchFamily="18" charset="2"/>
              <a:buChar char="Þ"/>
            </a:pPr>
            <a:endParaRPr lang="fr-FR" dirty="0">
              <a:solidFill>
                <a:srgbClr val="FF0000"/>
              </a:solidFill>
              <a:latin typeface="Insignia LT Std" pitchFamily="34" charset="0"/>
            </a:endParaRPr>
          </a:p>
          <a:p>
            <a:pPr marL="365760" lvl="1" indent="-256032">
              <a:spcBef>
                <a:spcPts val="0"/>
              </a:spcBef>
              <a:buSzPct val="68000"/>
              <a:buFont typeface="Wingdings 3"/>
              <a:buChar char=""/>
            </a:pPr>
            <a:endParaRPr lang="fr-FR" dirty="0" smtClean="0">
              <a:latin typeface="Insignia LT Std" pitchFamily="34" charset="0"/>
            </a:endParaRPr>
          </a:p>
          <a:p>
            <a:pPr marL="365760" lvl="1" indent="-256032">
              <a:spcBef>
                <a:spcPts val="0"/>
              </a:spcBef>
              <a:buSzPct val="68000"/>
              <a:buFont typeface="Wingdings 3"/>
              <a:buChar char=""/>
            </a:pPr>
            <a:endParaRPr lang="fr-FR" dirty="0">
              <a:latin typeface="Insignia LT Std" pitchFamily="34" charset="0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939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Suppression </a:t>
            </a:r>
            <a:r>
              <a:rPr lang="fr-FR" dirty="0" smtClean="0"/>
              <a:t>des </a:t>
            </a:r>
            <a:r>
              <a:rPr lang="fr-FR" dirty="0"/>
              <a:t>services déconcentrés de l’Etat</a:t>
            </a:r>
          </a:p>
          <a:p>
            <a:endParaRPr lang="fr-FR" dirty="0"/>
          </a:p>
          <a:p>
            <a:r>
              <a:rPr lang="fr-FR" dirty="0"/>
              <a:t>Suppression du cahier des </a:t>
            </a:r>
            <a:r>
              <a:rPr lang="fr-FR" dirty="0" smtClean="0"/>
              <a:t>charges + </a:t>
            </a:r>
            <a:r>
              <a:rPr lang="fr-FR" dirty="0" smtClean="0">
                <a:hlinkClick r:id="rId3"/>
              </a:rPr>
              <a:t>Création </a:t>
            </a:r>
            <a:r>
              <a:rPr lang="fr-FR" dirty="0">
                <a:hlinkClick r:id="rId3"/>
              </a:rPr>
              <a:t>du guide </a:t>
            </a:r>
            <a:r>
              <a:rPr lang="fr-FR" dirty="0" smtClean="0">
                <a:hlinkClick r:id="rId3"/>
              </a:rPr>
              <a:t>méthodologique </a:t>
            </a:r>
            <a:r>
              <a:rPr lang="fr-FR" dirty="0">
                <a:hlinkClick r:id="rId3"/>
              </a:rPr>
              <a:t>des audits et des filières</a:t>
            </a:r>
            <a:endParaRPr lang="fr-FR" dirty="0"/>
          </a:p>
          <a:p>
            <a:endParaRPr lang="fr-FR" dirty="0"/>
          </a:p>
          <a:p>
            <a:r>
              <a:rPr lang="fr-FR" b="1" u="sng" dirty="0"/>
              <a:t>Dématérialisation</a:t>
            </a:r>
            <a:r>
              <a:rPr lang="fr-FR" dirty="0"/>
              <a:t> complète de la procédure: notification, résiliation, suppression des formulaires de candidature (validation des CGU Portail).</a:t>
            </a:r>
          </a:p>
          <a:p>
            <a:endParaRPr lang="fr-FR" dirty="0"/>
          </a:p>
          <a:p>
            <a:r>
              <a:rPr lang="fr-FR" dirty="0" smtClean="0"/>
              <a:t>Homogénéité de l’attribution</a:t>
            </a:r>
          </a:p>
          <a:p>
            <a:endParaRPr lang="fr-FR" dirty="0" smtClean="0"/>
          </a:p>
          <a:p>
            <a:r>
              <a:rPr lang="fr-FR" dirty="0" smtClean="0"/>
              <a:t>Nouveau règlement d’usage déposé à l’INPI le 25/10/2019</a:t>
            </a:r>
            <a:endParaRPr lang="fr-FR" dirty="0"/>
          </a:p>
          <a:p>
            <a:endParaRPr lang="fr-FR" dirty="0"/>
          </a:p>
          <a:p>
            <a:pPr marL="109728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14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Nouvelle procédure</a:t>
            </a:r>
            <a:r>
              <a:rPr lang="fr-FR" dirty="0"/>
              <a:t> </a:t>
            </a:r>
            <a:r>
              <a:rPr lang="fr-FR" dirty="0" smtClean="0"/>
              <a:t>2019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05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Automatisation de la labellisation février 2020:</a:t>
            </a:r>
          </a:p>
          <a:p>
            <a:pPr lvl="1"/>
            <a:r>
              <a:rPr lang="fr-FR" dirty="0" smtClean="0"/>
              <a:t>Pour les établissements obtenant une note &gt; 90%</a:t>
            </a:r>
          </a:p>
          <a:p>
            <a:pPr lvl="1"/>
            <a:r>
              <a:rPr lang="fr-FR" dirty="0" smtClean="0"/>
              <a:t>Note des 5 familles &gt; 80%</a:t>
            </a:r>
          </a:p>
          <a:p>
            <a:pPr lvl="1"/>
            <a:r>
              <a:rPr lang="fr-FR" dirty="0" smtClean="0"/>
              <a:t>Avis Partenaire favorable</a:t>
            </a:r>
          </a:p>
          <a:p>
            <a:pPr lvl="1"/>
            <a:r>
              <a:rPr lang="fr-FR" dirty="0" smtClean="0"/>
              <a:t>Conformité écoute client</a:t>
            </a:r>
          </a:p>
          <a:p>
            <a:pPr lvl="1"/>
            <a:r>
              <a:rPr lang="fr-FR" dirty="0" smtClean="0"/>
              <a:t>Validation des CGU Portail</a:t>
            </a:r>
          </a:p>
          <a:p>
            <a:pPr lvl="1"/>
            <a:endParaRPr lang="fr-FR" dirty="0"/>
          </a:p>
          <a:p>
            <a:pPr lvl="1"/>
            <a:r>
              <a:rPr lang="fr-FR" dirty="0" smtClean="0"/>
              <a:t>Décision d’ajournement possible pour les Etablissements obtenant une note entre 85 et 90%</a:t>
            </a:r>
          </a:p>
          <a:p>
            <a:pPr lvl="1"/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15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Nouvelle Procédure 2019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5340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fr-FR" dirty="0"/>
              <a:t>L’audit externe et indépendant </a:t>
            </a:r>
            <a:r>
              <a:rPr lang="fr-FR" dirty="0" smtClean="0"/>
              <a:t>doit être </a:t>
            </a:r>
            <a:r>
              <a:rPr lang="fr-FR" dirty="0"/>
              <a:t>réalisé sous forme d’une visite en </a:t>
            </a:r>
            <a:r>
              <a:rPr lang="fr-FR" b="1" u="sng" dirty="0"/>
              <a:t>client-mystère,</a:t>
            </a:r>
            <a:r>
              <a:rPr lang="fr-FR" dirty="0"/>
              <a:t> avant que l’auditeur ne se dévoile pour </a:t>
            </a:r>
            <a:r>
              <a:rPr lang="fr-FR" dirty="0" smtClean="0"/>
              <a:t>:</a:t>
            </a:r>
          </a:p>
          <a:p>
            <a:pPr marL="109728" indent="0">
              <a:buNone/>
            </a:pPr>
            <a:endParaRPr lang="fr-FR" dirty="0"/>
          </a:p>
          <a:p>
            <a:pPr marL="365760" lvl="2" indent="-256032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fr-FR" sz="2500" dirty="0">
                <a:latin typeface="Insignia LT Std" pitchFamily="34" charset="0"/>
              </a:rPr>
              <a:t>rendre compte au responsable d’exploitation de son expérience client délai de 7 jours maximum (Débriefing); </a:t>
            </a:r>
          </a:p>
          <a:p>
            <a:pPr marL="365760" lvl="2" indent="-256032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endParaRPr lang="fr-FR" sz="2500" dirty="0">
              <a:latin typeface="Insignia LT Std" pitchFamily="34" charset="0"/>
            </a:endParaRPr>
          </a:p>
          <a:p>
            <a:pPr marL="365760" lvl="2" indent="-256032">
              <a:lnSpc>
                <a:spcPct val="80000"/>
              </a:lnSpc>
              <a:spcBef>
                <a:spcPts val="400"/>
              </a:spcBef>
              <a:buClr>
                <a:schemeClr val="accent1"/>
              </a:buClr>
              <a:buSzPct val="68000"/>
              <a:buFont typeface="Wingdings 3"/>
              <a:buChar char=""/>
            </a:pPr>
            <a:r>
              <a:rPr lang="fr-FR" sz="2500" dirty="0">
                <a:latin typeface="Insignia LT Std" pitchFamily="34" charset="0"/>
              </a:rPr>
              <a:t>compléter les points non observés sur la grille dont le mode de contrôle est autre que la visite mystère.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16</a:t>
            </a:fld>
            <a:endParaRPr lang="fr-F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Déroulé de </a:t>
            </a:r>
            <a:r>
              <a:rPr lang="fr-FR" dirty="0" smtClean="0"/>
              <a:t>l’audit Qualité Tourisme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3629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fr-FR" dirty="0"/>
              <a:t>Au minimum : </a:t>
            </a:r>
          </a:p>
          <a:p>
            <a:r>
              <a:rPr lang="fr-FR" dirty="0"/>
              <a:t>un compte rendu de l’expérience client (rapport de visite), </a:t>
            </a:r>
          </a:p>
          <a:p>
            <a:r>
              <a:rPr lang="fr-FR" dirty="0"/>
              <a:t>une synthèse des points d’amélioration</a:t>
            </a:r>
          </a:p>
          <a:p>
            <a:r>
              <a:rPr lang="fr-FR" dirty="0"/>
              <a:t>une synthèse des points forts </a:t>
            </a:r>
          </a:p>
          <a:p>
            <a:pPr>
              <a:buFont typeface="Symbol"/>
              <a:buChar char="Þ"/>
            </a:pPr>
            <a:r>
              <a:rPr lang="fr-FR" dirty="0"/>
              <a:t>comparaison des conclusions d’audit interne ou externe précédent. </a:t>
            </a:r>
          </a:p>
          <a:p>
            <a:pPr marL="109728" indent="0">
              <a:buNone/>
            </a:pPr>
            <a:endParaRPr lang="fr-FR" dirty="0"/>
          </a:p>
          <a:p>
            <a:r>
              <a:rPr lang="fr-FR" dirty="0"/>
              <a:t>un commentaire pour les critères non validés, </a:t>
            </a:r>
            <a:endParaRPr lang="fr-FR" dirty="0" smtClean="0"/>
          </a:p>
          <a:p>
            <a:pPr>
              <a:buFont typeface="Symbol"/>
              <a:buChar char="Þ"/>
            </a:pPr>
            <a:endParaRPr lang="fr-F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17</a:t>
            </a:fld>
            <a:endParaRPr lang="fr-F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Contenu des rapports d'audit 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0302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18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425" y="400050"/>
            <a:ext cx="615315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198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6856" y="1268760"/>
            <a:ext cx="6815858" cy="4538912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3707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1981200" y="13800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+mj-lt"/>
              </a:rPr>
              <a:t>Définition de la marque</a:t>
            </a:r>
            <a:br>
              <a:rPr lang="fr-FR" dirty="0">
                <a:latin typeface="+mj-lt"/>
              </a:rPr>
            </a:br>
            <a:r>
              <a:rPr lang="fr-FR" dirty="0">
                <a:latin typeface="+mj-lt"/>
              </a:rPr>
              <a:t>Qualité Tourisme™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>
          <a:xfrm>
            <a:off x="10171272" y="6407944"/>
            <a:ext cx="5069744" cy="2709688"/>
          </a:xfrm>
        </p:spPr>
        <p:txBody>
          <a:bodyPr/>
          <a:lstStyle/>
          <a:p>
            <a:fld id="{4ED9D65C-B954-4885-8C42-5A4D3C7DD019}" type="slidenum">
              <a:rPr lang="fr-FR" smtClean="0"/>
              <a:t>2</a:t>
            </a:fld>
            <a:endParaRPr lang="fr-FR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81200" y="1481329"/>
            <a:ext cx="8229600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endParaRPr lang="fr-FR" dirty="0"/>
          </a:p>
          <a:p>
            <a:pPr marL="109728" indent="0" algn="just">
              <a:buNone/>
            </a:pPr>
            <a:endParaRPr lang="fr-FR" dirty="0"/>
          </a:p>
          <a:p>
            <a:pPr marL="109728" indent="0" algn="just">
              <a:buNone/>
            </a:pPr>
            <a:endParaRPr lang="fr-FR" dirty="0"/>
          </a:p>
          <a:p>
            <a:pPr marL="109728" indent="0" algn="just">
              <a:buNone/>
            </a:pPr>
            <a:endParaRPr lang="fr-FR" dirty="0"/>
          </a:p>
          <a:p>
            <a:pPr marL="109728" indent="0" algn="just">
              <a:buNone/>
            </a:pPr>
            <a:endParaRPr lang="fr-FR" b="1" u="sng" dirty="0">
              <a:latin typeface="+mj-lt"/>
            </a:endParaRPr>
          </a:p>
          <a:p>
            <a:pPr marL="393192" lvl="1" indent="0" algn="just">
              <a:buNone/>
            </a:pPr>
            <a:endParaRPr lang="fr-FR" dirty="0">
              <a:latin typeface="+mj-lt"/>
            </a:endParaRPr>
          </a:p>
          <a:p>
            <a:pPr marL="393192" lvl="1" indent="0" algn="just">
              <a:buNone/>
            </a:pPr>
            <a:endParaRPr lang="fr-FR" dirty="0"/>
          </a:p>
          <a:p>
            <a:pPr lvl="1" algn="just"/>
            <a:endParaRPr lang="fr-FR" dirty="0"/>
          </a:p>
          <a:p>
            <a:pPr lvl="1" algn="just"/>
            <a:endParaRPr lang="fr-F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35" y="4307165"/>
            <a:ext cx="1602178" cy="160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6442144" y="4424178"/>
            <a:ext cx="3729128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fr-FR" sz="2000" b="1" dirty="0">
                <a:latin typeface="+mj-lt"/>
              </a:rPr>
              <a:t>renforcer la compétitivité de la destination France</a:t>
            </a:r>
          </a:p>
        </p:txBody>
      </p:sp>
      <p:sp>
        <p:nvSpPr>
          <p:cNvPr id="3" name="Flèche droite 2"/>
          <p:cNvSpPr/>
          <p:nvPr/>
        </p:nvSpPr>
        <p:spPr>
          <a:xfrm>
            <a:off x="4789235" y="4856226"/>
            <a:ext cx="74842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2279576" y="1961287"/>
            <a:ext cx="725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algn="just"/>
            <a:r>
              <a:rPr lang="fr-FR" sz="2800" dirty="0"/>
              <a:t>La Marque Qualité Tourisme™ est le </a:t>
            </a:r>
            <a:r>
              <a:rPr lang="fr-FR" sz="2800" b="1" u="sng" dirty="0"/>
              <a:t>label d’Etat </a:t>
            </a:r>
            <a:r>
              <a:rPr lang="fr-FR" sz="2800" dirty="0"/>
              <a:t>attribué aux professionnels du tourisme  pour la qualité de leur </a:t>
            </a:r>
            <a:r>
              <a:rPr lang="fr-FR" sz="2800" b="1" u="sng" dirty="0"/>
              <a:t>accueil</a:t>
            </a:r>
            <a:r>
              <a:rPr lang="fr-FR" sz="2800" dirty="0"/>
              <a:t> et de leur </a:t>
            </a:r>
            <a:r>
              <a:rPr lang="fr-FR" sz="2800" b="1" u="sng" dirty="0"/>
              <a:t>service</a:t>
            </a:r>
            <a:r>
              <a:rPr lang="fr-FR" sz="2800" dirty="0"/>
              <a:t> sur l’ensemble du </a:t>
            </a:r>
            <a:r>
              <a:rPr lang="fr-FR" sz="2800" b="1" u="sng" dirty="0"/>
              <a:t>parcours client.</a:t>
            </a:r>
          </a:p>
        </p:txBody>
      </p:sp>
    </p:spTree>
    <p:extLst>
      <p:ext uri="{BB962C8B-B14F-4D97-AF65-F5344CB8AC3E}">
        <p14:creationId xmlns:p14="http://schemas.microsoft.com/office/powerpoint/2010/main" val="345908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109728" indent="0" algn="ctr">
              <a:buNone/>
            </a:pPr>
            <a:r>
              <a:rPr lang="fr-FR" sz="3600" b="1" dirty="0"/>
              <a:t>Spécificités Offices de tourisme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743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Souhait du réseau et d’OTF de faire évoluer la démarche (volet 2)</a:t>
            </a:r>
          </a:p>
          <a:p>
            <a:endParaRPr lang="fr-FR" dirty="0" smtClean="0"/>
          </a:p>
          <a:p>
            <a:r>
              <a:rPr lang="fr-FR" dirty="0"/>
              <a:t>Multiplication des BIT dans le cadre des OT intercommunaux</a:t>
            </a:r>
          </a:p>
          <a:p>
            <a:endParaRPr lang="fr-FR" dirty="0" smtClean="0"/>
          </a:p>
          <a:p>
            <a:r>
              <a:rPr lang="fr-FR" dirty="0" smtClean="0"/>
              <a:t>Volonté du comité de pilotage de la Marque :</a:t>
            </a:r>
          </a:p>
          <a:p>
            <a:pPr lvl="1"/>
            <a:r>
              <a:rPr lang="fr-FR" dirty="0"/>
              <a:t>I</a:t>
            </a:r>
            <a:r>
              <a:rPr lang="fr-FR" dirty="0" smtClean="0"/>
              <a:t>ntroduction de la visite mystère</a:t>
            </a:r>
          </a:p>
          <a:p>
            <a:pPr lvl="1"/>
            <a:r>
              <a:rPr lang="fr-FR" dirty="0" smtClean="0"/>
              <a:t>Alignement de la démarche sur les autres filières</a:t>
            </a:r>
          </a:p>
          <a:p>
            <a:pPr lvl="2"/>
            <a:r>
              <a:rPr lang="fr-FR" dirty="0"/>
              <a:t>Attribution de la Marque par l’Etat</a:t>
            </a:r>
          </a:p>
          <a:p>
            <a:pPr lvl="2"/>
            <a:r>
              <a:rPr lang="fr-FR" dirty="0" smtClean="0"/>
              <a:t>Référentiel en cohérence avec les autres filières</a:t>
            </a:r>
          </a:p>
          <a:p>
            <a:pPr marL="630936" lvl="2" indent="0">
              <a:buNone/>
            </a:pPr>
            <a:endParaRPr lang="fr-FR" dirty="0" smtClean="0"/>
          </a:p>
          <a:p>
            <a:pPr lvl="2">
              <a:buFont typeface="Symbol" panose="05050102010706020507" pitchFamily="18" charset="2"/>
              <a:buChar char="Þ"/>
            </a:pPr>
            <a:r>
              <a:rPr lang="fr-FR" dirty="0" smtClean="0"/>
              <a:t> pour que les OT puissent devenir aussi les prescripteurs de la démarche auprès des professionnels</a:t>
            </a:r>
          </a:p>
          <a:p>
            <a:pPr lvl="2">
              <a:buFont typeface="Symbol" panose="05050102010706020507" pitchFamily="18" charset="2"/>
              <a:buChar char="Þ"/>
            </a:pPr>
            <a:endParaRPr lang="fr-FR" dirty="0" smtClean="0"/>
          </a:p>
          <a:p>
            <a:pPr lvl="2">
              <a:buFont typeface="Symbol" panose="05050102010706020507" pitchFamily="18" charset="2"/>
              <a:buChar char="Þ"/>
            </a:pPr>
            <a:endParaRPr lang="fr-FR" dirty="0" smtClean="0"/>
          </a:p>
          <a:p>
            <a:pPr lvl="2">
              <a:buFont typeface="Symbol" panose="05050102010706020507" pitchFamily="18" charset="2"/>
              <a:buChar char="Þ"/>
            </a:pP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21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Pourquoi changer la démarche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16549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endParaRPr lang="fr-FR" sz="2800" b="1" dirty="0">
              <a:cs typeface="Calibri" panose="020F0502020204030204" pitchFamily="34" charset="0"/>
            </a:endParaRPr>
          </a:p>
          <a:p>
            <a:pPr algn="just"/>
            <a:r>
              <a:rPr lang="fr-FR" sz="2800" b="1" dirty="0">
                <a:cs typeface="Calibri" panose="020F0502020204030204" pitchFamily="34" charset="0"/>
              </a:rPr>
              <a:t>Elle est mise en œuvre par Offices de Tourisme de France (OTF) et ses Relais Territoriaux (RT) depuis le 1er octobre 2019. </a:t>
            </a:r>
          </a:p>
          <a:p>
            <a:pPr algn="just"/>
            <a:endParaRPr lang="fr-FR" sz="2800" b="1" dirty="0">
              <a:cs typeface="Calibri" panose="020F0502020204030204" pitchFamily="34" charset="0"/>
            </a:endParaRPr>
          </a:p>
          <a:p>
            <a:pPr algn="just"/>
            <a:r>
              <a:rPr lang="fr-FR" sz="2800" b="1" dirty="0">
                <a:cs typeface="Calibri" panose="020F0502020204030204" pitchFamily="34" charset="0"/>
              </a:rPr>
              <a:t>2 évaluations complémentaires tous les 5 ans :</a:t>
            </a:r>
          </a:p>
          <a:p>
            <a:pPr lvl="1" algn="just"/>
            <a:r>
              <a:rPr lang="fr-FR" sz="2400" b="1" dirty="0">
                <a:cs typeface="Calibri" panose="020F0502020204030204" pitchFamily="34" charset="0"/>
                <a:hlinkClick r:id="rId2"/>
              </a:rPr>
              <a:t>Visite Mystère </a:t>
            </a:r>
            <a:r>
              <a:rPr lang="fr-FR" sz="2400" b="1" dirty="0">
                <a:cs typeface="Calibri" panose="020F0502020204030204" pitchFamily="34" charset="0"/>
              </a:rPr>
              <a:t>(concerne les BIT</a:t>
            </a:r>
            <a:r>
              <a:rPr lang="fr-FR" sz="2400" b="1" dirty="0" smtClean="0">
                <a:cs typeface="Calibri" panose="020F0502020204030204" pitchFamily="34" charset="0"/>
              </a:rPr>
              <a:t>)</a:t>
            </a:r>
          </a:p>
          <a:p>
            <a:pPr lvl="1" algn="just"/>
            <a:endParaRPr lang="fr-FR" sz="2400" b="1" dirty="0">
              <a:cs typeface="Calibri" panose="020F0502020204030204" pitchFamily="34" charset="0"/>
            </a:endParaRPr>
          </a:p>
          <a:p>
            <a:pPr lvl="1" algn="just"/>
            <a:r>
              <a:rPr lang="fr-FR" sz="2400" b="1" dirty="0">
                <a:cs typeface="Calibri" panose="020F0502020204030204" pitchFamily="34" charset="0"/>
                <a:hlinkClick r:id="rId3"/>
              </a:rPr>
              <a:t>Audit complet </a:t>
            </a:r>
            <a:r>
              <a:rPr lang="fr-FR" sz="2400" b="1" dirty="0">
                <a:cs typeface="Calibri" panose="020F0502020204030204" pitchFamily="34" charset="0"/>
              </a:rPr>
              <a:t>(reprend la démarche actuelle avec des auditeurs agréés par OTF</a:t>
            </a:r>
            <a:r>
              <a:rPr lang="fr-FR" sz="2400" b="1" dirty="0" smtClean="0">
                <a:cs typeface="Calibri" panose="020F0502020204030204" pitchFamily="34" charset="0"/>
              </a:rPr>
              <a:t>)</a:t>
            </a:r>
          </a:p>
          <a:p>
            <a:pPr algn="just"/>
            <a:endParaRPr lang="fr-FR" sz="2800" b="1" dirty="0">
              <a:cs typeface="Calibri" panose="020F0502020204030204" pitchFamily="34" charset="0"/>
            </a:endParaRPr>
          </a:p>
          <a:p>
            <a:pPr algn="just"/>
            <a:r>
              <a:rPr lang="fr-FR" sz="2800" b="1" dirty="0">
                <a:cs typeface="Calibri" panose="020F0502020204030204" pitchFamily="34" charset="0"/>
              </a:rPr>
              <a:t>un calcul de la note Qualité Tourisme selon une pondération particulière précisée dans « </a:t>
            </a:r>
            <a:r>
              <a:rPr lang="fr-FR" sz="2800" b="1" dirty="0">
                <a:cs typeface="Calibri" panose="020F0502020204030204" pitchFamily="34" charset="0"/>
                <a:hlinkClick r:id="rId4"/>
              </a:rPr>
              <a:t>le guide de calcul</a:t>
            </a:r>
            <a:r>
              <a:rPr lang="fr-FR" sz="2800" b="1" dirty="0">
                <a:cs typeface="Calibri" panose="020F0502020204030204" pitchFamily="34" charset="0"/>
              </a:rPr>
              <a:t> </a:t>
            </a:r>
            <a:r>
              <a:rPr lang="fr-FR" sz="2800" b="1" dirty="0" smtClean="0">
                <a:cs typeface="Calibri" panose="020F0502020204030204" pitchFamily="34" charset="0"/>
              </a:rPr>
              <a:t>»</a:t>
            </a:r>
          </a:p>
          <a:p>
            <a:pPr algn="just"/>
            <a:endParaRPr lang="fr-FR" sz="2800" b="1" dirty="0" smtClean="0">
              <a:cs typeface="Calibri" panose="020F0502020204030204" pitchFamily="34" charset="0"/>
            </a:endParaRPr>
          </a:p>
          <a:p>
            <a:pPr algn="just"/>
            <a:r>
              <a:rPr lang="fr-FR" sz="2800" b="1" dirty="0" err="1">
                <a:cs typeface="Calibri" panose="020F0502020204030204" pitchFamily="34" charset="0"/>
              </a:rPr>
              <a:t>Pré-requis</a:t>
            </a:r>
            <a:r>
              <a:rPr lang="fr-FR" sz="2800" b="1" dirty="0">
                <a:cs typeface="Calibri" panose="020F0502020204030204" pitchFamily="34" charset="0"/>
              </a:rPr>
              <a:t> du classement</a:t>
            </a:r>
          </a:p>
          <a:p>
            <a:pPr algn="just"/>
            <a:endParaRPr lang="fr-FR" sz="2800" b="1" dirty="0">
              <a:cs typeface="Calibri" panose="020F0502020204030204" pitchFamily="34" charset="0"/>
            </a:endParaRPr>
          </a:p>
          <a:p>
            <a:pPr algn="just"/>
            <a:endParaRPr lang="fr-FR" sz="2800" b="1" dirty="0">
              <a:cs typeface="Calibri" panose="020F0502020204030204" pitchFamily="34" charset="0"/>
            </a:endParaRPr>
          </a:p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22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principales évolutions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5172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2800" dirty="0"/>
              <a:t>L’obligation de classement peut être différée sous la responsabilité d’OTF. </a:t>
            </a:r>
          </a:p>
          <a:p>
            <a:endParaRPr lang="fr-FR" sz="2800" dirty="0"/>
          </a:p>
          <a:p>
            <a:r>
              <a:rPr lang="fr-FR" sz="2800" dirty="0"/>
              <a:t>Emission d’une notification du droit d’usage provisoire de la Marque pour un OT dont le classement est prévu dans un délai de 3 mois afin de faciliter son classement, en 1ère catégorie. </a:t>
            </a:r>
          </a:p>
          <a:p>
            <a:endParaRPr lang="fr-FR" sz="2800" dirty="0"/>
          </a:p>
          <a:p>
            <a:r>
              <a:rPr lang="fr-FR" sz="2800" dirty="0"/>
              <a:t>La Marque est alors attribuée à l’OT de façon provisoire. Il incombera à OTF de résilier le droit d’usage de la Marque de l’Etablissement accompagné n’ayant pas obtenu son classement 6 mois après la date de la commission d’attribution.</a:t>
            </a:r>
          </a:p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23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Pré-requis</a:t>
            </a:r>
            <a:r>
              <a:rPr lang="fr-FR" dirty="0" smtClean="0"/>
              <a:t> du classement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0611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659" y="2381429"/>
            <a:ext cx="1642682" cy="1642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itre 3"/>
          <p:cNvSpPr txBox="1">
            <a:spLocks/>
          </p:cNvSpPr>
          <p:nvPr/>
        </p:nvSpPr>
        <p:spPr>
          <a:xfrm>
            <a:off x="1987468" y="1700808"/>
            <a:ext cx="8229600" cy="2088232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utiger LT Std 55 Roman" pitchFamily="34" charset="0"/>
                <a:ea typeface="+mj-ea"/>
                <a:cs typeface="+mj-cs"/>
              </a:defRPr>
            </a:lvl1pPr>
            <a:extLst/>
          </a:lstStyle>
          <a:p>
            <a:pPr algn="ctr"/>
            <a:endParaRPr lang="fr-FR" sz="2100" dirty="0">
              <a:solidFill>
                <a:srgbClr val="C02846"/>
              </a:solidFill>
              <a:latin typeface="+mj-lt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1956656" y="5130686"/>
            <a:ext cx="8278688" cy="1826706"/>
          </a:xfrm>
          <a:prstGeom prst="rect">
            <a:avLst/>
          </a:prstGeom>
        </p:spPr>
        <p:txBody>
          <a:bodyPr vert="horz" rtlCol="0"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Frutiger LT Std 55 Roman" pitchFamily="34" charset="0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fr-FR" sz="3600" dirty="0">
                <a:effectLst/>
                <a:latin typeface="Insignia LT Std" pitchFamily="34" charset="0"/>
              </a:rPr>
              <a:t/>
            </a:r>
            <a:br>
              <a:rPr lang="fr-FR" sz="3600" dirty="0">
                <a:effectLst/>
                <a:latin typeface="Insignia LT Std" pitchFamily="34" charset="0"/>
              </a:rPr>
            </a:br>
            <a:r>
              <a:rPr lang="fr-FR" sz="1900" dirty="0">
                <a:solidFill>
                  <a:schemeClr val="bg1"/>
                </a:solidFill>
                <a:effectLst/>
                <a:latin typeface="+mj-lt"/>
              </a:rPr>
              <a:t>Céleste FRANCOIS</a:t>
            </a:r>
            <a:br>
              <a:rPr lang="fr-FR" sz="1900" dirty="0">
                <a:solidFill>
                  <a:schemeClr val="bg1"/>
                </a:solidFill>
                <a:effectLst/>
                <a:latin typeface="+mj-lt"/>
              </a:rPr>
            </a:br>
            <a:r>
              <a:rPr lang="fr-FR" sz="1500" dirty="0">
                <a:solidFill>
                  <a:schemeClr val="bg1"/>
                </a:solidFill>
                <a:effectLst/>
                <a:latin typeface="+mj-lt"/>
              </a:rPr>
              <a:t>Chargée de mission - DGE</a:t>
            </a:r>
            <a:br>
              <a:rPr lang="fr-FR" sz="1500" dirty="0">
                <a:solidFill>
                  <a:schemeClr val="bg1"/>
                </a:solidFill>
                <a:effectLst/>
                <a:latin typeface="+mj-lt"/>
              </a:rPr>
            </a:br>
            <a:r>
              <a:rPr lang="fr-FR" sz="1500" dirty="0">
                <a:solidFill>
                  <a:schemeClr val="bg1"/>
                </a:solidFill>
                <a:effectLst/>
                <a:latin typeface="+mj-lt"/>
              </a:rPr>
              <a:t>0144970529</a:t>
            </a:r>
          </a:p>
          <a:p>
            <a:pPr algn="ctr"/>
            <a:r>
              <a:rPr lang="fr-FR" sz="1500" dirty="0">
                <a:solidFill>
                  <a:schemeClr val="bg1"/>
                </a:solidFill>
                <a:effectLst/>
                <a:latin typeface="+mj-lt"/>
              </a:rPr>
              <a:t>celeste.francois@finances.gouv.fr</a:t>
            </a:r>
            <a:endParaRPr lang="fr-FR" sz="17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83468" y="4233895"/>
            <a:ext cx="82596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dirty="0">
                <a:hlinkClick r:id="rId3"/>
              </a:rPr>
              <a:t>https://</a:t>
            </a:r>
            <a:r>
              <a:rPr lang="fr-FR" sz="4000" dirty="0" smtClean="0">
                <a:hlinkClick r:id="rId3"/>
              </a:rPr>
              <a:t>www.qualite-tourisme.gouv.fr/fr</a:t>
            </a:r>
            <a:endParaRPr lang="fr-FR" sz="4000" dirty="0" smtClean="0"/>
          </a:p>
          <a:p>
            <a:endParaRPr lang="fr-FR" sz="4000" dirty="0"/>
          </a:p>
        </p:txBody>
      </p:sp>
      <p:sp>
        <p:nvSpPr>
          <p:cNvPr id="3" name="ZoneTexte 2"/>
          <p:cNvSpPr txBox="1"/>
          <p:nvPr/>
        </p:nvSpPr>
        <p:spPr>
          <a:xfrm>
            <a:off x="3208929" y="1779315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/>
              <a:t>Merci de votre attention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29288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81200" y="1481329"/>
            <a:ext cx="8555832" cy="4525963"/>
          </a:xfrm>
        </p:spPr>
        <p:txBody>
          <a:bodyPr>
            <a:normAutofit/>
          </a:bodyPr>
          <a:lstStyle/>
          <a:p>
            <a:pPr marL="481647" indent="-457200">
              <a:buClrTx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endParaRPr lang="fr-FR" altLang="fr-FR" sz="2800" dirty="0"/>
          </a:p>
          <a:p>
            <a:pPr marL="24447" indent="0">
              <a:buClrTx/>
              <a:buNone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endParaRPr lang="fr-FR" altLang="fr-FR" sz="2800" dirty="0"/>
          </a:p>
          <a:p>
            <a:pPr marL="481647" indent="-457200">
              <a:buClrTx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endParaRPr lang="fr-FR" altLang="fr-FR" sz="2800" dirty="0"/>
          </a:p>
          <a:p>
            <a:pPr indent="-341313">
              <a:buClrTx/>
              <a:buNone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endParaRPr lang="fr-FR" altLang="fr-FR" sz="28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3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Les filières</a:t>
            </a:r>
            <a:br>
              <a:rPr lang="fr-FR" dirty="0"/>
            </a:br>
            <a:r>
              <a:rPr lang="fr-FR" dirty="0"/>
              <a:t>Qualité Tourisme™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4835860" y="1628800"/>
            <a:ext cx="252028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fr-FR" sz="2400" b="1" dirty="0">
                <a:latin typeface="+mj-lt"/>
              </a:rPr>
              <a:t>5100 établissements</a:t>
            </a:r>
            <a:endParaRPr lang="fr-FR" sz="2400" b="1" dirty="0">
              <a:latin typeface="+mj-lt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179676" y="2564906"/>
            <a:ext cx="5832648" cy="17281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-457200" algn="ctr"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sz="2400" b="1" dirty="0">
                <a:latin typeface="+mj-lt"/>
              </a:rPr>
              <a:t>La chaîne d’accueil touristique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sz="1600" b="1" dirty="0">
                <a:latin typeface="+mj-lt"/>
              </a:rPr>
              <a:t>Hébergements,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sz="1600" b="1" dirty="0">
                <a:latin typeface="+mj-lt"/>
              </a:rPr>
              <a:t>Restauration, 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sz="1600" b="1" dirty="0">
                <a:latin typeface="+mj-lt"/>
              </a:rPr>
              <a:t>Offices de tourisme, 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sz="1600" b="1" dirty="0">
                <a:latin typeface="+mj-lt"/>
              </a:rPr>
              <a:t>Lieux de visite, 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sz="1600" b="1" dirty="0">
                <a:latin typeface="+mj-lt"/>
              </a:rPr>
              <a:t>Activités sportives et de loisir.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156515" y="4437114"/>
            <a:ext cx="5832648" cy="23934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altLang="fr-FR" sz="2400" b="1" dirty="0">
                <a:latin typeface="+mj-lt"/>
              </a:rPr>
              <a:t>Nouvelles filières 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b="1" dirty="0">
                <a:latin typeface="+mj-lt"/>
              </a:rPr>
              <a:t>Visite guidée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b="1" dirty="0">
                <a:latin typeface="+mj-lt"/>
              </a:rPr>
              <a:t>Commerce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b="1" dirty="0">
                <a:latin typeface="+mj-lt"/>
              </a:rPr>
              <a:t>Séminaires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b="1" dirty="0">
                <a:latin typeface="+mj-lt"/>
              </a:rPr>
              <a:t>Ports de plaisance</a:t>
            </a:r>
          </a:p>
          <a:p>
            <a:pPr indent="-457200">
              <a:buFontTx/>
              <a:buChar char="-"/>
              <a:tabLst>
                <a:tab pos="342900" algn="l"/>
                <a:tab pos="568325" algn="l"/>
                <a:tab pos="1482725" algn="l"/>
                <a:tab pos="2397125" algn="l"/>
                <a:tab pos="3311525" algn="l"/>
                <a:tab pos="4225925" algn="l"/>
                <a:tab pos="5140325" algn="l"/>
                <a:tab pos="6054725" algn="l"/>
                <a:tab pos="6969125" algn="l"/>
                <a:tab pos="7883525" algn="l"/>
                <a:tab pos="8797925" algn="l"/>
                <a:tab pos="9712325" algn="l"/>
                <a:tab pos="9882188" algn="l"/>
                <a:tab pos="10331450" algn="l"/>
                <a:tab pos="10780713" algn="l"/>
              </a:tabLst>
            </a:pPr>
            <a:r>
              <a:rPr lang="fr-FR" altLang="fr-FR" b="1" dirty="0">
                <a:latin typeface="+mj-lt"/>
              </a:rPr>
              <a:t>VTC</a:t>
            </a:r>
          </a:p>
        </p:txBody>
      </p:sp>
    </p:spTree>
    <p:extLst>
      <p:ext uri="{BB962C8B-B14F-4D97-AF65-F5344CB8AC3E}">
        <p14:creationId xmlns:p14="http://schemas.microsoft.com/office/powerpoint/2010/main" val="3259523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897213"/>
              </p:ext>
            </p:extLst>
          </p:nvPr>
        </p:nvGraphicFramePr>
        <p:xfrm>
          <a:off x="2711624" y="1340768"/>
          <a:ext cx="6984776" cy="43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23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92388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4168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Activités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Hotel / HR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1478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HPA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923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6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Chambre d’hôtes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16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Restauration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Lieu de visite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773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Activités sportives et de loisir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Offices de tourisme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Commerce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Autres </a:t>
                      </a:r>
                      <a:r>
                        <a:rPr kumimoji="0" lang="fr-FR" sz="12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( RDT, VV, visite guidée , agences , ports…)</a:t>
                      </a:r>
                      <a:endParaRPr kumimoji="0" lang="fr-FR" sz="12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224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rtl="0" eaLnBrk="1" fontAlgn="ctr" latinLnBrk="0" hangingPunct="1"/>
                      <a:r>
                        <a:rPr kumimoji="0" lang="fr-FR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 </a:t>
                      </a:r>
                      <a:r>
                        <a:rPr kumimoji="0" lang="fr-FR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Total </a:t>
                      </a:r>
                      <a:endParaRPr kumimoji="0" lang="fr-FR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4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pPr algn="ctr"/>
            <a:r>
              <a:rPr lang="fr-FR" dirty="0" smtClean="0">
                <a:latin typeface="+mj-lt"/>
              </a:rPr>
              <a:t>Répartition</a:t>
            </a:r>
            <a:endParaRPr lang="fr-F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510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664810"/>
              </p:ext>
            </p:extLst>
          </p:nvPr>
        </p:nvGraphicFramePr>
        <p:xfrm>
          <a:off x="2135561" y="116632"/>
          <a:ext cx="6480721" cy="629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2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84243"/>
                <a:gridCol w="218424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Régions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Occitanie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Provence Alpes-Côte d'Azur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713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Normandie </a:t>
                      </a:r>
                    </a:p>
                    <a:p>
                      <a:pPr algn="l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577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Auvergne Rhône-Alpes </a:t>
                      </a:r>
                      <a:endParaRPr lang="fr-FR" sz="14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</a:t>
                      </a:r>
                      <a:endParaRPr lang="fr-FR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509</a:t>
                      </a:r>
                      <a:endParaRPr lang="fr-FR" sz="1800" b="0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Nouvelle Aquitaine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523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Hauts de France 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Bretagne </a:t>
                      </a:r>
                    </a:p>
                    <a:p>
                      <a:pPr algn="l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Bourgogne Franche-Comté 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289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Pays de la Loire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Grand Est </a:t>
                      </a:r>
                    </a:p>
                    <a:p>
                      <a:pPr algn="l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238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Centre - Val de Loire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Réunion </a:t>
                      </a:r>
                    </a:p>
                    <a:p>
                      <a:pPr algn="l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Ile-de-France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Martinique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31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Corse </a:t>
                      </a:r>
                    </a:p>
                    <a:p>
                      <a:pPr algn="l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385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5135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4946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47528" y="1481329"/>
            <a:ext cx="8496944" cy="4525963"/>
          </a:xfrm>
        </p:spPr>
        <p:txBody>
          <a:bodyPr/>
          <a:lstStyle/>
          <a:p>
            <a:pPr marL="109728" indent="0" algn="ctr">
              <a:buNone/>
            </a:pPr>
            <a:r>
              <a:rPr lang="fr-FR" sz="2000" dirty="0">
                <a:latin typeface="+mj-lt"/>
              </a:rPr>
              <a:t>Les étapes du parcours client sont identiques sur l’ensemble des filières</a:t>
            </a:r>
          </a:p>
          <a:p>
            <a:pPr marL="109728" indent="0">
              <a:buNone/>
            </a:pPr>
            <a:r>
              <a:rPr lang="fr-FR" dirty="0">
                <a:latin typeface="+mj-lt"/>
              </a:rPr>
              <a:t>       </a:t>
            </a:r>
          </a:p>
          <a:p>
            <a:pPr marL="109728" indent="0">
              <a:buNone/>
            </a:pPr>
            <a:r>
              <a:rPr lang="fr-FR" dirty="0">
                <a:latin typeface="+mj-lt"/>
              </a:rPr>
              <a:t>       Avant	                  Pendant		   Après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6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j-lt"/>
              </a:rPr>
              <a:t>Le parcours client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063552" y="2996952"/>
            <a:ext cx="208823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+mj-lt"/>
              </a:rPr>
              <a:t>Information,</a:t>
            </a:r>
          </a:p>
          <a:p>
            <a:pPr algn="ctr"/>
            <a:r>
              <a:rPr lang="fr-FR" dirty="0">
                <a:latin typeface="+mj-lt"/>
              </a:rPr>
              <a:t>Outils de communication,</a:t>
            </a:r>
          </a:p>
          <a:p>
            <a:pPr algn="ctr"/>
            <a:r>
              <a:rPr lang="fr-FR" dirty="0">
                <a:latin typeface="+mj-lt"/>
              </a:rPr>
              <a:t>Réservation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4799856" y="2996952"/>
            <a:ext cx="2592288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+mj-lt"/>
              </a:rPr>
              <a:t>Accès, signalétique, prise en charge, équipements, lien avec le territoire, services annexes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8040216" y="2996952"/>
            <a:ext cx="20162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+mj-lt"/>
              </a:rPr>
              <a:t>Suivi de la satisfaction, réclamations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269686" y="4716461"/>
            <a:ext cx="5652628" cy="1872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b="1" u="sng" dirty="0" smtClean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fr-FR" sz="1600" b="1" u="sng" dirty="0" smtClean="0">
                <a:solidFill>
                  <a:schemeClr val="tx1"/>
                </a:solidFill>
                <a:latin typeface="+mj-lt"/>
              </a:rPr>
              <a:t>Engagements </a:t>
            </a:r>
            <a:r>
              <a:rPr lang="fr-FR" sz="1600" b="1" u="sng" dirty="0">
                <a:solidFill>
                  <a:schemeClr val="tx1"/>
                </a:solidFill>
                <a:latin typeface="+mj-lt"/>
              </a:rPr>
              <a:t>spécifiques à la </a:t>
            </a:r>
            <a:r>
              <a:rPr lang="fr-FR" sz="1600" b="1" u="sng" dirty="0" smtClean="0">
                <a:solidFill>
                  <a:schemeClr val="tx1"/>
                </a:solidFill>
                <a:latin typeface="+mj-lt"/>
              </a:rPr>
              <a:t>filière</a:t>
            </a:r>
          </a:p>
          <a:p>
            <a:pPr algn="ctr"/>
            <a:endParaRPr lang="fr-FR" sz="1600" dirty="0" smtClean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+mj-lt"/>
              </a:rPr>
              <a:t>Stratégie d’accueil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+mj-lt"/>
              </a:rPr>
              <a:t>Services complémentaires ( commercialisation, organisation d’événements, boutique…)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+mj-lt"/>
              </a:rPr>
              <a:t>Engagements internes + la collectivité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+mj-lt"/>
              </a:rPr>
              <a:t>Dispositions pur assurer la qualité des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>
                <a:solidFill>
                  <a:schemeClr val="tx1"/>
                </a:solidFill>
                <a:latin typeface="+mj-lt"/>
              </a:rPr>
              <a:t>Promotion de la Marque QT</a:t>
            </a:r>
          </a:p>
          <a:p>
            <a:pPr algn="ctr"/>
            <a:endParaRPr lang="fr-FR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6001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fr-FR" dirty="0">
              <a:latin typeface="+mj-lt"/>
            </a:endParaRPr>
          </a:p>
          <a:p>
            <a:pPr marL="109728" indent="0">
              <a:buNone/>
            </a:pPr>
            <a:r>
              <a:rPr lang="fr-FR" dirty="0">
                <a:latin typeface="+mj-lt"/>
              </a:rPr>
              <a:t>L</a:t>
            </a:r>
            <a:endParaRPr lang="fr-FR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7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+mj-lt"/>
              </a:rPr>
              <a:t>Les thématiques de la qualité d’accueil de Qualité Tourisme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140920" y="1700808"/>
            <a:ext cx="2298897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+mj-lt"/>
              </a:rPr>
              <a:t>Information</a:t>
            </a:r>
          </a:p>
          <a:p>
            <a:pPr algn="ctr"/>
            <a:r>
              <a:rPr lang="fr-FR" b="1" dirty="0">
                <a:latin typeface="+mj-lt"/>
              </a:rPr>
              <a:t>Communication</a:t>
            </a:r>
          </a:p>
          <a:p>
            <a:pPr algn="ctr"/>
            <a:r>
              <a:rPr lang="fr-FR" b="1" dirty="0">
                <a:latin typeface="+mj-lt"/>
              </a:rPr>
              <a:t>15%</a:t>
            </a:r>
          </a:p>
          <a:p>
            <a:pPr algn="ctr"/>
            <a:endParaRPr lang="fr-FR" b="1" dirty="0">
              <a:latin typeface="+mj-lt"/>
            </a:endParaRPr>
          </a:p>
          <a:p>
            <a:pPr algn="ctr"/>
            <a:r>
              <a:rPr lang="fr-FR" b="1" dirty="0">
                <a:solidFill>
                  <a:srgbClr val="0070C0"/>
                </a:solidFill>
                <a:latin typeface="+mj-lt"/>
              </a:rPr>
              <a:t>OT : 20%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140920" y="3501008"/>
            <a:ext cx="2353489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+mj-lt"/>
              </a:rPr>
              <a:t>Qualité de la prestation</a:t>
            </a:r>
          </a:p>
          <a:p>
            <a:pPr algn="ctr"/>
            <a:r>
              <a:rPr lang="fr-FR" b="1" dirty="0">
                <a:latin typeface="+mj-lt"/>
              </a:rPr>
              <a:t>20%</a:t>
            </a:r>
          </a:p>
          <a:p>
            <a:pPr algn="ctr"/>
            <a:endParaRPr lang="fr-FR" b="1" dirty="0">
              <a:latin typeface="+mj-lt"/>
            </a:endParaRPr>
          </a:p>
          <a:p>
            <a:pPr algn="ctr"/>
            <a:r>
              <a:rPr lang="fr-FR" b="1" dirty="0">
                <a:solidFill>
                  <a:srgbClr val="0070C0"/>
                </a:solidFill>
                <a:latin typeface="+mj-lt"/>
              </a:rPr>
              <a:t>OT : 35%</a:t>
            </a:r>
            <a:endParaRPr lang="fr-FR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7968208" y="1700808"/>
            <a:ext cx="2016224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+mj-lt"/>
              </a:rPr>
              <a:t>Confort et propreté</a:t>
            </a:r>
          </a:p>
          <a:p>
            <a:pPr algn="ctr"/>
            <a:r>
              <a:rPr lang="fr-FR" b="1" dirty="0">
                <a:latin typeface="+mj-lt"/>
              </a:rPr>
              <a:t>25%</a:t>
            </a:r>
          </a:p>
          <a:p>
            <a:pPr algn="ctr"/>
            <a:endParaRPr lang="fr-FR" b="1" dirty="0">
              <a:solidFill>
                <a:srgbClr val="0070C0"/>
              </a:solidFill>
              <a:latin typeface="+mj-lt"/>
            </a:endParaRPr>
          </a:p>
          <a:p>
            <a:pPr algn="ctr"/>
            <a:r>
              <a:rPr lang="fr-FR" b="1" dirty="0">
                <a:solidFill>
                  <a:srgbClr val="0070C0"/>
                </a:solidFill>
                <a:latin typeface="+mj-lt"/>
              </a:rPr>
              <a:t>OT : 5%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4935164" y="1700808"/>
            <a:ext cx="2592288" cy="32403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+mj-lt"/>
              </a:rPr>
              <a:t>Savoir-faire et savoir-être du personnel</a:t>
            </a:r>
          </a:p>
          <a:p>
            <a:pPr algn="ctr"/>
            <a:endParaRPr lang="fr-FR" dirty="0">
              <a:latin typeface="+mj-lt"/>
            </a:endParaRPr>
          </a:p>
          <a:p>
            <a:pPr algn="ctr"/>
            <a:r>
              <a:rPr lang="fr-FR" b="1" dirty="0">
                <a:latin typeface="+mj-lt"/>
              </a:rPr>
              <a:t>35%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7968208" y="3501008"/>
            <a:ext cx="2088232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+mj-lt"/>
              </a:rPr>
              <a:t>Développement durable et valorisation du territoire</a:t>
            </a:r>
          </a:p>
          <a:p>
            <a:pPr algn="ctr"/>
            <a:r>
              <a:rPr lang="fr-FR" b="1" dirty="0">
                <a:latin typeface="+mj-lt"/>
              </a:rPr>
              <a:t>5%</a:t>
            </a:r>
          </a:p>
        </p:txBody>
      </p:sp>
    </p:spTree>
    <p:extLst>
      <p:ext uri="{BB962C8B-B14F-4D97-AF65-F5344CB8AC3E}">
        <p14:creationId xmlns:p14="http://schemas.microsoft.com/office/powerpoint/2010/main" val="4059653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8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fr-FR" dirty="0"/>
              <a:t>Les Partenaires nationaux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981200" y="1124745"/>
            <a:ext cx="8229600" cy="4525963"/>
          </a:xfrm>
        </p:spPr>
        <p:txBody>
          <a:bodyPr/>
          <a:lstStyle/>
          <a:p>
            <a:r>
              <a:rPr lang="fr-FR" dirty="0"/>
              <a:t>Les Partenaires nationaux (associations, chaines commerciales…)</a:t>
            </a:r>
          </a:p>
          <a:p>
            <a:pPr marL="109728" indent="0">
              <a:buNone/>
            </a:pPr>
            <a:endParaRPr lang="fr-FR" sz="1200" dirty="0"/>
          </a:p>
          <a:p>
            <a:pPr marL="109728" indent="0">
              <a:buNone/>
            </a:pPr>
            <a:r>
              <a:rPr lang="fr-FR" sz="1200" dirty="0">
                <a:hlinkClick r:id="rId2"/>
              </a:rPr>
              <a:t>https://www.entreprises.gouv.fr/marques-nationales-tourisme/partenaires-nationaux-la-marque</a:t>
            </a:r>
            <a:endParaRPr lang="fr-FR" sz="1200" dirty="0"/>
          </a:p>
          <a:p>
            <a:pPr marL="109728" indent="0">
              <a:buNone/>
            </a:pPr>
            <a:endParaRPr lang="fr-FR" sz="1200" dirty="0"/>
          </a:p>
          <a:p>
            <a:endParaRPr lang="fr-FR" dirty="0"/>
          </a:p>
          <a:p>
            <a:pPr marL="109728" indent="0">
              <a:buNone/>
            </a:pP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588368"/>
            <a:ext cx="3714750" cy="246697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3942" y="2556751"/>
            <a:ext cx="3657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Des acteurs institutionnels (CCI , CRT, CDT/ADT)</a:t>
            </a:r>
          </a:p>
          <a:p>
            <a:pPr marL="109728" indent="0">
              <a:buNone/>
            </a:pPr>
            <a:r>
              <a:rPr lang="fr-FR" sz="1200" dirty="0">
                <a:hlinkClick r:id="rId4"/>
              </a:rPr>
              <a:t>https://www.entreprises.gouv.fr/marques-nationales-tourisme/liste-des-partenaires-territoriaux-la-marque-qualite-tourisme-tm</a:t>
            </a:r>
            <a:r>
              <a:rPr lang="fr-FR" sz="2800" dirty="0"/>
              <a:t/>
            </a:r>
            <a:br>
              <a:rPr lang="fr-FR" sz="2800" dirty="0"/>
            </a:br>
            <a:endParaRPr lang="fr-FR" dirty="0"/>
          </a:p>
          <a:p>
            <a:endParaRPr lang="fr-FR" dirty="0"/>
          </a:p>
          <a:p>
            <a:pPr marL="109728" indent="0">
              <a:buNone/>
            </a:pPr>
            <a:r>
              <a:rPr lang="fr-FR" dirty="0"/>
              <a:t>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D9D65C-B954-4885-8C42-5A4D3C7DD019}" type="slidenum">
              <a:rPr lang="fr-FR" smtClean="0"/>
              <a:t>9</a:t>
            </a:fld>
            <a:endParaRPr lang="fr-FR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Les Partenaires Territoriaux </a:t>
            </a:r>
            <a:br>
              <a:rPr lang="fr-FR" dirty="0"/>
            </a:br>
            <a:endParaRPr lang="fr-FR" sz="12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7965" y="2394609"/>
            <a:ext cx="1057275" cy="1143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347524"/>
            <a:ext cx="1010776" cy="130137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0137" y="2451193"/>
            <a:ext cx="1075948" cy="102346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9856" y="2321203"/>
            <a:ext cx="1009650" cy="6858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95601" y="3739062"/>
            <a:ext cx="1304925" cy="86677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23030" y="3800973"/>
            <a:ext cx="1200150" cy="74295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45916" y="3739061"/>
            <a:ext cx="1057275" cy="6096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7811" y="3767023"/>
            <a:ext cx="1104900" cy="47625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30247" y="3133300"/>
            <a:ext cx="1447800" cy="457200"/>
          </a:xfrm>
          <a:prstGeom prst="rect">
            <a:avLst/>
          </a:prstGeom>
        </p:spPr>
      </p:pic>
      <p:graphicFrame>
        <p:nvGraphicFramePr>
          <p:cNvPr id="15" name="Objet 14"/>
          <p:cNvGraphicFramePr>
            <a:graphicFrameLocks noChangeAspect="1"/>
          </p:cNvGraphicFramePr>
          <p:nvPr>
            <p:extLst/>
          </p:nvPr>
        </p:nvGraphicFramePr>
        <p:xfrm>
          <a:off x="2476551" y="4907116"/>
          <a:ext cx="107632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Image bitmap" r:id="rId14" imgW="1076400" imgH="324000" progId="Paint.Picture">
                  <p:embed/>
                </p:oleObj>
              </mc:Choice>
              <mc:Fallback>
                <p:oleObj name="Image bitmap" r:id="rId14" imgW="1076400" imgH="32400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476551" y="4907116"/>
                        <a:ext cx="1076325" cy="32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Image 1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95600" y="5289359"/>
            <a:ext cx="1200150" cy="48577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47987" y="4802341"/>
            <a:ext cx="685800" cy="5334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68742" y="4852551"/>
            <a:ext cx="790575" cy="57150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7971" y="4840909"/>
            <a:ext cx="990600" cy="50482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55061" y="4535641"/>
            <a:ext cx="809625" cy="106680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76110" y="2255134"/>
            <a:ext cx="866775" cy="1162050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90605" y="3534781"/>
            <a:ext cx="1181100" cy="55245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036333" y="5798043"/>
            <a:ext cx="1228725" cy="409575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55060" y="5889737"/>
            <a:ext cx="1162050" cy="400050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523072" y="5699672"/>
            <a:ext cx="704850" cy="809625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579303" y="5682223"/>
            <a:ext cx="1247775" cy="1009650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171555" y="4543924"/>
            <a:ext cx="1219200" cy="35242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111475" y="5353041"/>
            <a:ext cx="113347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9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T set">
  <a:themeElements>
    <a:clrScheme name="DGE-1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C02846"/>
      </a:accent1>
      <a:accent2>
        <a:srgbClr val="5A5A5A"/>
      </a:accent2>
      <a:accent3>
        <a:srgbClr val="878787"/>
      </a:accent3>
      <a:accent4>
        <a:srgbClr val="808DA9"/>
      </a:accent4>
      <a:accent5>
        <a:srgbClr val="424E5B"/>
      </a:accent5>
      <a:accent6>
        <a:srgbClr val="730E00"/>
      </a:accent6>
      <a:hlink>
        <a:srgbClr val="C02846"/>
      </a:hlink>
      <a:folHlink>
        <a:srgbClr val="5A5A5A"/>
      </a:folHlink>
    </a:clrScheme>
    <a:fontScheme name="Office Classique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QT set</Template>
  <TotalTime>814</TotalTime>
  <Words>992</Words>
  <Application>Microsoft Office PowerPoint</Application>
  <PresentationFormat>Grand écran</PresentationFormat>
  <Paragraphs>320</Paragraphs>
  <Slides>24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8" baseType="lpstr">
      <vt:lpstr>Arial</vt:lpstr>
      <vt:lpstr>Calibri</vt:lpstr>
      <vt:lpstr>Felt Tip Roman</vt:lpstr>
      <vt:lpstr>Frutiger LT Std 45 Light</vt:lpstr>
      <vt:lpstr>Frutiger LT Std 47 Light Cn</vt:lpstr>
      <vt:lpstr>Frutiger LT Std 55 Roman</vt:lpstr>
      <vt:lpstr>Insignia LT Std</vt:lpstr>
      <vt:lpstr>Symbol</vt:lpstr>
      <vt:lpstr>Times New Roman</vt:lpstr>
      <vt:lpstr>Verdana</vt:lpstr>
      <vt:lpstr>Wingdings 2</vt:lpstr>
      <vt:lpstr>Wingdings 3</vt:lpstr>
      <vt:lpstr>QT set</vt:lpstr>
      <vt:lpstr>Image bitmap</vt:lpstr>
      <vt:lpstr>Evolution de la marque Qualité Tourisme™ pour les  Offices de tourisme   3 décembre 2019 Séminaire Qualité Tourisme – Office de Tourisme</vt:lpstr>
      <vt:lpstr>Définition de la marque Qualité Tourisme™</vt:lpstr>
      <vt:lpstr>Les filières Qualité Tourisme™</vt:lpstr>
      <vt:lpstr>Répartition</vt:lpstr>
      <vt:lpstr>Présentation PowerPoint</vt:lpstr>
      <vt:lpstr>Le parcours client</vt:lpstr>
      <vt:lpstr>Les thématiques de la qualité d’accueil de Qualité Tourisme</vt:lpstr>
      <vt:lpstr>Les Partenaires nationaux</vt:lpstr>
      <vt:lpstr>Les Partenaires Territoriaux  </vt:lpstr>
      <vt:lpstr>Missions Partenaires</vt:lpstr>
      <vt:lpstr>2 catégories d’établissement</vt:lpstr>
      <vt:lpstr>Critères d’attribution de la marque</vt:lpstr>
      <vt:lpstr>Rappel Evolutions </vt:lpstr>
      <vt:lpstr>    Nouvelle procédure 2019    </vt:lpstr>
      <vt:lpstr>Nouvelle Procédure 2019</vt:lpstr>
      <vt:lpstr>Déroulé de l’audit Qualité Tourisme</vt:lpstr>
      <vt:lpstr>Contenu des rapports d'audit   </vt:lpstr>
      <vt:lpstr>Présentation PowerPoint</vt:lpstr>
      <vt:lpstr>Présentation PowerPoint</vt:lpstr>
      <vt:lpstr>Présentation PowerPoint</vt:lpstr>
      <vt:lpstr>Pourquoi changer la démarche ?</vt:lpstr>
      <vt:lpstr>Les principales évolutions</vt:lpstr>
      <vt:lpstr>Pré-requis du classement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marque Qualité Tourisme™</dc:title>
  <dc:creator>x-dreams</dc:creator>
  <cp:lastModifiedBy>FRANCOIS Celeste</cp:lastModifiedBy>
  <cp:revision>58</cp:revision>
  <cp:lastPrinted>2019-09-25T07:50:15Z</cp:lastPrinted>
  <dcterms:created xsi:type="dcterms:W3CDTF">2017-11-21T21:45:15Z</dcterms:created>
  <dcterms:modified xsi:type="dcterms:W3CDTF">2019-12-03T07:40:47Z</dcterms:modified>
</cp:coreProperties>
</file>