
<file path=[Content_Types].xml><?xml version="1.0" encoding="utf-8"?>
<Types xmlns="http://schemas.openxmlformats.org/package/2006/content-types">
  <Default Extension="(null)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1443" r:id="rId3"/>
    <p:sldId id="1442" r:id="rId4"/>
    <p:sldId id="1440" r:id="rId5"/>
    <p:sldId id="1449" r:id="rId6"/>
    <p:sldId id="1454" r:id="rId7"/>
    <p:sldId id="1455" r:id="rId8"/>
    <p:sldId id="1450" r:id="rId9"/>
    <p:sldId id="1444" r:id="rId10"/>
    <p:sldId id="1458" r:id="rId11"/>
    <p:sldId id="1456" r:id="rId12"/>
    <p:sldId id="1457" r:id="rId13"/>
    <p:sldId id="1441" r:id="rId14"/>
    <p:sldId id="1446" r:id="rId15"/>
    <p:sldId id="1447" r:id="rId16"/>
    <p:sldId id="1451" r:id="rId17"/>
    <p:sldId id="1453" r:id="rId18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03" userDrawn="1">
          <p15:clr>
            <a:srgbClr val="A4A3A4"/>
          </p15:clr>
        </p15:guide>
        <p15:guide id="4" pos="7151" userDrawn="1">
          <p15:clr>
            <a:srgbClr val="A4A3A4"/>
          </p15:clr>
        </p15:guide>
        <p15:guide id="5" pos="1799" userDrawn="1">
          <p15:clr>
            <a:srgbClr val="A4A3A4"/>
          </p15:clr>
        </p15:guide>
        <p15:guide id="6" pos="3795" userDrawn="1">
          <p15:clr>
            <a:srgbClr val="A4A3A4"/>
          </p15:clr>
        </p15:guide>
        <p15:guide id="7" pos="4226" userDrawn="1">
          <p15:clr>
            <a:srgbClr val="A4A3A4"/>
          </p15:clr>
        </p15:guide>
        <p15:guide id="9" pos="4543" userDrawn="1">
          <p15:clr>
            <a:srgbClr val="A4A3A4"/>
          </p15:clr>
        </p15:guide>
        <p15:guide id="11" pos="2683" userDrawn="1">
          <p15:clr>
            <a:srgbClr val="A4A3A4"/>
          </p15:clr>
        </p15:guide>
        <p15:guide id="12" pos="488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naud ALLESANT" initials="AA" lastIdx="0" clrIdx="0">
    <p:extLst>
      <p:ext uri="{19B8F6BF-5375-455C-9EA6-DF929625EA0E}">
        <p15:presenceInfo xmlns:p15="http://schemas.microsoft.com/office/powerpoint/2012/main" userId="S-1-5-21-3748072219-372775626-3208094443-218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0004"/>
    <a:srgbClr val="FD5608"/>
    <a:srgbClr val="00B050"/>
    <a:srgbClr val="FA0000"/>
    <a:srgbClr val="A6A6A6"/>
    <a:srgbClr val="C00000"/>
    <a:srgbClr val="FF9798"/>
    <a:srgbClr val="FFC000"/>
    <a:srgbClr val="FB6B00"/>
    <a:srgbClr val="92D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255" autoAdjust="0"/>
    <p:restoredTop sz="93377" autoAdjust="0"/>
  </p:normalViewPr>
  <p:slideViewPr>
    <p:cSldViewPr snapToGrid="0" showGuides="1">
      <p:cViewPr varScale="1">
        <p:scale>
          <a:sx n="114" d="100"/>
          <a:sy n="114" d="100"/>
        </p:scale>
        <p:origin x="858" y="156"/>
      </p:cViewPr>
      <p:guideLst>
        <p:guide orient="horz" pos="1003"/>
        <p:guide pos="7151"/>
        <p:guide pos="1799"/>
        <p:guide pos="3795"/>
        <p:guide pos="4226"/>
        <p:guide pos="4543"/>
        <p:guide pos="2683"/>
        <p:guide pos="4883"/>
      </p:guideLst>
    </p:cSldViewPr>
  </p:slideViewPr>
  <p:outlineViewPr>
    <p:cViewPr>
      <p:scale>
        <a:sx n="33" d="100"/>
        <a:sy n="33" d="100"/>
      </p:scale>
      <p:origin x="0" y="-256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-4284"/>
    </p:cViewPr>
  </p:sorterViewPr>
  <p:notesViewPr>
    <p:cSldViewPr snapToGrid="0" showGuides="1">
      <p:cViewPr varScale="1">
        <p:scale>
          <a:sx n="81" d="100"/>
          <a:sy n="81" d="100"/>
        </p:scale>
        <p:origin x="2208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9B410F-FB61-4AEC-9BC4-2AA1CA84E9DC}" type="datetimeFigureOut">
              <a:rPr lang="en-US" smtClean="0"/>
              <a:t>12/2/2019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C83608-A23B-4E28-8C39-9E489EE489B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3161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51BBF6-9BEB-4067-8FCC-C67C86782E7D}" type="datetimeFigureOut">
              <a:rPr lang="en-US" smtClean="0"/>
              <a:t>12/2/2019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B5BBD8-B235-4B6C-8A11-2B193697DD17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81480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09224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CCUEI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16417" y="116418"/>
            <a:ext cx="11959166" cy="6614582"/>
          </a:xfrm>
          <a:prstGeom prst="rect">
            <a:avLst/>
          </a:prstGeom>
          <a:gradFill flip="none" rotWithShape="1">
            <a:gsLst>
              <a:gs pos="0">
                <a:srgbClr val="EB1E16"/>
              </a:gs>
              <a:gs pos="100000">
                <a:srgbClr val="FF6600"/>
              </a:gs>
            </a:gsLst>
            <a:lin ang="0" scaled="1"/>
            <a:tileRect/>
          </a:gradFill>
          <a:ln/>
          <a:effectLst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8" descr="Texture-1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15" r="3307" b="22139"/>
          <a:stretch/>
        </p:blipFill>
        <p:spPr>
          <a:xfrm>
            <a:off x="0" y="1"/>
            <a:ext cx="12192000" cy="6858000"/>
          </a:xfrm>
          <a:prstGeom prst="rect">
            <a:avLst/>
          </a:prstGeom>
          <a:effectLst/>
        </p:spPr>
      </p:pic>
      <p:sp>
        <p:nvSpPr>
          <p:cNvPr id="3" name="Espace réservé du texte 2"/>
          <p:cNvSpPr>
            <a:spLocks noGrp="1"/>
          </p:cNvSpPr>
          <p:nvPr>
            <p:ph type="body" sz="quarter" idx="10" hasCustomPrompt="1"/>
          </p:nvPr>
        </p:nvSpPr>
        <p:spPr>
          <a:xfrm>
            <a:off x="116416" y="4155854"/>
            <a:ext cx="11959167" cy="62021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FontTx/>
              <a:buNone/>
              <a:defRPr sz="4000" b="1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fr-FR" dirty="0"/>
              <a:t>TITRE</a:t>
            </a:r>
          </a:p>
        </p:txBody>
      </p:sp>
      <p:sp>
        <p:nvSpPr>
          <p:cNvPr id="22" name="Espace réservé du texte 21"/>
          <p:cNvSpPr>
            <a:spLocks noGrp="1"/>
          </p:cNvSpPr>
          <p:nvPr>
            <p:ph type="body" sz="quarter" idx="14" hasCustomPrompt="1"/>
          </p:nvPr>
        </p:nvSpPr>
        <p:spPr>
          <a:xfrm>
            <a:off x="137583" y="4847695"/>
            <a:ext cx="11937999" cy="32755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FontTx/>
              <a:buNone/>
              <a:defRPr sz="1600" b="0" spc="300" baseline="0">
                <a:solidFill>
                  <a:srgbClr val="FFFFFF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fr-FR" dirty="0" err="1"/>
              <a:t>Lorem</a:t>
            </a:r>
            <a:r>
              <a:rPr lang="fr-FR" dirty="0"/>
              <a:t> </a:t>
            </a:r>
            <a:r>
              <a:rPr lang="fr-FR" dirty="0" err="1"/>
              <a:t>ipsum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 </a:t>
            </a:r>
            <a:r>
              <a:rPr lang="fr-FR" dirty="0" err="1"/>
              <a:t>ultrices</a:t>
            </a:r>
            <a:r>
              <a:rPr lang="fr-FR" dirty="0"/>
              <a:t> </a:t>
            </a:r>
            <a:r>
              <a:rPr lang="fr-FR" dirty="0" err="1"/>
              <a:t>tempor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306847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CCUEIL_BVA / CLI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16417" y="116418"/>
            <a:ext cx="11959166" cy="6614582"/>
          </a:xfrm>
          <a:prstGeom prst="rect">
            <a:avLst/>
          </a:prstGeom>
          <a:gradFill flip="none" rotWithShape="1">
            <a:gsLst>
              <a:gs pos="0">
                <a:srgbClr val="EB1E16"/>
              </a:gs>
              <a:gs pos="100000">
                <a:srgbClr val="FF6600"/>
              </a:gs>
            </a:gsLst>
            <a:lin ang="0" scaled="1"/>
            <a:tileRect/>
          </a:gradFill>
          <a:ln/>
          <a:effectLst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" name="Image 11" descr="Texture-1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15" r="3307" b="22139"/>
          <a:stretch/>
        </p:blipFill>
        <p:spPr>
          <a:xfrm>
            <a:off x="0" y="1"/>
            <a:ext cx="12192000" cy="6858000"/>
          </a:xfrm>
          <a:prstGeom prst="rect">
            <a:avLst/>
          </a:prstGeom>
          <a:effectLst/>
        </p:spPr>
      </p:pic>
      <p:sp>
        <p:nvSpPr>
          <p:cNvPr id="3" name="Espace réservé du texte 2"/>
          <p:cNvSpPr>
            <a:spLocks noGrp="1"/>
          </p:cNvSpPr>
          <p:nvPr>
            <p:ph type="body" sz="quarter" idx="10" hasCustomPrompt="1"/>
          </p:nvPr>
        </p:nvSpPr>
        <p:spPr>
          <a:xfrm>
            <a:off x="116416" y="3817395"/>
            <a:ext cx="11959167" cy="62021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FontTx/>
              <a:buNone/>
              <a:defRPr sz="4000" b="1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fr-FR" dirty="0"/>
              <a:t>TITRE</a:t>
            </a:r>
          </a:p>
        </p:txBody>
      </p:sp>
      <p:sp>
        <p:nvSpPr>
          <p:cNvPr id="19" name="Espace réservé du texte 18"/>
          <p:cNvSpPr>
            <a:spLocks noGrp="1"/>
          </p:cNvSpPr>
          <p:nvPr>
            <p:ph type="body" sz="quarter" idx="12" hasCustomPrompt="1"/>
          </p:nvPr>
        </p:nvSpPr>
        <p:spPr>
          <a:xfrm>
            <a:off x="4042727" y="5874279"/>
            <a:ext cx="2127780" cy="72972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100" baseline="0">
                <a:solidFill>
                  <a:srgbClr val="FFFFFF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fr-FR" dirty="0"/>
              <a:t>Nom du contact</a:t>
            </a:r>
          </a:p>
          <a:p>
            <a:pPr lvl="0"/>
            <a:r>
              <a:rPr lang="fr-FR" dirty="0" err="1"/>
              <a:t>Email@bva.fr</a:t>
            </a:r>
            <a:endParaRPr lang="fr-FR" dirty="0"/>
          </a:p>
          <a:p>
            <a:pPr lvl="0"/>
            <a:r>
              <a:rPr lang="fr-FR" dirty="0"/>
              <a:t>01 71 31 56 78</a:t>
            </a:r>
          </a:p>
        </p:txBody>
      </p:sp>
      <p:sp>
        <p:nvSpPr>
          <p:cNvPr id="20" name="Espace réservé du texte 18"/>
          <p:cNvSpPr>
            <a:spLocks noGrp="1"/>
          </p:cNvSpPr>
          <p:nvPr>
            <p:ph type="body" sz="quarter" idx="13" hasCustomPrompt="1"/>
          </p:nvPr>
        </p:nvSpPr>
        <p:spPr>
          <a:xfrm>
            <a:off x="6465887" y="5874279"/>
            <a:ext cx="1810279" cy="72972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100" baseline="0">
                <a:solidFill>
                  <a:srgbClr val="FFFFFF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fr-FR" dirty="0"/>
              <a:t>Nom du contact</a:t>
            </a:r>
          </a:p>
          <a:p>
            <a:pPr lvl="0"/>
            <a:r>
              <a:rPr lang="fr-FR" dirty="0" err="1"/>
              <a:t>Email@bva.fr</a:t>
            </a:r>
            <a:endParaRPr lang="fr-FR" dirty="0"/>
          </a:p>
          <a:p>
            <a:pPr lvl="0"/>
            <a:r>
              <a:rPr lang="fr-FR" dirty="0"/>
              <a:t>01 71 31 56 78</a:t>
            </a:r>
          </a:p>
        </p:txBody>
      </p:sp>
      <p:sp>
        <p:nvSpPr>
          <p:cNvPr id="22" name="Espace réservé du texte 21"/>
          <p:cNvSpPr>
            <a:spLocks noGrp="1"/>
          </p:cNvSpPr>
          <p:nvPr>
            <p:ph type="body" sz="quarter" idx="14" hasCustomPrompt="1"/>
          </p:nvPr>
        </p:nvSpPr>
        <p:spPr>
          <a:xfrm>
            <a:off x="137583" y="4519613"/>
            <a:ext cx="11937999" cy="32755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FontTx/>
              <a:buNone/>
              <a:defRPr sz="1600" b="0" spc="300" baseline="0">
                <a:solidFill>
                  <a:srgbClr val="FFFFFF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fr-FR" dirty="0" err="1"/>
              <a:t>Lorem</a:t>
            </a:r>
            <a:r>
              <a:rPr lang="fr-FR" dirty="0"/>
              <a:t> </a:t>
            </a:r>
            <a:r>
              <a:rPr lang="fr-FR" dirty="0" err="1"/>
              <a:t>ipsum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 </a:t>
            </a:r>
            <a:r>
              <a:rPr lang="fr-FR" dirty="0" err="1"/>
              <a:t>ultrices</a:t>
            </a:r>
            <a:r>
              <a:rPr lang="fr-FR" dirty="0"/>
              <a:t> </a:t>
            </a:r>
            <a:r>
              <a:rPr lang="fr-FR" dirty="0" err="1"/>
              <a:t>tempor</a:t>
            </a:r>
            <a:endParaRPr lang="fr-FR" dirty="0"/>
          </a:p>
        </p:txBody>
      </p:sp>
      <p:sp>
        <p:nvSpPr>
          <p:cNvPr id="27" name="Espace réservé du texte 26"/>
          <p:cNvSpPr>
            <a:spLocks noGrp="1"/>
          </p:cNvSpPr>
          <p:nvPr>
            <p:ph type="body" sz="quarter" idx="15" hasCustomPrompt="1"/>
          </p:nvPr>
        </p:nvSpPr>
        <p:spPr>
          <a:xfrm>
            <a:off x="6465887" y="5620280"/>
            <a:ext cx="1810279" cy="1793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200" b="1" baseline="0">
                <a:solidFill>
                  <a:srgbClr val="FFFFFF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fr-FR" dirty="0"/>
              <a:t>CONTACT BVA :</a:t>
            </a:r>
          </a:p>
        </p:txBody>
      </p:sp>
      <p:sp>
        <p:nvSpPr>
          <p:cNvPr id="29" name="Espace réservé du texte 28"/>
          <p:cNvSpPr>
            <a:spLocks noGrp="1"/>
          </p:cNvSpPr>
          <p:nvPr>
            <p:ph type="body" sz="quarter" idx="16" hasCustomPrompt="1"/>
          </p:nvPr>
        </p:nvSpPr>
        <p:spPr>
          <a:xfrm>
            <a:off x="4042727" y="5620280"/>
            <a:ext cx="2127780" cy="1793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200" b="1" baseline="0">
                <a:solidFill>
                  <a:srgbClr val="FFFFFF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fr-FR" dirty="0"/>
              <a:t>CONTACT NOM CLIENT :</a:t>
            </a:r>
          </a:p>
        </p:txBody>
      </p:sp>
      <p:pic>
        <p:nvPicPr>
          <p:cNvPr id="2" name="Image 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950884" y="1386416"/>
            <a:ext cx="2290232" cy="2120086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778760" y="5518771"/>
            <a:ext cx="1050151" cy="972000"/>
          </a:xfrm>
          <a:prstGeom prst="rect">
            <a:avLst/>
          </a:prstGeom>
        </p:spPr>
      </p:pic>
      <p:sp>
        <p:nvSpPr>
          <p:cNvPr id="15" name="Espace réservé du texte 18"/>
          <p:cNvSpPr>
            <a:spLocks noGrp="1"/>
          </p:cNvSpPr>
          <p:nvPr>
            <p:ph type="body" sz="quarter" idx="18" hasCustomPrompt="1"/>
          </p:nvPr>
        </p:nvSpPr>
        <p:spPr>
          <a:xfrm>
            <a:off x="380470" y="6390204"/>
            <a:ext cx="1641427" cy="21379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200" baseline="0">
                <a:solidFill>
                  <a:srgbClr val="FFFFFF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fr-FR" dirty="0"/>
              <a:t>N° Etude</a:t>
            </a:r>
          </a:p>
        </p:txBody>
      </p:sp>
      <p:sp>
        <p:nvSpPr>
          <p:cNvPr id="7" name="Espace réservé pour une image  6"/>
          <p:cNvSpPr>
            <a:spLocks noGrp="1"/>
          </p:cNvSpPr>
          <p:nvPr>
            <p:ph type="pic" sz="quarter" idx="19" hasCustomPrompt="1"/>
          </p:nvPr>
        </p:nvSpPr>
        <p:spPr>
          <a:xfrm>
            <a:off x="5228326" y="1737047"/>
            <a:ext cx="1767299" cy="13072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r-FR"/>
              <a:t>Image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71689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16417" y="116418"/>
            <a:ext cx="11959166" cy="6614582"/>
          </a:xfrm>
          <a:prstGeom prst="rect">
            <a:avLst/>
          </a:prstGeom>
          <a:gradFill flip="none" rotWithShape="1">
            <a:gsLst>
              <a:gs pos="0">
                <a:srgbClr val="EB1E16"/>
              </a:gs>
              <a:gs pos="100000">
                <a:srgbClr val="FF6600"/>
              </a:gs>
            </a:gsLst>
            <a:lin ang="0" scaled="1"/>
            <a:tileRect/>
          </a:gradFill>
          <a:ln/>
          <a:effectLst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 descr="Texture-1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15" r="3307" b="22139"/>
          <a:stretch/>
        </p:blipFill>
        <p:spPr>
          <a:xfrm>
            <a:off x="0" y="1"/>
            <a:ext cx="12192000" cy="6858000"/>
          </a:xfrm>
          <a:prstGeom prst="rect">
            <a:avLst/>
          </a:prstGeom>
          <a:effectLst/>
        </p:spPr>
      </p:pic>
      <p:sp>
        <p:nvSpPr>
          <p:cNvPr id="5" name="Title 3"/>
          <p:cNvSpPr>
            <a:spLocks noGrp="1"/>
          </p:cNvSpPr>
          <p:nvPr>
            <p:ph type="title" hasCustomPrompt="1"/>
          </p:nvPr>
        </p:nvSpPr>
        <p:spPr>
          <a:xfrm>
            <a:off x="753088" y="3214393"/>
            <a:ext cx="10363200" cy="481307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lang="en-US" sz="3000" b="1" i="0" kern="1200" dirty="0" smtClean="0">
                <a:solidFill>
                  <a:schemeClr val="bg1"/>
                </a:solidFill>
                <a:latin typeface="Verdana"/>
                <a:ea typeface="Roboto Condensed bold" panose="02000000000000000000" pitchFamily="2" charset="0"/>
                <a:cs typeface="Verdana"/>
              </a:defRPr>
            </a:lvl1pPr>
          </a:lstStyle>
          <a:p>
            <a:r>
              <a:rPr lang="en-US" dirty="0"/>
              <a:t>TITRE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753088" y="3775815"/>
            <a:ext cx="10363200" cy="2402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lang="en-US" sz="1600" kern="1200" dirty="0" smtClean="0">
                <a:solidFill>
                  <a:srgbClr val="FFFFFF"/>
                </a:solidFill>
                <a:latin typeface="Verdana"/>
                <a:ea typeface="Roboto Condensed bold" panose="02000000000000000000" pitchFamily="2" charset="0"/>
                <a:cs typeface="Verdana"/>
              </a:defRPr>
            </a:lvl1pPr>
          </a:lstStyle>
          <a:p>
            <a:pPr lvl="0"/>
            <a:r>
              <a:rPr lang="en-US" dirty="0"/>
              <a:t>Sous </a:t>
            </a:r>
            <a:r>
              <a:rPr lang="en-US" dirty="0" err="1"/>
              <a:t>titre</a:t>
            </a:r>
            <a:endParaRPr lang="en-US" dirty="0"/>
          </a:p>
        </p:txBody>
      </p:sp>
      <p:pic>
        <p:nvPicPr>
          <p:cNvPr id="12" name="Image 1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78760" y="5518771"/>
            <a:ext cx="1050151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0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BORDE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116417" y="116418"/>
            <a:ext cx="11959166" cy="6614582"/>
          </a:xfrm>
          <a:prstGeom prst="rect">
            <a:avLst/>
          </a:prstGeom>
          <a:gradFill flip="none" rotWithShape="1">
            <a:gsLst>
              <a:gs pos="100000">
                <a:srgbClr val="C71D48"/>
              </a:gs>
              <a:gs pos="0">
                <a:srgbClr val="5E0F24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Title 3"/>
          <p:cNvSpPr>
            <a:spLocks noGrp="1"/>
          </p:cNvSpPr>
          <p:nvPr>
            <p:ph type="title" hasCustomPrompt="1"/>
          </p:nvPr>
        </p:nvSpPr>
        <p:spPr>
          <a:xfrm>
            <a:off x="753088" y="3214393"/>
            <a:ext cx="10363200" cy="481307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lang="en-US" sz="3000" b="1" i="0" kern="1200" dirty="0" smtClean="0">
                <a:solidFill>
                  <a:schemeClr val="bg1"/>
                </a:solidFill>
                <a:latin typeface="Verdana"/>
                <a:ea typeface="Roboto Condensed bold" panose="02000000000000000000" pitchFamily="2" charset="0"/>
                <a:cs typeface="Verdana"/>
              </a:defRPr>
            </a:lvl1pPr>
          </a:lstStyle>
          <a:p>
            <a:r>
              <a:rPr lang="en-US" dirty="0"/>
              <a:t>TITRE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753088" y="3775815"/>
            <a:ext cx="10363200" cy="2402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lang="en-US" sz="1600" kern="1200" dirty="0" smtClean="0">
                <a:solidFill>
                  <a:srgbClr val="FFFFFF"/>
                </a:solidFill>
                <a:latin typeface="Verdana"/>
                <a:ea typeface="Roboto Condensed bold" panose="02000000000000000000" pitchFamily="2" charset="0"/>
                <a:cs typeface="Verdana"/>
              </a:defRPr>
            </a:lvl1pPr>
          </a:lstStyle>
          <a:p>
            <a:pPr lvl="0"/>
            <a:r>
              <a:rPr lang="en-US" dirty="0"/>
              <a:t>Sous </a:t>
            </a:r>
            <a:r>
              <a:rPr lang="en-US" dirty="0" err="1"/>
              <a:t>titre</a:t>
            </a:r>
            <a:endParaRPr lang="en-US" dirty="0"/>
          </a:p>
        </p:txBody>
      </p:sp>
      <p:pic>
        <p:nvPicPr>
          <p:cNvPr id="12" name="Image 1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78760" y="5518771"/>
            <a:ext cx="1050151" cy="972000"/>
          </a:xfrm>
          <a:prstGeom prst="rect">
            <a:avLst/>
          </a:prstGeom>
        </p:spPr>
      </p:pic>
      <p:pic>
        <p:nvPicPr>
          <p:cNvPr id="11" name="Image 10" descr="Texture-1.png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15" r="3307" b="22139"/>
          <a:stretch/>
        </p:blipFill>
        <p:spPr>
          <a:xfrm>
            <a:off x="0" y="1"/>
            <a:ext cx="12192000" cy="68580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6181248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BLE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16417" y="116418"/>
            <a:ext cx="11959166" cy="6614582"/>
          </a:xfrm>
          <a:prstGeom prst="rect">
            <a:avLst/>
          </a:prstGeom>
          <a:gradFill flip="none" rotWithShape="1">
            <a:gsLst>
              <a:gs pos="100000">
                <a:srgbClr val="7BC9EE"/>
              </a:gs>
              <a:gs pos="0">
                <a:srgbClr val="356F8F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 descr="Texture-1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15" r="3307" b="22139"/>
          <a:stretch/>
        </p:blipFill>
        <p:spPr>
          <a:xfrm>
            <a:off x="0" y="1"/>
            <a:ext cx="12192000" cy="6858000"/>
          </a:xfrm>
          <a:prstGeom prst="rect">
            <a:avLst/>
          </a:prstGeom>
          <a:effectLst/>
        </p:spPr>
      </p:pic>
      <p:sp>
        <p:nvSpPr>
          <p:cNvPr id="5" name="Title 3"/>
          <p:cNvSpPr>
            <a:spLocks noGrp="1"/>
          </p:cNvSpPr>
          <p:nvPr>
            <p:ph type="title" hasCustomPrompt="1"/>
          </p:nvPr>
        </p:nvSpPr>
        <p:spPr>
          <a:xfrm>
            <a:off x="753088" y="3214393"/>
            <a:ext cx="10363200" cy="481307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lang="en-US" sz="3000" b="1" i="0" kern="1200" dirty="0" smtClean="0">
                <a:solidFill>
                  <a:schemeClr val="bg1"/>
                </a:solidFill>
                <a:latin typeface="Verdana"/>
                <a:ea typeface="Roboto Condensed bold" panose="02000000000000000000" pitchFamily="2" charset="0"/>
                <a:cs typeface="Verdana"/>
              </a:defRPr>
            </a:lvl1pPr>
          </a:lstStyle>
          <a:p>
            <a:r>
              <a:rPr lang="en-US" dirty="0"/>
              <a:t>TITRE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753088" y="3775815"/>
            <a:ext cx="10363200" cy="2402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lang="en-US" sz="1600" kern="1200" dirty="0" smtClean="0">
                <a:solidFill>
                  <a:srgbClr val="FFFFFF"/>
                </a:solidFill>
                <a:latin typeface="Verdana"/>
                <a:ea typeface="Roboto Condensed bold" panose="02000000000000000000" pitchFamily="2" charset="0"/>
                <a:cs typeface="Verdana"/>
              </a:defRPr>
            </a:lvl1pPr>
          </a:lstStyle>
          <a:p>
            <a:pPr lvl="0"/>
            <a:r>
              <a:rPr lang="en-US" dirty="0"/>
              <a:t>Sous </a:t>
            </a:r>
            <a:r>
              <a:rPr lang="en-US" dirty="0" err="1"/>
              <a:t>titre</a:t>
            </a:r>
            <a:endParaRPr lang="en-US" dirty="0"/>
          </a:p>
        </p:txBody>
      </p:sp>
      <p:pic>
        <p:nvPicPr>
          <p:cNvPr id="12" name="Image 1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78760" y="5518771"/>
            <a:ext cx="1050151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270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VE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16417" y="116418"/>
            <a:ext cx="11959166" cy="6614582"/>
          </a:xfrm>
          <a:prstGeom prst="rect">
            <a:avLst/>
          </a:prstGeom>
          <a:gradFill flip="none" rotWithShape="1">
            <a:gsLst>
              <a:gs pos="100000">
                <a:srgbClr val="AFD52C"/>
              </a:gs>
              <a:gs pos="0">
                <a:srgbClr val="677E1A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 descr="Texture-1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15" r="3307" b="22139"/>
          <a:stretch/>
        </p:blipFill>
        <p:spPr>
          <a:xfrm>
            <a:off x="0" y="1"/>
            <a:ext cx="12192000" cy="6858000"/>
          </a:xfrm>
          <a:prstGeom prst="rect">
            <a:avLst/>
          </a:prstGeom>
          <a:effectLst/>
        </p:spPr>
      </p:pic>
      <p:sp>
        <p:nvSpPr>
          <p:cNvPr id="5" name="Title 3"/>
          <p:cNvSpPr>
            <a:spLocks noGrp="1"/>
          </p:cNvSpPr>
          <p:nvPr>
            <p:ph type="title" hasCustomPrompt="1"/>
          </p:nvPr>
        </p:nvSpPr>
        <p:spPr>
          <a:xfrm>
            <a:off x="753088" y="3214393"/>
            <a:ext cx="10363200" cy="481307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lang="en-US" sz="3000" b="1" i="0" kern="1200" dirty="0" smtClean="0">
                <a:solidFill>
                  <a:schemeClr val="bg1"/>
                </a:solidFill>
                <a:latin typeface="Verdana"/>
                <a:ea typeface="Roboto Condensed bold" panose="02000000000000000000" pitchFamily="2" charset="0"/>
                <a:cs typeface="Verdana"/>
              </a:defRPr>
            </a:lvl1pPr>
          </a:lstStyle>
          <a:p>
            <a:r>
              <a:rPr lang="en-US" dirty="0"/>
              <a:t>TITRE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753088" y="3775815"/>
            <a:ext cx="10363200" cy="2402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lang="en-US" sz="1600" kern="1200" dirty="0" smtClean="0">
                <a:solidFill>
                  <a:srgbClr val="FFFFFF"/>
                </a:solidFill>
                <a:latin typeface="Verdana"/>
                <a:ea typeface="Roboto Condensed bold" panose="02000000000000000000" pitchFamily="2" charset="0"/>
                <a:cs typeface="Verdana"/>
              </a:defRPr>
            </a:lvl1pPr>
          </a:lstStyle>
          <a:p>
            <a:pPr lvl="0"/>
            <a:r>
              <a:rPr lang="en-US" dirty="0"/>
              <a:t>Sous </a:t>
            </a:r>
            <a:r>
              <a:rPr lang="en-US" dirty="0" err="1"/>
              <a:t>titre</a:t>
            </a:r>
            <a:endParaRPr lang="en-US" dirty="0"/>
          </a:p>
        </p:txBody>
      </p:sp>
      <p:pic>
        <p:nvPicPr>
          <p:cNvPr id="12" name="Image 1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78760" y="5518771"/>
            <a:ext cx="1050151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667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S BLOC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422888" y="244702"/>
            <a:ext cx="10363200" cy="671807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lang="en-US" sz="2600" b="1" i="0" kern="1200" dirty="0" smtClean="0">
                <a:gradFill flip="none" rotWithShape="1">
                  <a:gsLst>
                    <a:gs pos="0">
                      <a:srgbClr val="EB311B"/>
                    </a:gs>
                    <a:gs pos="100000">
                      <a:srgbClr val="FF6600"/>
                    </a:gs>
                  </a:gsLst>
                  <a:lin ang="0" scaled="1"/>
                  <a:tileRect/>
                </a:gradFill>
                <a:latin typeface="Verdana"/>
                <a:ea typeface="Roboto Condensed bold" panose="02000000000000000000" pitchFamily="2" charset="0"/>
                <a:cs typeface="Verdana"/>
              </a:defRPr>
            </a:lvl1pPr>
          </a:lstStyle>
          <a:p>
            <a:r>
              <a:rPr lang="en-US" dirty="0" err="1"/>
              <a:t>Titre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10188" y="829744"/>
            <a:ext cx="10363200" cy="2183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lang="en-US" sz="1500" kern="1200" dirty="0" smtClean="0">
                <a:solidFill>
                  <a:srgbClr val="404040"/>
                </a:solidFill>
                <a:latin typeface="Verdana"/>
                <a:ea typeface="Roboto Condensed bold" panose="02000000000000000000" pitchFamily="2" charset="0"/>
                <a:cs typeface="Verdana"/>
              </a:defRPr>
            </a:lvl1pPr>
          </a:lstStyle>
          <a:p>
            <a:pPr lvl="0"/>
            <a:r>
              <a:rPr lang="en-US" dirty="0"/>
              <a:t>Sous </a:t>
            </a:r>
            <a:r>
              <a:rPr lang="en-US" dirty="0" err="1"/>
              <a:t>titre</a:t>
            </a:r>
            <a:endParaRPr lang="en-US" dirty="0"/>
          </a:p>
        </p:txBody>
      </p:sp>
      <p:sp>
        <p:nvSpPr>
          <p:cNvPr id="24" name="Espace réservé du texte 23"/>
          <p:cNvSpPr>
            <a:spLocks noGrp="1"/>
          </p:cNvSpPr>
          <p:nvPr>
            <p:ph type="body" sz="quarter" idx="18" hasCustomPrompt="1"/>
          </p:nvPr>
        </p:nvSpPr>
        <p:spPr>
          <a:xfrm>
            <a:off x="425450" y="1562100"/>
            <a:ext cx="9417050" cy="2730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b="1">
                <a:solidFill>
                  <a:srgbClr val="404040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fr-FR" dirty="0"/>
              <a:t>Titre</a:t>
            </a:r>
          </a:p>
        </p:txBody>
      </p:sp>
      <p:sp>
        <p:nvSpPr>
          <p:cNvPr id="28" name="Espace réservé du texte 27"/>
          <p:cNvSpPr>
            <a:spLocks noGrp="1"/>
          </p:cNvSpPr>
          <p:nvPr>
            <p:ph type="body" sz="quarter" idx="20" hasCustomPrompt="1"/>
          </p:nvPr>
        </p:nvSpPr>
        <p:spPr>
          <a:xfrm>
            <a:off x="425450" y="1943097"/>
            <a:ext cx="9429750" cy="38163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1200">
                <a:solidFill>
                  <a:schemeClr val="bg1">
                    <a:lumMod val="50000"/>
                  </a:schemeClr>
                </a:solidFill>
                <a:latin typeface="Verdana"/>
                <a:cs typeface="Verdana"/>
              </a:defRPr>
            </a:lvl1pPr>
          </a:lstStyle>
          <a:p>
            <a:pPr lvl="0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23720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DÉE FORT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433471" y="3093097"/>
            <a:ext cx="10363200" cy="671807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lang="en-US" sz="4000" b="1" i="0" kern="1200" dirty="0" smtClean="0">
                <a:gradFill flip="none" rotWithShape="1">
                  <a:gsLst>
                    <a:gs pos="0">
                      <a:srgbClr val="EB311B"/>
                    </a:gs>
                    <a:gs pos="100000">
                      <a:srgbClr val="FF6600"/>
                    </a:gs>
                  </a:gsLst>
                  <a:lin ang="0" scaled="1"/>
                  <a:tileRect/>
                </a:gradFill>
                <a:latin typeface="Verdana"/>
                <a:ea typeface="Roboto Condensed bold" panose="02000000000000000000" pitchFamily="2" charset="0"/>
                <a:cs typeface="Verdana"/>
              </a:defRPr>
            </a:lvl1pPr>
          </a:lstStyle>
          <a:p>
            <a:r>
              <a:rPr lang="en-US" dirty="0"/>
              <a:t>IDÉE FORTE</a:t>
            </a:r>
          </a:p>
        </p:txBody>
      </p:sp>
    </p:spTree>
    <p:extLst>
      <p:ext uri="{BB962C8B-B14F-4D97-AF65-F5344CB8AC3E}">
        <p14:creationId xmlns:p14="http://schemas.microsoft.com/office/powerpoint/2010/main" val="24841109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133684" y="6410572"/>
            <a:ext cx="374307" cy="32829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1A290D8D-6BA0-418D-AFED-C65293F70DA0}" type="slidenum">
              <a:rPr lang="en-US" sz="900" b="1" i="0" smtClean="0">
                <a:solidFill>
                  <a:schemeClr val="tx1">
                    <a:alpha val="50000"/>
                  </a:schemeClr>
                </a:solidFill>
                <a:latin typeface="Helvetica Neue"/>
                <a:ea typeface="Roboto Condensed Light" charset="0"/>
                <a:cs typeface="Helvetica Neue"/>
              </a:rPr>
              <a:pPr algn="l"/>
              <a:t>‹N°›</a:t>
            </a:fld>
            <a:endParaRPr lang="en-US" sz="900" b="1" i="0" dirty="0">
              <a:solidFill>
                <a:schemeClr val="tx1">
                  <a:alpha val="50000"/>
                </a:schemeClr>
              </a:solidFill>
              <a:latin typeface="Helvetica Neue"/>
              <a:ea typeface="Roboto Condensed Light" charset="0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53648321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75" r:id="rId1"/>
    <p:sldLayoutId id="2147483784" r:id="rId2"/>
    <p:sldLayoutId id="2147483783" r:id="rId3"/>
    <p:sldLayoutId id="2147483781" r:id="rId4"/>
    <p:sldLayoutId id="2147483776" r:id="rId5"/>
    <p:sldLayoutId id="2147483777" r:id="rId6"/>
    <p:sldLayoutId id="2147483694" r:id="rId7"/>
    <p:sldLayoutId id="2147483782" r:id="rId8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Verdana"/>
          <a:ea typeface="Open Sans Light" panose="020B0306030504020204" pitchFamily="34" charset="0"/>
          <a:cs typeface="Verdana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Verdana"/>
          <a:ea typeface="Open Sans Light" panose="020B0306030504020204" pitchFamily="34" charset="0"/>
          <a:cs typeface="Verdana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Verdana"/>
          <a:ea typeface="Open Sans Light" panose="020B0306030504020204" pitchFamily="34" charset="0"/>
          <a:cs typeface="Verdana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/>
          <a:ea typeface="Open Sans Light" panose="020B0306030504020204" pitchFamily="34" charset="0"/>
          <a:cs typeface="Verdana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Verdana"/>
          <a:ea typeface="Open Sans Light" panose="020B0306030504020204" pitchFamily="34" charset="0"/>
          <a:cs typeface="Verdana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Verdana"/>
          <a:ea typeface="Open Sans Light" panose="020B0306030504020204" pitchFamily="34" charset="0"/>
          <a:cs typeface="Verdana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(null)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(null)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>
          <a:xfrm>
            <a:off x="116416" y="4425764"/>
            <a:ext cx="11959167" cy="620211"/>
          </a:xfrm>
        </p:spPr>
        <p:txBody>
          <a:bodyPr>
            <a:normAutofit/>
          </a:bodyPr>
          <a:lstStyle/>
          <a:p>
            <a:r>
              <a:rPr lang="fr-FR" sz="3600" dirty="0"/>
              <a:t>Qualité &amp; Expérience Client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4"/>
          </p:nvPr>
        </p:nvSpPr>
        <p:spPr>
          <a:xfrm>
            <a:off x="137583" y="5396948"/>
            <a:ext cx="11937999" cy="876752"/>
          </a:xfrm>
        </p:spPr>
        <p:txBody>
          <a:bodyPr>
            <a:normAutofit/>
          </a:bodyPr>
          <a:lstStyle/>
          <a:p>
            <a:r>
              <a:rPr lang="fr-FR" sz="1800" dirty="0"/>
              <a:t>Lyon</a:t>
            </a:r>
          </a:p>
          <a:p>
            <a:r>
              <a:rPr lang="fr-FR" sz="1800" dirty="0"/>
              <a:t>3 Décembre 2019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B6EB951-0892-4D58-9003-C9950976CD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1664" y="1711880"/>
            <a:ext cx="2288673" cy="2118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6443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Image 28">
            <a:extLst>
              <a:ext uri="{FF2B5EF4-FFF2-40B4-BE49-F238E27FC236}">
                <a16:creationId xmlns:a16="http://schemas.microsoft.com/office/drawing/2014/main" id="{E24FE2C4-F895-4CDD-AF8D-9216AE56781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b="23691"/>
          <a:stretch/>
        </p:blipFill>
        <p:spPr>
          <a:xfrm>
            <a:off x="-7649" y="0"/>
            <a:ext cx="12199649" cy="69573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4" descr="http://www.autogrill.fr/media/cafe-tasse-54-1.jpg">
            <a:extLst>
              <a:ext uri="{FF2B5EF4-FFF2-40B4-BE49-F238E27FC236}">
                <a16:creationId xmlns:a16="http://schemas.microsoft.com/office/drawing/2014/main" id="{7B08C5E1-8FCC-4285-9042-AE5571142F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37"/>
          <a:stretch/>
        </p:blipFill>
        <p:spPr bwMode="auto">
          <a:xfrm>
            <a:off x="6216046" y="2446386"/>
            <a:ext cx="1923951" cy="1524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6892E8BB-4F71-47EF-B3D6-926796082F9E}"/>
              </a:ext>
            </a:extLst>
          </p:cNvPr>
          <p:cNvSpPr txBox="1"/>
          <p:nvPr/>
        </p:nvSpPr>
        <p:spPr>
          <a:xfrm>
            <a:off x="2857499" y="6282993"/>
            <a:ext cx="6137830" cy="360696"/>
          </a:xfrm>
          <a:prstGeom prst="rect">
            <a:avLst/>
          </a:prstGeom>
          <a:noFill/>
        </p:spPr>
        <p:txBody>
          <a:bodyPr wrap="square" lIns="86410" tIns="43206" rIns="86410" bIns="43206" rtlCol="0">
            <a:spAutoFit/>
          </a:bodyPr>
          <a:lstStyle/>
          <a:p>
            <a:pPr algn="ctr" defTabSz="432052" fontAlgn="base">
              <a:spcBef>
                <a:spcPct val="0"/>
              </a:spcBef>
              <a:spcAft>
                <a:spcPct val="0"/>
              </a:spcAft>
            </a:pPr>
            <a:r>
              <a:rPr lang="fr-FR" sz="1700" b="1" dirty="0">
                <a:solidFill>
                  <a:prstClr val="black"/>
                </a:solidFill>
              </a:rPr>
              <a:t>Capacité à développer l’enchantement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E82BB47-AACD-43B3-9631-9B79E84D70F7}"/>
              </a:ext>
            </a:extLst>
          </p:cNvPr>
          <p:cNvSpPr txBox="1"/>
          <p:nvPr/>
        </p:nvSpPr>
        <p:spPr>
          <a:xfrm rot="16200000">
            <a:off x="-82316" y="3848101"/>
            <a:ext cx="4481491" cy="348888"/>
          </a:xfrm>
          <a:prstGeom prst="rect">
            <a:avLst/>
          </a:prstGeom>
          <a:noFill/>
        </p:spPr>
        <p:txBody>
          <a:bodyPr wrap="square" lIns="86410" tIns="43206" rIns="86410" bIns="43206" rtlCol="0">
            <a:spAutoFit/>
          </a:bodyPr>
          <a:lstStyle/>
          <a:p>
            <a:pPr algn="ctr" defTabSz="432052" fontAlgn="base">
              <a:spcBef>
                <a:spcPct val="0"/>
              </a:spcBef>
              <a:spcAft>
                <a:spcPct val="0"/>
              </a:spcAft>
            </a:pPr>
            <a:r>
              <a:rPr lang="fr-FR" sz="1700" b="1" dirty="0">
                <a:solidFill>
                  <a:prstClr val="black"/>
                </a:solidFill>
              </a:rPr>
              <a:t>Capacité à réduire l’insatisfaction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002EFEE-2B68-45E1-ADFC-79291A3595B5}"/>
              </a:ext>
            </a:extLst>
          </p:cNvPr>
          <p:cNvSpPr txBox="1"/>
          <p:nvPr/>
        </p:nvSpPr>
        <p:spPr>
          <a:xfrm>
            <a:off x="2026490" y="1570809"/>
            <a:ext cx="531948" cy="256533"/>
          </a:xfrm>
          <a:prstGeom prst="rect">
            <a:avLst/>
          </a:prstGeom>
          <a:noFill/>
        </p:spPr>
        <p:txBody>
          <a:bodyPr wrap="square" lIns="86410" tIns="43206" rIns="86410" bIns="43206" rtlCol="0">
            <a:spAutoFit/>
          </a:bodyPr>
          <a:lstStyle/>
          <a:p>
            <a:pPr algn="r" defTabSz="432052" fontAlgn="base">
              <a:spcBef>
                <a:spcPct val="0"/>
              </a:spcBef>
              <a:spcAft>
                <a:spcPct val="0"/>
              </a:spcAft>
            </a:pPr>
            <a:r>
              <a:rPr lang="en-GB" sz="1100" i="1" dirty="0">
                <a:solidFill>
                  <a:prstClr val="black"/>
                </a:solidFill>
              </a:rPr>
              <a:t>forte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B48F7F8-0D2A-4C95-AB91-D667E041E7C3}"/>
              </a:ext>
            </a:extLst>
          </p:cNvPr>
          <p:cNvSpPr txBox="1"/>
          <p:nvPr/>
        </p:nvSpPr>
        <p:spPr>
          <a:xfrm>
            <a:off x="2548680" y="6205221"/>
            <a:ext cx="598164" cy="256533"/>
          </a:xfrm>
          <a:prstGeom prst="rect">
            <a:avLst/>
          </a:prstGeom>
          <a:noFill/>
        </p:spPr>
        <p:txBody>
          <a:bodyPr wrap="square" lIns="86410" tIns="43206" rIns="86410" bIns="43206" rtlCol="0">
            <a:spAutoFit/>
          </a:bodyPr>
          <a:lstStyle/>
          <a:p>
            <a:pPr defTabSz="432052" fontAlgn="base">
              <a:spcBef>
                <a:spcPct val="0"/>
              </a:spcBef>
              <a:spcAft>
                <a:spcPct val="0"/>
              </a:spcAft>
            </a:pPr>
            <a:r>
              <a:rPr lang="fr-FR" sz="1100" i="1" dirty="0">
                <a:solidFill>
                  <a:prstClr val="black"/>
                </a:solidFill>
              </a:rPr>
              <a:t>faible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ECEF971-CCA0-4D8C-B7EF-5FE75E7FEE4B}"/>
              </a:ext>
            </a:extLst>
          </p:cNvPr>
          <p:cNvSpPr txBox="1"/>
          <p:nvPr/>
        </p:nvSpPr>
        <p:spPr>
          <a:xfrm>
            <a:off x="2026490" y="6082776"/>
            <a:ext cx="531948" cy="256533"/>
          </a:xfrm>
          <a:prstGeom prst="rect">
            <a:avLst/>
          </a:prstGeom>
          <a:noFill/>
        </p:spPr>
        <p:txBody>
          <a:bodyPr wrap="square" lIns="86410" tIns="43206" rIns="86410" bIns="43206" rtlCol="0">
            <a:spAutoFit/>
          </a:bodyPr>
          <a:lstStyle/>
          <a:p>
            <a:pPr algn="r" defTabSz="432052" fontAlgn="base">
              <a:spcBef>
                <a:spcPct val="0"/>
              </a:spcBef>
              <a:spcAft>
                <a:spcPct val="0"/>
              </a:spcAft>
            </a:pPr>
            <a:r>
              <a:rPr lang="fr-FR" sz="1100" i="1" dirty="0">
                <a:solidFill>
                  <a:prstClr val="black"/>
                </a:solidFill>
              </a:rPr>
              <a:t>faible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0919E92-8268-4054-B7D6-A9111CDC0449}"/>
              </a:ext>
            </a:extLst>
          </p:cNvPr>
          <p:cNvSpPr txBox="1"/>
          <p:nvPr/>
        </p:nvSpPr>
        <p:spPr>
          <a:xfrm>
            <a:off x="8729532" y="6205221"/>
            <a:ext cx="598164" cy="256533"/>
          </a:xfrm>
          <a:prstGeom prst="rect">
            <a:avLst/>
          </a:prstGeom>
          <a:noFill/>
        </p:spPr>
        <p:txBody>
          <a:bodyPr wrap="square" lIns="86410" tIns="43206" rIns="86410" bIns="43206" rtlCol="0">
            <a:spAutoFit/>
          </a:bodyPr>
          <a:lstStyle/>
          <a:p>
            <a:pPr algn="r" defTabSz="432052" fontAlgn="base">
              <a:spcBef>
                <a:spcPct val="0"/>
              </a:spcBef>
              <a:spcAft>
                <a:spcPct val="0"/>
              </a:spcAft>
            </a:pPr>
            <a:r>
              <a:rPr lang="en-GB" sz="1100" i="1" dirty="0">
                <a:solidFill>
                  <a:prstClr val="black"/>
                </a:solidFill>
              </a:rPr>
              <a:t>forte</a:t>
            </a:r>
          </a:p>
        </p:txBody>
      </p: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2941E6B4-0D76-4860-8630-4BA86320A339}"/>
              </a:ext>
            </a:extLst>
          </p:cNvPr>
          <p:cNvCxnSpPr/>
          <p:nvPr/>
        </p:nvCxnSpPr>
        <p:spPr>
          <a:xfrm>
            <a:off x="2548681" y="6214924"/>
            <a:ext cx="6825905" cy="943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21F2BA66-314E-48B3-95F8-EA66B16E096F}"/>
              </a:ext>
            </a:extLst>
          </p:cNvPr>
          <p:cNvCxnSpPr/>
          <p:nvPr/>
        </p:nvCxnSpPr>
        <p:spPr>
          <a:xfrm flipV="1">
            <a:off x="2558437" y="1636439"/>
            <a:ext cx="0" cy="4571015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FA4EA094-0C72-4E82-B0FC-E86A9E32BCD1}"/>
              </a:ext>
            </a:extLst>
          </p:cNvPr>
          <p:cNvCxnSpPr/>
          <p:nvPr/>
        </p:nvCxnSpPr>
        <p:spPr>
          <a:xfrm>
            <a:off x="2857578" y="4007792"/>
            <a:ext cx="6438546" cy="0"/>
          </a:xfrm>
          <a:prstGeom prst="straightConnector1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74FD7C9C-6639-475C-AA76-450B1231E061}"/>
              </a:ext>
            </a:extLst>
          </p:cNvPr>
          <p:cNvCxnSpPr/>
          <p:nvPr/>
        </p:nvCxnSpPr>
        <p:spPr>
          <a:xfrm flipV="1">
            <a:off x="6045915" y="1898093"/>
            <a:ext cx="0" cy="4219398"/>
          </a:xfrm>
          <a:prstGeom prst="straightConnector1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A2DA5C3A-0578-4088-BBA7-8DAD1C039A89}"/>
              </a:ext>
            </a:extLst>
          </p:cNvPr>
          <p:cNvSpPr/>
          <p:nvPr/>
        </p:nvSpPr>
        <p:spPr>
          <a:xfrm>
            <a:off x="6282545" y="4134337"/>
            <a:ext cx="1496104" cy="351617"/>
          </a:xfrm>
          <a:prstGeom prst="rect">
            <a:avLst/>
          </a:prstGeom>
          <a:solidFill>
            <a:schemeClr val="bg1"/>
          </a:solidFill>
          <a:ln w="19050">
            <a:solidFill>
              <a:srgbClr val="07843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6410" tIns="43206" rIns="86410" bIns="43206" rtlCol="0" anchor="ctr"/>
          <a:lstStyle/>
          <a:p>
            <a:pPr algn="ctr" defTabSz="432052" fontAlgn="base">
              <a:spcBef>
                <a:spcPct val="0"/>
              </a:spcBef>
              <a:spcAft>
                <a:spcPct val="0"/>
              </a:spcAft>
            </a:pPr>
            <a:r>
              <a:rPr lang="en-GB" sz="1900" b="1" dirty="0">
                <a:solidFill>
                  <a:prstClr val="black"/>
                </a:solidFill>
              </a:rPr>
              <a:t>BONUS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8E555EE-7DCE-4891-9FE0-982C0D58B5E0}"/>
              </a:ext>
            </a:extLst>
          </p:cNvPr>
          <p:cNvSpPr/>
          <p:nvPr/>
        </p:nvSpPr>
        <p:spPr>
          <a:xfrm>
            <a:off x="6282545" y="2024438"/>
            <a:ext cx="1496104" cy="351617"/>
          </a:xfrm>
          <a:prstGeom prst="rect">
            <a:avLst/>
          </a:prstGeom>
          <a:solidFill>
            <a:schemeClr val="bg1"/>
          </a:solidFill>
          <a:ln w="19050"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6410" tIns="43206" rIns="86410" bIns="43206" rtlCol="0" anchor="ctr"/>
          <a:lstStyle/>
          <a:p>
            <a:pPr algn="ctr" defTabSz="432052" fontAlgn="base">
              <a:spcBef>
                <a:spcPct val="0"/>
              </a:spcBef>
              <a:spcAft>
                <a:spcPct val="0"/>
              </a:spcAft>
            </a:pPr>
            <a:r>
              <a:rPr lang="en-GB" sz="1900" b="1" dirty="0">
                <a:solidFill>
                  <a:prstClr val="black"/>
                </a:solidFill>
              </a:rPr>
              <a:t>MOTEURS</a:t>
            </a:r>
          </a:p>
        </p:txBody>
      </p:sp>
      <p:pic>
        <p:nvPicPr>
          <p:cNvPr id="20" name="Picture 8" descr="http://www.monbana.com/media/catalog/product/cache/1/image/9df78eab33525d08d6e5fb8d27136e95/1/1/11120665_amb1_2.jpg">
            <a:extLst>
              <a:ext uri="{FF2B5EF4-FFF2-40B4-BE49-F238E27FC236}">
                <a16:creationId xmlns:a16="http://schemas.microsoft.com/office/drawing/2014/main" id="{38A795E6-D626-419C-B723-A35BE80B87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23" t="12169" r="623" b="-784"/>
          <a:stretch/>
        </p:blipFill>
        <p:spPr bwMode="auto">
          <a:xfrm>
            <a:off x="6323038" y="4574180"/>
            <a:ext cx="1415129" cy="1326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D465DEDA-EB26-44E8-B991-61F8DA7D38BB}"/>
              </a:ext>
            </a:extLst>
          </p:cNvPr>
          <p:cNvSpPr/>
          <p:nvPr/>
        </p:nvSpPr>
        <p:spPr>
          <a:xfrm>
            <a:off x="4320936" y="2024438"/>
            <a:ext cx="1496104" cy="351617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6410" tIns="43206" rIns="86410" bIns="43206" rtlCol="0" anchor="ctr"/>
          <a:lstStyle/>
          <a:p>
            <a:pPr algn="ctr" defTabSz="432052" fontAlgn="base">
              <a:spcBef>
                <a:spcPct val="0"/>
              </a:spcBef>
              <a:spcAft>
                <a:spcPct val="0"/>
              </a:spcAft>
            </a:pPr>
            <a:r>
              <a:rPr lang="en-GB" sz="1900" b="1" dirty="0">
                <a:solidFill>
                  <a:prstClr val="black"/>
                </a:solidFill>
              </a:rPr>
              <a:t>BASIQUES</a:t>
            </a:r>
          </a:p>
        </p:txBody>
      </p:sp>
      <p:pic>
        <p:nvPicPr>
          <p:cNvPr id="22" name="Picture 2" descr="http://je-mange-vivant.com/wp-content/uploads/2012/10/sugar-cubes.jpg">
            <a:extLst>
              <a:ext uri="{FF2B5EF4-FFF2-40B4-BE49-F238E27FC236}">
                <a16:creationId xmlns:a16="http://schemas.microsoft.com/office/drawing/2014/main" id="{496BB747-9670-4061-939F-0AF6465FD8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1762" y="2683897"/>
            <a:ext cx="1496104" cy="123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20AC65B2-89BF-4BB3-8A47-19159D9109D4}"/>
              </a:ext>
            </a:extLst>
          </p:cNvPr>
          <p:cNvSpPr/>
          <p:nvPr/>
        </p:nvSpPr>
        <p:spPr>
          <a:xfrm>
            <a:off x="8000633" y="1948835"/>
            <a:ext cx="1351056" cy="8381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34020" tIns="34020" rIns="34020" bIns="34020">
            <a:spAutoFit/>
          </a:bodyPr>
          <a:lstStyle/>
          <a:p>
            <a:pPr algn="ctr" defTabSz="432052">
              <a:spcBef>
                <a:spcPct val="50000"/>
              </a:spcBef>
            </a:pPr>
            <a:r>
              <a:rPr lang="fr-FR" sz="1000" i="1" dirty="0">
                <a:solidFill>
                  <a:srgbClr val="3D7075"/>
                </a:solidFill>
              </a:rPr>
              <a:t>Impact négatif s’ils sont pas associés</a:t>
            </a:r>
            <a:br>
              <a:rPr lang="fr-FR" sz="1000" i="1" dirty="0">
                <a:solidFill>
                  <a:srgbClr val="3D7075"/>
                </a:solidFill>
              </a:rPr>
            </a:br>
            <a:r>
              <a:rPr lang="fr-FR" sz="1000" i="1" dirty="0">
                <a:solidFill>
                  <a:srgbClr val="3D7075"/>
                </a:solidFill>
              </a:rPr>
              <a:t>Impact positif si bien associés au marché du surimi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A2BF403-C13E-4E42-8F4D-342A6638FBBD}"/>
              </a:ext>
            </a:extLst>
          </p:cNvPr>
          <p:cNvSpPr/>
          <p:nvPr/>
        </p:nvSpPr>
        <p:spPr>
          <a:xfrm>
            <a:off x="7945073" y="5350425"/>
            <a:ext cx="1392445" cy="68425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34020" tIns="34020" rIns="34020" bIns="34020">
            <a:spAutoFit/>
          </a:bodyPr>
          <a:lstStyle/>
          <a:p>
            <a:pPr algn="ctr" defTabSz="432052"/>
            <a:r>
              <a:rPr lang="fr-FR" sz="1000" i="1" dirty="0">
                <a:solidFill>
                  <a:srgbClr val="389E5A"/>
                </a:solidFill>
              </a:rPr>
              <a:t>Impact positif s’ils sont bien associés</a:t>
            </a:r>
          </a:p>
          <a:p>
            <a:pPr algn="ctr" defTabSz="432052"/>
            <a:r>
              <a:rPr lang="fr-FR" sz="1000" i="1" dirty="0">
                <a:solidFill>
                  <a:srgbClr val="389E5A"/>
                </a:solidFill>
              </a:rPr>
              <a:t>Mais pas d’impact si pas associés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A77C13A-D25F-40CB-9229-FBB4FDC0D46F}"/>
              </a:ext>
            </a:extLst>
          </p:cNvPr>
          <p:cNvSpPr/>
          <p:nvPr/>
        </p:nvSpPr>
        <p:spPr>
          <a:xfrm>
            <a:off x="2795067" y="1984049"/>
            <a:ext cx="1400003" cy="8381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34020" tIns="34020" rIns="34020" bIns="34020">
            <a:spAutoFit/>
          </a:bodyPr>
          <a:lstStyle/>
          <a:p>
            <a:pPr algn="ctr" defTabSz="432052">
              <a:spcBef>
                <a:spcPct val="50000"/>
              </a:spcBef>
            </a:pPr>
            <a:r>
              <a:rPr lang="fr-FR" sz="1000" i="1" dirty="0">
                <a:solidFill>
                  <a:srgbClr val="C00B1A"/>
                </a:solidFill>
              </a:rPr>
              <a:t>Impact négatif s’ils ne sont pas associés au marché du surimi</a:t>
            </a:r>
            <a:br>
              <a:rPr lang="fr-FR" sz="1000" i="1" dirty="0">
                <a:solidFill>
                  <a:srgbClr val="C00B1A"/>
                </a:solidFill>
              </a:rPr>
            </a:br>
            <a:r>
              <a:rPr lang="fr-FR" sz="1000" i="1" dirty="0">
                <a:solidFill>
                  <a:srgbClr val="C00B1A"/>
                </a:solidFill>
              </a:rPr>
              <a:t>Mais pas d’impact si bien associés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9EED60D-64B7-427B-A35A-0368A2EBD167}"/>
              </a:ext>
            </a:extLst>
          </p:cNvPr>
          <p:cNvSpPr/>
          <p:nvPr/>
        </p:nvSpPr>
        <p:spPr>
          <a:xfrm>
            <a:off x="2810993" y="5846429"/>
            <a:ext cx="2935782" cy="2225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34020" tIns="34020" rIns="34020" bIns="34020">
            <a:spAutoFit/>
          </a:bodyPr>
          <a:lstStyle/>
          <a:p>
            <a:pPr defTabSz="432052"/>
            <a:r>
              <a:rPr lang="en-US" sz="1000" i="1" dirty="0">
                <a:solidFill>
                  <a:prstClr val="black"/>
                </a:solidFill>
              </a:rPr>
              <a:t>Pas d’impact si bien ou mal </a:t>
            </a:r>
            <a:r>
              <a:rPr lang="en-US" sz="1000" i="1" dirty="0" err="1">
                <a:solidFill>
                  <a:prstClr val="black"/>
                </a:solidFill>
              </a:rPr>
              <a:t>associés</a:t>
            </a:r>
            <a:r>
              <a:rPr lang="en-US" sz="1000" i="1" dirty="0">
                <a:solidFill>
                  <a:prstClr val="black"/>
                </a:solidFill>
              </a:rPr>
              <a:t> au </a:t>
            </a:r>
            <a:r>
              <a:rPr lang="en-US" sz="1000" i="1" dirty="0" err="1">
                <a:solidFill>
                  <a:prstClr val="black"/>
                </a:solidFill>
              </a:rPr>
              <a:t>marché</a:t>
            </a:r>
            <a:endParaRPr lang="fr-FR" sz="1000" dirty="0">
              <a:solidFill>
                <a:prstClr val="black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45B3F93-B61C-4803-B29C-A2560FA4FE31}"/>
              </a:ext>
            </a:extLst>
          </p:cNvPr>
          <p:cNvSpPr/>
          <p:nvPr/>
        </p:nvSpPr>
        <p:spPr>
          <a:xfrm>
            <a:off x="3564545" y="4134338"/>
            <a:ext cx="2252495" cy="348564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6410" tIns="43206" rIns="86410" bIns="43206" rtlCol="0" anchor="ctr"/>
          <a:lstStyle/>
          <a:p>
            <a:pPr algn="ctr" defTabSz="432052" fontAlgn="base">
              <a:spcBef>
                <a:spcPct val="0"/>
              </a:spcBef>
              <a:spcAft>
                <a:spcPct val="0"/>
              </a:spcAft>
            </a:pPr>
            <a:r>
              <a:rPr lang="en-GB" sz="1900" b="1" dirty="0">
                <a:solidFill>
                  <a:prstClr val="black"/>
                </a:solidFill>
              </a:rPr>
              <a:t>SECONDAIRES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835FE47C-B231-4E91-8BC7-61ECFF9FF3FC}"/>
              </a:ext>
            </a:extLst>
          </p:cNvPr>
          <p:cNvSpPr txBox="1"/>
          <p:nvPr/>
        </p:nvSpPr>
        <p:spPr>
          <a:xfrm>
            <a:off x="0" y="526773"/>
            <a:ext cx="12192000" cy="1065489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fr-FR" sz="2800" b="1" dirty="0">
                <a:solidFill>
                  <a:srgbClr val="0070C0"/>
                </a:solidFill>
                <a:latin typeface="Verdana"/>
                <a:cs typeface="Verdana"/>
              </a:rPr>
              <a:t>L’enchantement client = un faux ami ?</a:t>
            </a:r>
          </a:p>
        </p:txBody>
      </p:sp>
    </p:spTree>
    <p:extLst>
      <p:ext uri="{BB962C8B-B14F-4D97-AF65-F5344CB8AC3E}">
        <p14:creationId xmlns:p14="http://schemas.microsoft.com/office/powerpoint/2010/main" val="27177379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5D58E3CC-97F8-4B2F-827B-3034C1C98FE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b="23691"/>
          <a:stretch/>
        </p:blipFill>
        <p:spPr>
          <a:xfrm>
            <a:off x="-7649" y="0"/>
            <a:ext cx="12199649" cy="69573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62A3DCF5-F253-4118-B0CD-C6A7DEE3D9DE}"/>
              </a:ext>
            </a:extLst>
          </p:cNvPr>
          <p:cNvSpPr txBox="1"/>
          <p:nvPr/>
        </p:nvSpPr>
        <p:spPr>
          <a:xfrm>
            <a:off x="623887" y="526773"/>
            <a:ext cx="11342826" cy="1065489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fr-FR" sz="2800" b="1" dirty="0">
                <a:solidFill>
                  <a:srgbClr val="0070C0"/>
                </a:solidFill>
                <a:latin typeface="Verdana"/>
                <a:cs typeface="Verdana"/>
              </a:rPr>
              <a:t>Ne pas enterrer la satisfaction client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4BFF4B57-E8FC-4D99-80F7-5F68C03F57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311488"/>
              </p:ext>
            </p:extLst>
          </p:nvPr>
        </p:nvGraphicFramePr>
        <p:xfrm>
          <a:off x="382474" y="1564101"/>
          <a:ext cx="9386472" cy="498893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128824">
                  <a:extLst>
                    <a:ext uri="{9D8B030D-6E8A-4147-A177-3AD203B41FA5}">
                      <a16:colId xmlns:a16="http://schemas.microsoft.com/office/drawing/2014/main" val="3305922399"/>
                    </a:ext>
                  </a:extLst>
                </a:gridCol>
                <a:gridCol w="3128824">
                  <a:extLst>
                    <a:ext uri="{9D8B030D-6E8A-4147-A177-3AD203B41FA5}">
                      <a16:colId xmlns:a16="http://schemas.microsoft.com/office/drawing/2014/main" val="3053284819"/>
                    </a:ext>
                  </a:extLst>
                </a:gridCol>
                <a:gridCol w="3128824">
                  <a:extLst>
                    <a:ext uri="{9D8B030D-6E8A-4147-A177-3AD203B41FA5}">
                      <a16:colId xmlns:a16="http://schemas.microsoft.com/office/drawing/2014/main" val="2134959383"/>
                    </a:ext>
                  </a:extLst>
                </a:gridCol>
              </a:tblGrid>
              <a:tr h="357089">
                <a:tc>
                  <a:txBody>
                    <a:bodyPr/>
                    <a:lstStyle/>
                    <a:p>
                      <a:endParaRPr lang="fr-FR" dirty="0">
                        <a:solidFill>
                          <a:schemeClr val="bg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chemeClr val="bg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Expérience Client</a:t>
                      </a: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chemeClr val="bg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Satisfaction Client</a:t>
                      </a: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6214739"/>
                  </a:ext>
                </a:extLst>
              </a:tr>
              <a:tr h="343809"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bg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Avant la consommation</a:t>
                      </a: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bg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Oui</a:t>
                      </a: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bg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Oui si bonne mesure</a:t>
                      </a: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7217329"/>
                  </a:ext>
                </a:extLst>
              </a:tr>
              <a:tr h="343809"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bg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Achat</a:t>
                      </a: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bg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Oui</a:t>
                      </a: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bg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Oui</a:t>
                      </a: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8595454"/>
                  </a:ext>
                </a:extLst>
              </a:tr>
              <a:tr h="343809"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bg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Consommation</a:t>
                      </a: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bg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Oui</a:t>
                      </a: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bg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Oui</a:t>
                      </a: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5515870"/>
                  </a:ext>
                </a:extLst>
              </a:tr>
              <a:tr h="343809"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bg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Post-Consommation</a:t>
                      </a: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bg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Oui</a:t>
                      </a: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bg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Pas ou peu pris en compte</a:t>
                      </a: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0440959"/>
                  </a:ext>
                </a:extLst>
              </a:tr>
              <a:tr h="565391"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bg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Prise en compte de toutes les interactions avec l’entreprise</a:t>
                      </a: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bg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Oui</a:t>
                      </a: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bg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Oui (si bonne mesure)</a:t>
                      </a: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6917358"/>
                  </a:ext>
                </a:extLst>
              </a:tr>
              <a:tr h="343809"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bg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Cognitif</a:t>
                      </a: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bg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Oui</a:t>
                      </a: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bg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Oui</a:t>
                      </a: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8921466"/>
                  </a:ext>
                </a:extLst>
              </a:tr>
              <a:tr h="565391"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bg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Affectif</a:t>
                      </a: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bg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Oui</a:t>
                      </a: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bg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Conceptuellement oui, mais souvent mal mesuré</a:t>
                      </a: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4831259"/>
                  </a:ext>
                </a:extLst>
              </a:tr>
              <a:tr h="565391"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bg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Emotionnel</a:t>
                      </a: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bg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Oui</a:t>
                      </a: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>
                          <a:solidFill>
                            <a:schemeClr val="bg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Conceptuellement oui, mais souvent mal mesuré</a:t>
                      </a: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9268102"/>
                  </a:ext>
                </a:extLst>
              </a:tr>
              <a:tr h="565391"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bg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Sensoriel</a:t>
                      </a: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bg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Oui</a:t>
                      </a: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bg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Conceptuellement oui, mais peu voire pas mesuré</a:t>
                      </a: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1176069"/>
                  </a:ext>
                </a:extLst>
              </a:tr>
              <a:tr h="343809"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bg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Physique</a:t>
                      </a: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bg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Oui</a:t>
                      </a: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bg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Oui</a:t>
                      </a: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4059397"/>
                  </a:ext>
                </a:extLst>
              </a:tr>
            </a:tbl>
          </a:graphicData>
        </a:graphic>
      </p:graphicFrame>
      <p:sp>
        <p:nvSpPr>
          <p:cNvPr id="9" name="ZoneTexte 8">
            <a:extLst>
              <a:ext uri="{FF2B5EF4-FFF2-40B4-BE49-F238E27FC236}">
                <a16:creationId xmlns:a16="http://schemas.microsoft.com/office/drawing/2014/main" id="{9F901545-BF86-43B8-A456-AF812609B20A}"/>
              </a:ext>
            </a:extLst>
          </p:cNvPr>
          <p:cNvSpPr txBox="1"/>
          <p:nvPr/>
        </p:nvSpPr>
        <p:spPr>
          <a:xfrm>
            <a:off x="880697" y="6578672"/>
            <a:ext cx="701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2060"/>
                </a:solidFill>
                <a:latin typeface="Verdana"/>
                <a:cs typeface="Verdana"/>
              </a:rPr>
              <a:t>Source : Marketing Relationnel, Ray, </a:t>
            </a:r>
            <a:r>
              <a:rPr lang="fr-FR" dirty="0" err="1">
                <a:solidFill>
                  <a:srgbClr val="002060"/>
                </a:solidFill>
                <a:latin typeface="Verdana"/>
                <a:cs typeface="Verdana"/>
              </a:rPr>
              <a:t>Sabbadie</a:t>
            </a:r>
            <a:endParaRPr lang="fr-FR" dirty="0">
              <a:solidFill>
                <a:srgbClr val="002060"/>
              </a:solidFill>
              <a:latin typeface="Verdana"/>
              <a:cs typeface="Verdana"/>
            </a:endParaRPr>
          </a:p>
        </p:txBody>
      </p:sp>
      <p:sp>
        <p:nvSpPr>
          <p:cNvPr id="13" name="Accolade fermante 12">
            <a:extLst>
              <a:ext uri="{FF2B5EF4-FFF2-40B4-BE49-F238E27FC236}">
                <a16:creationId xmlns:a16="http://schemas.microsoft.com/office/drawing/2014/main" id="{572BDBC2-A8DE-4C1B-BB38-FEE1A99080A5}"/>
              </a:ext>
            </a:extLst>
          </p:cNvPr>
          <p:cNvSpPr/>
          <p:nvPr/>
        </p:nvSpPr>
        <p:spPr>
          <a:xfrm>
            <a:off x="9945408" y="1933433"/>
            <a:ext cx="160421" cy="2086239"/>
          </a:xfrm>
          <a:prstGeom prst="rightBrace">
            <a:avLst/>
          </a:prstGeom>
          <a:ln w="9525" cmpd="sng">
            <a:solidFill>
              <a:srgbClr val="0070C0"/>
            </a:solidFill>
            <a:prstDash val="solid"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DF428234-CF56-475D-AD35-5029C5F387A5}"/>
              </a:ext>
            </a:extLst>
          </p:cNvPr>
          <p:cNvSpPr txBox="1"/>
          <p:nvPr/>
        </p:nvSpPr>
        <p:spPr>
          <a:xfrm>
            <a:off x="10282291" y="2392429"/>
            <a:ext cx="1684422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2060"/>
                </a:solidFill>
                <a:latin typeface="Verdana"/>
                <a:cs typeface="Verdana"/>
              </a:rPr>
              <a:t>Enjeu # 1 : Comprendre les parcours client </a:t>
            </a:r>
          </a:p>
        </p:txBody>
      </p:sp>
      <p:sp>
        <p:nvSpPr>
          <p:cNvPr id="17" name="Accolade fermante 16">
            <a:extLst>
              <a:ext uri="{FF2B5EF4-FFF2-40B4-BE49-F238E27FC236}">
                <a16:creationId xmlns:a16="http://schemas.microsoft.com/office/drawing/2014/main" id="{545811AA-1043-48A6-B2FA-27166D94C09D}"/>
              </a:ext>
            </a:extLst>
          </p:cNvPr>
          <p:cNvSpPr/>
          <p:nvPr/>
        </p:nvSpPr>
        <p:spPr>
          <a:xfrm>
            <a:off x="9945408" y="4466796"/>
            <a:ext cx="160421" cy="2086239"/>
          </a:xfrm>
          <a:prstGeom prst="rightBrace">
            <a:avLst/>
          </a:prstGeom>
          <a:ln w="9525" cmpd="sng">
            <a:solidFill>
              <a:srgbClr val="0070C0"/>
            </a:solidFill>
            <a:prstDash val="solid"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8089E879-0E8C-43C1-92FF-86F3C9E12593}"/>
              </a:ext>
            </a:extLst>
          </p:cNvPr>
          <p:cNvSpPr txBox="1"/>
          <p:nvPr/>
        </p:nvSpPr>
        <p:spPr>
          <a:xfrm>
            <a:off x="10282291" y="4909750"/>
            <a:ext cx="1684422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2060"/>
                </a:solidFill>
                <a:latin typeface="Verdana"/>
                <a:cs typeface="Verdana"/>
              </a:rPr>
              <a:t>Enjeu # 2 : Comprendre au-delà du cognitif</a:t>
            </a:r>
          </a:p>
        </p:txBody>
      </p:sp>
    </p:spTree>
    <p:extLst>
      <p:ext uri="{BB962C8B-B14F-4D97-AF65-F5344CB8AC3E}">
        <p14:creationId xmlns:p14="http://schemas.microsoft.com/office/powerpoint/2010/main" val="20033459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5D58E3CC-97F8-4B2F-827B-3034C1C98FE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b="23691"/>
          <a:stretch/>
        </p:blipFill>
        <p:spPr>
          <a:xfrm>
            <a:off x="-7649" y="0"/>
            <a:ext cx="12199649" cy="69573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62A3DCF5-F253-4118-B0CD-C6A7DEE3D9DE}"/>
              </a:ext>
            </a:extLst>
          </p:cNvPr>
          <p:cNvSpPr txBox="1"/>
          <p:nvPr/>
        </p:nvSpPr>
        <p:spPr>
          <a:xfrm>
            <a:off x="623887" y="526773"/>
            <a:ext cx="11342826" cy="1065489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fr-FR" sz="2800" b="1" dirty="0">
                <a:solidFill>
                  <a:srgbClr val="0070C0"/>
                </a:solidFill>
                <a:latin typeface="Verdana"/>
                <a:cs typeface="Verdana"/>
              </a:rPr>
              <a:t>Ne pas enterrer la satisfaction client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F901545-BF86-43B8-A456-AF812609B20A}"/>
              </a:ext>
            </a:extLst>
          </p:cNvPr>
          <p:cNvSpPr txBox="1"/>
          <p:nvPr/>
        </p:nvSpPr>
        <p:spPr>
          <a:xfrm>
            <a:off x="880697" y="6578672"/>
            <a:ext cx="701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2060"/>
                </a:solidFill>
                <a:latin typeface="Verdana"/>
                <a:cs typeface="Verdana"/>
              </a:rPr>
              <a:t>Source : Marketing Relationnel, Ray, </a:t>
            </a:r>
            <a:r>
              <a:rPr lang="fr-FR" dirty="0" err="1">
                <a:solidFill>
                  <a:srgbClr val="002060"/>
                </a:solidFill>
                <a:latin typeface="Verdana"/>
                <a:cs typeface="Verdana"/>
              </a:rPr>
              <a:t>Sabbadie</a:t>
            </a:r>
            <a:endParaRPr lang="fr-FR" dirty="0">
              <a:solidFill>
                <a:srgbClr val="002060"/>
              </a:solidFill>
              <a:latin typeface="Verdana"/>
              <a:cs typeface="Verdana"/>
            </a:endParaRPr>
          </a:p>
        </p:txBody>
      </p:sp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87A28274-30AE-4604-973C-C36007085E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1175322"/>
              </p:ext>
            </p:extLst>
          </p:nvPr>
        </p:nvGraphicFramePr>
        <p:xfrm>
          <a:off x="328555" y="1341192"/>
          <a:ext cx="9396414" cy="52374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132138">
                  <a:extLst>
                    <a:ext uri="{9D8B030D-6E8A-4147-A177-3AD203B41FA5}">
                      <a16:colId xmlns:a16="http://schemas.microsoft.com/office/drawing/2014/main" val="3305922399"/>
                    </a:ext>
                  </a:extLst>
                </a:gridCol>
                <a:gridCol w="3132138">
                  <a:extLst>
                    <a:ext uri="{9D8B030D-6E8A-4147-A177-3AD203B41FA5}">
                      <a16:colId xmlns:a16="http://schemas.microsoft.com/office/drawing/2014/main" val="3053284819"/>
                    </a:ext>
                  </a:extLst>
                </a:gridCol>
                <a:gridCol w="3132138">
                  <a:extLst>
                    <a:ext uri="{9D8B030D-6E8A-4147-A177-3AD203B41FA5}">
                      <a16:colId xmlns:a16="http://schemas.microsoft.com/office/drawing/2014/main" val="213495938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fr-FR" dirty="0">
                        <a:solidFill>
                          <a:schemeClr val="bg2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bg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Expérience Client</a:t>
                      </a: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bg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Satisfaction Client</a:t>
                      </a: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62147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bg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Social</a:t>
                      </a: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bg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Oui</a:t>
                      </a: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bg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Oui, mais pas assez pris en compte (littérature C2C)</a:t>
                      </a: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50248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bg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Prend en compte le résultat de la consommation</a:t>
                      </a: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bg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Oui</a:t>
                      </a: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bg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Oui</a:t>
                      </a: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32995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bg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Prend en compte le processus de consommation</a:t>
                      </a: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bg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Oui</a:t>
                      </a: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bg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Oui</a:t>
                      </a: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86701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bg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Capacite à prendre en compte le fait que les « moments de vérité » n’ont pas tous le même impact</a:t>
                      </a: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bg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Oui</a:t>
                      </a: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bg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Oui</a:t>
                      </a: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19413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bg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Subjectivité</a:t>
                      </a: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bg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Oui</a:t>
                      </a: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bg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Oui</a:t>
                      </a: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41141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bg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Degré de maitrise par l’entreprise</a:t>
                      </a: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bg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Moyen / Faible</a:t>
                      </a: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bg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Potentiellement fort</a:t>
                      </a: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16733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bg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Personnel, donc unique</a:t>
                      </a: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bg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Oui</a:t>
                      </a: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bg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Oui</a:t>
                      </a: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81662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bg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Liens avec la fidélité</a:t>
                      </a: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bg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Peu de littérature à ce stade</a:t>
                      </a: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bg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Liens forts mais complexes</a:t>
                      </a: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66930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bg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Liens avec la rentabilité</a:t>
                      </a: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bg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Peu de littérature à ce stade</a:t>
                      </a: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bg2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Liens forts</a:t>
                      </a: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9281917"/>
                  </a:ext>
                </a:extLst>
              </a:tr>
            </a:tbl>
          </a:graphicData>
        </a:graphic>
      </p:graphicFrame>
      <p:sp>
        <p:nvSpPr>
          <p:cNvPr id="12" name="Accolade fermante 11">
            <a:extLst>
              <a:ext uri="{FF2B5EF4-FFF2-40B4-BE49-F238E27FC236}">
                <a16:creationId xmlns:a16="http://schemas.microsoft.com/office/drawing/2014/main" id="{EFD2A377-3FD0-4BF5-A6F9-070331309815}"/>
              </a:ext>
            </a:extLst>
          </p:cNvPr>
          <p:cNvSpPr/>
          <p:nvPr/>
        </p:nvSpPr>
        <p:spPr>
          <a:xfrm>
            <a:off x="9945408" y="1647633"/>
            <a:ext cx="154627" cy="2812144"/>
          </a:xfrm>
          <a:prstGeom prst="rightBrace">
            <a:avLst/>
          </a:prstGeom>
          <a:ln w="9525" cmpd="sng">
            <a:solidFill>
              <a:schemeClr val="tx2"/>
            </a:solidFill>
            <a:prstDash val="solid"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002060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F240BCA-752E-4A0F-940D-C18987421179}"/>
              </a:ext>
            </a:extLst>
          </p:cNvPr>
          <p:cNvSpPr txBox="1"/>
          <p:nvPr/>
        </p:nvSpPr>
        <p:spPr>
          <a:xfrm>
            <a:off x="10282291" y="2475595"/>
            <a:ext cx="16844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2060"/>
                </a:solidFill>
                <a:latin typeface="Verdana"/>
                <a:cs typeface="Verdana"/>
              </a:rPr>
              <a:t>Enjeu # 2 : Comprendre au-delà du cognitif</a:t>
            </a:r>
          </a:p>
        </p:txBody>
      </p:sp>
      <p:sp>
        <p:nvSpPr>
          <p:cNvPr id="16" name="Accolade fermante 15">
            <a:extLst>
              <a:ext uri="{FF2B5EF4-FFF2-40B4-BE49-F238E27FC236}">
                <a16:creationId xmlns:a16="http://schemas.microsoft.com/office/drawing/2014/main" id="{0F5E9823-FE5C-42A9-9634-682D84767431}"/>
              </a:ext>
            </a:extLst>
          </p:cNvPr>
          <p:cNvSpPr/>
          <p:nvPr/>
        </p:nvSpPr>
        <p:spPr>
          <a:xfrm>
            <a:off x="9945408" y="4889879"/>
            <a:ext cx="154627" cy="532425"/>
          </a:xfrm>
          <a:prstGeom prst="rightBrace">
            <a:avLst/>
          </a:prstGeom>
          <a:ln w="9525" cmpd="sng">
            <a:solidFill>
              <a:schemeClr val="tx2"/>
            </a:solidFill>
            <a:prstDash val="solid"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002060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E28986DB-E6C6-4278-AD05-B7B2F46EF9F9}"/>
              </a:ext>
            </a:extLst>
          </p:cNvPr>
          <p:cNvSpPr txBox="1"/>
          <p:nvPr/>
        </p:nvSpPr>
        <p:spPr>
          <a:xfrm>
            <a:off x="10250207" y="4555926"/>
            <a:ext cx="16844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2060"/>
                </a:solidFill>
                <a:latin typeface="Verdana"/>
                <a:cs typeface="Verdana"/>
              </a:rPr>
              <a:t>Enjeu # 3 : Accepter de ne pas tout maîtriser</a:t>
            </a:r>
          </a:p>
        </p:txBody>
      </p:sp>
    </p:spTree>
    <p:extLst>
      <p:ext uri="{BB962C8B-B14F-4D97-AF65-F5344CB8AC3E}">
        <p14:creationId xmlns:p14="http://schemas.microsoft.com/office/powerpoint/2010/main" val="41583078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Image 27">
            <a:extLst>
              <a:ext uri="{FF2B5EF4-FFF2-40B4-BE49-F238E27FC236}">
                <a16:creationId xmlns:a16="http://schemas.microsoft.com/office/drawing/2014/main" id="{B7AA11B9-71B5-4C30-A2F2-106EDF4D6E7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b="23691"/>
          <a:stretch/>
        </p:blipFill>
        <p:spPr>
          <a:xfrm>
            <a:off x="-7649" y="0"/>
            <a:ext cx="12199649" cy="69573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A89CFD4C-0F92-4B60-9425-04851D36239D}"/>
              </a:ext>
            </a:extLst>
          </p:cNvPr>
          <p:cNvSpPr txBox="1"/>
          <p:nvPr/>
        </p:nvSpPr>
        <p:spPr>
          <a:xfrm>
            <a:off x="241110" y="282219"/>
            <a:ext cx="11720513" cy="1065489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fr-FR" sz="2800" b="1" dirty="0">
                <a:solidFill>
                  <a:srgbClr val="0070C0"/>
                </a:solidFill>
                <a:latin typeface="Verdana"/>
                <a:cs typeface="Verdana"/>
              </a:rPr>
              <a:t>Prendre conscience des effets déformants de son métier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E34BF5F-F587-478F-A67A-A536CDC41092}"/>
              </a:ext>
            </a:extLst>
          </p:cNvPr>
          <p:cNvSpPr/>
          <p:nvPr/>
        </p:nvSpPr>
        <p:spPr>
          <a:xfrm>
            <a:off x="944217" y="1443023"/>
            <a:ext cx="2598466" cy="576469"/>
          </a:xfrm>
          <a:prstGeom prst="rect">
            <a:avLst/>
          </a:prstGeom>
          <a:solidFill>
            <a:schemeClr val="bg2">
              <a:lumMod val="85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400" b="1" dirty="0">
                <a:ln w="0"/>
                <a:solidFill>
                  <a:srgbClr val="0070C0"/>
                </a:solidFill>
                <a:latin typeface="Verdana" charset="0"/>
                <a:ea typeface="Verdana" charset="0"/>
                <a:cs typeface="Verdana" charset="0"/>
              </a:rPr>
              <a:t>Marketing / Com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C6886DE-0D52-4783-9CB8-36333FA1CCF5}"/>
              </a:ext>
            </a:extLst>
          </p:cNvPr>
          <p:cNvSpPr/>
          <p:nvPr/>
        </p:nvSpPr>
        <p:spPr>
          <a:xfrm>
            <a:off x="3724875" y="1443023"/>
            <a:ext cx="2598466" cy="576469"/>
          </a:xfrm>
          <a:prstGeom prst="rect">
            <a:avLst/>
          </a:prstGeom>
          <a:solidFill>
            <a:schemeClr val="bg2">
              <a:lumMod val="85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400" b="1" dirty="0">
                <a:ln w="0"/>
                <a:solidFill>
                  <a:srgbClr val="0070C0"/>
                </a:solidFill>
                <a:latin typeface="Verdana" charset="0"/>
                <a:ea typeface="Verdana" charset="0"/>
                <a:cs typeface="Verdana" charset="0"/>
              </a:rPr>
              <a:t>Service Client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050FF41-62FD-4F7E-BFDB-CF791957BA6D}"/>
              </a:ext>
            </a:extLst>
          </p:cNvPr>
          <p:cNvSpPr/>
          <p:nvPr/>
        </p:nvSpPr>
        <p:spPr>
          <a:xfrm>
            <a:off x="6506802" y="1443024"/>
            <a:ext cx="2598466" cy="576469"/>
          </a:xfrm>
          <a:prstGeom prst="rect">
            <a:avLst/>
          </a:prstGeom>
          <a:solidFill>
            <a:schemeClr val="bg2">
              <a:lumMod val="85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400" b="1" dirty="0">
                <a:ln w="0"/>
                <a:solidFill>
                  <a:srgbClr val="0070C0"/>
                </a:solidFill>
                <a:latin typeface="Verdana" charset="0"/>
                <a:ea typeface="Verdana" charset="0"/>
                <a:cs typeface="Verdana" charset="0"/>
              </a:rPr>
              <a:t>Commercial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FAA0F59-CBCE-4E2A-A559-889B1960200F}"/>
              </a:ext>
            </a:extLst>
          </p:cNvPr>
          <p:cNvSpPr/>
          <p:nvPr/>
        </p:nvSpPr>
        <p:spPr>
          <a:xfrm>
            <a:off x="9278790" y="1443023"/>
            <a:ext cx="2598466" cy="576469"/>
          </a:xfrm>
          <a:prstGeom prst="rect">
            <a:avLst/>
          </a:prstGeom>
          <a:solidFill>
            <a:schemeClr val="bg2">
              <a:lumMod val="85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400" b="1" dirty="0">
                <a:ln w="0"/>
                <a:solidFill>
                  <a:srgbClr val="0070C0"/>
                </a:solidFill>
                <a:latin typeface="Verdana" charset="0"/>
                <a:ea typeface="Verdana" charset="0"/>
                <a:cs typeface="Verdana" charset="0"/>
              </a:rPr>
              <a:t>Qualité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C43B46C-04E0-47A0-AAD0-0E4C2C45C8E1}"/>
              </a:ext>
            </a:extLst>
          </p:cNvPr>
          <p:cNvSpPr/>
          <p:nvPr/>
        </p:nvSpPr>
        <p:spPr>
          <a:xfrm>
            <a:off x="260073" y="2017490"/>
            <a:ext cx="1368287" cy="443951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400" b="1" dirty="0">
                <a:ln w="0"/>
                <a:solidFill>
                  <a:schemeClr val="bg2"/>
                </a:solidFill>
                <a:latin typeface="Verdana" charset="0"/>
                <a:ea typeface="Verdana" charset="0"/>
                <a:cs typeface="Verdana" charset="0"/>
              </a:rPr>
              <a:t>Atouts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A50AC4C-F17D-4D32-8AB2-845EFD2BC04F}"/>
              </a:ext>
            </a:extLst>
          </p:cNvPr>
          <p:cNvSpPr/>
          <p:nvPr/>
        </p:nvSpPr>
        <p:spPr>
          <a:xfrm>
            <a:off x="260072" y="3867976"/>
            <a:ext cx="1368287" cy="443951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400" b="1" dirty="0">
                <a:ln w="0"/>
                <a:solidFill>
                  <a:schemeClr val="bg2"/>
                </a:solidFill>
                <a:latin typeface="Verdana" charset="0"/>
                <a:ea typeface="Verdana" charset="0"/>
                <a:cs typeface="Verdana" charset="0"/>
              </a:rPr>
              <a:t>Points de vigilance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D7F3E5F-8049-4B3D-BA89-E55D49FAE3B9}"/>
              </a:ext>
            </a:extLst>
          </p:cNvPr>
          <p:cNvSpPr/>
          <p:nvPr/>
        </p:nvSpPr>
        <p:spPr>
          <a:xfrm>
            <a:off x="944215" y="2427002"/>
            <a:ext cx="2598466" cy="1270787"/>
          </a:xfrm>
          <a:prstGeom prst="rect">
            <a:avLst/>
          </a:prstGeom>
          <a:solidFill>
            <a:schemeClr val="bg2">
              <a:lumMod val="85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79388" indent="-179388">
              <a:buFont typeface="Arial" panose="020B0604020202020204" pitchFamily="34" charset="0"/>
              <a:buChar char="•"/>
            </a:pPr>
            <a:r>
              <a:rPr lang="fr-FR" sz="1400" b="1" dirty="0">
                <a:ln w="0"/>
                <a:solidFill>
                  <a:srgbClr val="0070C0"/>
                </a:solidFill>
                <a:latin typeface="Verdana" charset="0"/>
                <a:ea typeface="Verdana" charset="0"/>
                <a:cs typeface="Verdana" charset="0"/>
              </a:rPr>
              <a:t>Orientation marché</a:t>
            </a:r>
          </a:p>
          <a:p>
            <a:pPr marL="179388" indent="-179388">
              <a:buFont typeface="Arial" panose="020B0604020202020204" pitchFamily="34" charset="0"/>
              <a:buChar char="•"/>
            </a:pPr>
            <a:r>
              <a:rPr lang="fr-FR" sz="1400" b="1" dirty="0">
                <a:ln w="0"/>
                <a:solidFill>
                  <a:srgbClr val="0070C0"/>
                </a:solidFill>
                <a:latin typeface="Verdana" charset="0"/>
                <a:ea typeface="Verdana" charset="0"/>
                <a:cs typeface="Verdana" charset="0"/>
              </a:rPr>
              <a:t>Veulent souvent « plus » d’Expérience Client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645F9BF-40D1-417E-BF35-6AA82F311273}"/>
              </a:ext>
            </a:extLst>
          </p:cNvPr>
          <p:cNvSpPr/>
          <p:nvPr/>
        </p:nvSpPr>
        <p:spPr>
          <a:xfrm>
            <a:off x="944215" y="4387775"/>
            <a:ext cx="2598466" cy="1456436"/>
          </a:xfrm>
          <a:prstGeom prst="rect">
            <a:avLst/>
          </a:prstGeom>
          <a:solidFill>
            <a:schemeClr val="bg2">
              <a:lumMod val="85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79388" indent="-179388">
              <a:buFont typeface="Arial" panose="020B0604020202020204" pitchFamily="34" charset="0"/>
              <a:buChar char="•"/>
            </a:pPr>
            <a:r>
              <a:rPr lang="fr-FR" sz="1400" b="1" dirty="0">
                <a:ln w="0"/>
                <a:solidFill>
                  <a:srgbClr val="0070C0"/>
                </a:solidFill>
                <a:latin typeface="Verdana" charset="0"/>
                <a:ea typeface="Verdana" charset="0"/>
                <a:cs typeface="Verdana" charset="0"/>
              </a:rPr>
              <a:t>Produit / Marque</a:t>
            </a:r>
          </a:p>
          <a:p>
            <a:pPr marL="179388" indent="-179388">
              <a:buFont typeface="Arial" panose="020B0604020202020204" pitchFamily="34" charset="0"/>
              <a:buChar char="•"/>
            </a:pPr>
            <a:r>
              <a:rPr lang="fr-FR" sz="1400" b="1" dirty="0">
                <a:ln w="0"/>
                <a:solidFill>
                  <a:srgbClr val="0070C0"/>
                </a:solidFill>
                <a:latin typeface="Verdana" charset="0"/>
                <a:ea typeface="Verdana" charset="0"/>
                <a:cs typeface="Verdana" charset="0"/>
              </a:rPr>
              <a:t>Push </a:t>
            </a:r>
            <a:r>
              <a:rPr lang="fr-FR" sz="1400" b="1" dirty="0">
                <a:ln w="0"/>
                <a:solidFill>
                  <a:srgbClr val="0070C0"/>
                </a:solidFill>
                <a:latin typeface="Verdana" charset="0"/>
                <a:ea typeface="Verdana" charset="0"/>
                <a:cs typeface="Verdana" charset="0"/>
                <a:sym typeface="Wingdings" panose="05000000000000000000" pitchFamily="2" charset="2"/>
              </a:rPr>
              <a:t> focalisation sur le parcours achat</a:t>
            </a:r>
          </a:p>
          <a:p>
            <a:pPr marL="179388" indent="-179388">
              <a:buFont typeface="Arial" panose="020B0604020202020204" pitchFamily="34" charset="0"/>
              <a:buChar char="•"/>
            </a:pPr>
            <a:r>
              <a:rPr lang="fr-FR" sz="1400" b="1" dirty="0">
                <a:ln w="0"/>
                <a:solidFill>
                  <a:srgbClr val="0070C0"/>
                </a:solidFill>
                <a:latin typeface="Verdana" charset="0"/>
                <a:ea typeface="Verdana" charset="0"/>
                <a:cs typeface="Verdana" charset="0"/>
                <a:sym typeface="Wingdings" panose="05000000000000000000" pitchFamily="2" charset="2"/>
              </a:rPr>
              <a:t>Court terme</a:t>
            </a:r>
          </a:p>
          <a:p>
            <a:pPr marL="179388" indent="-179388">
              <a:buFont typeface="Arial" panose="020B0604020202020204" pitchFamily="34" charset="0"/>
              <a:buChar char="•"/>
            </a:pPr>
            <a:r>
              <a:rPr lang="fr-FR" sz="1400" b="1" dirty="0">
                <a:ln w="0"/>
                <a:solidFill>
                  <a:srgbClr val="0070C0"/>
                </a:solidFill>
                <a:latin typeface="Verdana" charset="0"/>
                <a:ea typeface="Verdana" charset="0"/>
                <a:cs typeface="Verdana" charset="0"/>
                <a:sym typeface="Wingdings" panose="05000000000000000000" pitchFamily="2" charset="2"/>
              </a:rPr>
              <a:t>Business</a:t>
            </a:r>
          </a:p>
          <a:p>
            <a:pPr marL="179388" indent="-179388">
              <a:buFont typeface="Arial" panose="020B0604020202020204" pitchFamily="34" charset="0"/>
              <a:buChar char="•"/>
            </a:pPr>
            <a:r>
              <a:rPr lang="fr-FR" sz="1400" b="1" dirty="0">
                <a:ln w="0"/>
                <a:solidFill>
                  <a:srgbClr val="0070C0"/>
                </a:solidFill>
                <a:latin typeface="Verdana" charset="0"/>
                <a:ea typeface="Verdana" charset="0"/>
                <a:cs typeface="Verdana" charset="0"/>
                <a:sym typeface="Wingdings" panose="05000000000000000000" pitchFamily="2" charset="2"/>
              </a:rPr>
              <a:t>Proximité client</a:t>
            </a:r>
            <a:endParaRPr lang="fr-FR" sz="1400" b="1" dirty="0">
              <a:ln w="0"/>
              <a:solidFill>
                <a:srgbClr val="0070C0"/>
              </a:solidFill>
              <a:latin typeface="Verdana" charset="0"/>
              <a:ea typeface="Verdana" charset="0"/>
              <a:cs typeface="Verdana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5BEFB7C-A85F-4AA4-8FAD-0C042509AFB1}"/>
              </a:ext>
            </a:extLst>
          </p:cNvPr>
          <p:cNvSpPr/>
          <p:nvPr/>
        </p:nvSpPr>
        <p:spPr>
          <a:xfrm>
            <a:off x="3724875" y="2427002"/>
            <a:ext cx="2598466" cy="1270787"/>
          </a:xfrm>
          <a:prstGeom prst="rect">
            <a:avLst/>
          </a:prstGeom>
          <a:solidFill>
            <a:schemeClr val="bg2">
              <a:lumMod val="85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79388" indent="-179388">
              <a:buFont typeface="Arial" panose="020B0604020202020204" pitchFamily="34" charset="0"/>
              <a:buChar char="•"/>
            </a:pPr>
            <a:r>
              <a:rPr lang="fr-FR" sz="1400" b="1" dirty="0">
                <a:ln w="0"/>
                <a:solidFill>
                  <a:srgbClr val="0070C0"/>
                </a:solidFill>
                <a:latin typeface="Verdana" charset="0"/>
                <a:ea typeface="Verdana" charset="0"/>
                <a:cs typeface="Verdana" charset="0"/>
              </a:rPr>
              <a:t>Focus Satisfaction Client</a:t>
            </a:r>
          </a:p>
          <a:p>
            <a:pPr marL="179388" indent="-179388">
              <a:buFont typeface="Arial" panose="020B0604020202020204" pitchFamily="34" charset="0"/>
              <a:buChar char="•"/>
            </a:pPr>
            <a:r>
              <a:rPr lang="fr-FR" sz="1400" b="1" dirty="0">
                <a:ln w="0"/>
                <a:solidFill>
                  <a:srgbClr val="0070C0"/>
                </a:solidFill>
                <a:latin typeface="Verdana" charset="0"/>
                <a:ea typeface="Verdana" charset="0"/>
                <a:cs typeface="Verdana" charset="0"/>
              </a:rPr>
              <a:t>Veulent souvent « plus » d’Expérience Client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E918295-1A2E-41CB-8B41-2F8F5692095C}"/>
              </a:ext>
            </a:extLst>
          </p:cNvPr>
          <p:cNvSpPr/>
          <p:nvPr/>
        </p:nvSpPr>
        <p:spPr>
          <a:xfrm>
            <a:off x="3724875" y="4387775"/>
            <a:ext cx="2598466" cy="1456436"/>
          </a:xfrm>
          <a:prstGeom prst="rect">
            <a:avLst/>
          </a:prstGeom>
          <a:solidFill>
            <a:schemeClr val="bg2">
              <a:lumMod val="85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79388" indent="-179388">
              <a:buFont typeface="Arial" panose="020B0604020202020204" pitchFamily="34" charset="0"/>
              <a:buChar char="•"/>
            </a:pPr>
            <a:r>
              <a:rPr lang="fr-FR" sz="1400" b="1" dirty="0">
                <a:ln w="0"/>
                <a:solidFill>
                  <a:srgbClr val="0070C0"/>
                </a:solidFill>
                <a:latin typeface="Verdana" charset="0"/>
                <a:ea typeface="Verdana" charset="0"/>
                <a:cs typeface="Verdana" charset="0"/>
              </a:rPr>
              <a:t>Modèle Industriel</a:t>
            </a:r>
          </a:p>
          <a:p>
            <a:pPr marL="179388" indent="-179388">
              <a:buFont typeface="Arial" panose="020B0604020202020204" pitchFamily="34" charset="0"/>
              <a:buChar char="•"/>
            </a:pPr>
            <a:r>
              <a:rPr lang="fr-FR" sz="1400" b="1" dirty="0">
                <a:ln w="0"/>
                <a:solidFill>
                  <a:srgbClr val="0070C0"/>
                </a:solidFill>
                <a:latin typeface="Verdana" charset="0"/>
                <a:ea typeface="Verdana" charset="0"/>
                <a:cs typeface="Verdana" charset="0"/>
              </a:rPr>
              <a:t>Maximisation satisfaction sur le point de contact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9E11278-C28D-4EAF-B620-EBAB3D68CF26}"/>
              </a:ext>
            </a:extLst>
          </p:cNvPr>
          <p:cNvSpPr/>
          <p:nvPr/>
        </p:nvSpPr>
        <p:spPr>
          <a:xfrm>
            <a:off x="6550907" y="2418715"/>
            <a:ext cx="2598466" cy="1270787"/>
          </a:xfrm>
          <a:prstGeom prst="rect">
            <a:avLst/>
          </a:prstGeom>
          <a:solidFill>
            <a:schemeClr val="bg2">
              <a:lumMod val="85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79388" indent="-179388">
              <a:buFont typeface="Arial" panose="020B0604020202020204" pitchFamily="34" charset="0"/>
              <a:buChar char="•"/>
            </a:pPr>
            <a:r>
              <a:rPr lang="fr-FR" sz="1400" b="1" dirty="0">
                <a:ln w="0"/>
                <a:solidFill>
                  <a:srgbClr val="0070C0"/>
                </a:solidFill>
                <a:latin typeface="Verdana" charset="0"/>
                <a:ea typeface="Verdana" charset="0"/>
                <a:cs typeface="Verdana" charset="0"/>
              </a:rPr>
              <a:t>Orientation marché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4E9DAD5-090C-4AFB-9280-49C9C3DF3630}"/>
              </a:ext>
            </a:extLst>
          </p:cNvPr>
          <p:cNvSpPr/>
          <p:nvPr/>
        </p:nvSpPr>
        <p:spPr>
          <a:xfrm>
            <a:off x="6550907" y="4379488"/>
            <a:ext cx="2598466" cy="1456436"/>
          </a:xfrm>
          <a:prstGeom prst="rect">
            <a:avLst/>
          </a:prstGeom>
          <a:solidFill>
            <a:schemeClr val="bg2">
              <a:lumMod val="85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79388" indent="-179388">
              <a:buFont typeface="Arial" panose="020B0604020202020204" pitchFamily="34" charset="0"/>
              <a:buChar char="•"/>
            </a:pPr>
            <a:r>
              <a:rPr lang="fr-FR" sz="1400" b="1" dirty="0">
                <a:ln w="0"/>
                <a:solidFill>
                  <a:srgbClr val="0070C0"/>
                </a:solidFill>
                <a:latin typeface="Verdana" charset="0"/>
                <a:ea typeface="Verdana" charset="0"/>
                <a:cs typeface="Verdana" charset="0"/>
              </a:rPr>
              <a:t>Focalisation sur le parcours d’achat</a:t>
            </a:r>
          </a:p>
          <a:p>
            <a:pPr marL="179388" indent="-179388">
              <a:buFont typeface="Arial" panose="020B0604020202020204" pitchFamily="34" charset="0"/>
              <a:buChar char="•"/>
            </a:pPr>
            <a:r>
              <a:rPr lang="fr-FR" sz="1400" b="1" dirty="0">
                <a:ln w="0"/>
                <a:solidFill>
                  <a:srgbClr val="0070C0"/>
                </a:solidFill>
                <a:latin typeface="Verdana" charset="0"/>
                <a:ea typeface="Verdana" charset="0"/>
                <a:cs typeface="Verdana" charset="0"/>
              </a:rPr>
              <a:t>Vente vs. </a:t>
            </a:r>
            <a:r>
              <a:rPr lang="fr-FR" sz="1400" b="1" dirty="0" err="1">
                <a:ln w="0"/>
                <a:solidFill>
                  <a:srgbClr val="0070C0"/>
                </a:solidFill>
                <a:latin typeface="Verdana" charset="0"/>
                <a:ea typeface="Verdana" charset="0"/>
                <a:cs typeface="Verdana" charset="0"/>
              </a:rPr>
              <a:t>Sat</a:t>
            </a:r>
            <a:r>
              <a:rPr lang="fr-FR" sz="1400" b="1" dirty="0">
                <a:ln w="0"/>
                <a:solidFill>
                  <a:srgbClr val="0070C0"/>
                </a:solidFill>
                <a:latin typeface="Verdana" charset="0"/>
                <a:ea typeface="Verdana" charset="0"/>
                <a:cs typeface="Verdana" charset="0"/>
              </a:rPr>
              <a:t> Client</a:t>
            </a:r>
          </a:p>
          <a:p>
            <a:pPr marL="179388" indent="-179388">
              <a:buFont typeface="Arial" panose="020B0604020202020204" pitchFamily="34" charset="0"/>
              <a:buChar char="•"/>
            </a:pPr>
            <a:r>
              <a:rPr lang="fr-FR" sz="1400" b="1" dirty="0">
                <a:ln w="0"/>
                <a:solidFill>
                  <a:srgbClr val="0070C0"/>
                </a:solidFill>
                <a:latin typeface="Verdana" charset="0"/>
                <a:ea typeface="Verdana" charset="0"/>
                <a:cs typeface="Verdana" charset="0"/>
              </a:rPr>
              <a:t>Focus Business</a:t>
            </a:r>
          </a:p>
          <a:p>
            <a:pPr marL="179388" indent="-179388">
              <a:buFont typeface="Arial" panose="020B0604020202020204" pitchFamily="34" charset="0"/>
              <a:buChar char="•"/>
            </a:pPr>
            <a:r>
              <a:rPr lang="fr-FR" sz="1400" b="1" dirty="0">
                <a:ln w="0"/>
                <a:solidFill>
                  <a:srgbClr val="0070C0"/>
                </a:solidFill>
                <a:latin typeface="Verdana" charset="0"/>
                <a:ea typeface="Verdana" charset="0"/>
                <a:cs typeface="Verdana" charset="0"/>
              </a:rPr>
              <a:t>Focus Court terme</a:t>
            </a:r>
          </a:p>
          <a:p>
            <a:pPr marL="179388" indent="-179388">
              <a:buFont typeface="Arial" panose="020B0604020202020204" pitchFamily="34" charset="0"/>
              <a:buChar char="•"/>
            </a:pPr>
            <a:endParaRPr lang="fr-FR" sz="1400" b="1" dirty="0">
              <a:ln w="0"/>
              <a:solidFill>
                <a:srgbClr val="0070C0"/>
              </a:solidFill>
              <a:latin typeface="Verdana" charset="0"/>
              <a:ea typeface="Verdana" charset="0"/>
              <a:cs typeface="Verdana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9092337-4CB7-4E8A-8E2A-9B235B66A5D2}"/>
              </a:ext>
            </a:extLst>
          </p:cNvPr>
          <p:cNvSpPr/>
          <p:nvPr/>
        </p:nvSpPr>
        <p:spPr>
          <a:xfrm>
            <a:off x="9331567" y="2418715"/>
            <a:ext cx="2598466" cy="1270787"/>
          </a:xfrm>
          <a:prstGeom prst="rect">
            <a:avLst/>
          </a:prstGeom>
          <a:solidFill>
            <a:schemeClr val="bg2">
              <a:lumMod val="85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79388" indent="-179388">
              <a:buFont typeface="Arial" panose="020B0604020202020204" pitchFamily="34" charset="0"/>
              <a:buChar char="•"/>
            </a:pPr>
            <a:r>
              <a:rPr lang="fr-FR" sz="1400" b="1" dirty="0">
                <a:ln w="0"/>
                <a:solidFill>
                  <a:srgbClr val="0070C0"/>
                </a:solidFill>
                <a:latin typeface="Verdana" charset="0"/>
                <a:ea typeface="Verdana" charset="0"/>
                <a:cs typeface="Verdana" charset="0"/>
              </a:rPr>
              <a:t>Amélioration continue</a:t>
            </a:r>
          </a:p>
          <a:p>
            <a:pPr marL="179388" indent="-179388">
              <a:buFont typeface="Arial" panose="020B0604020202020204" pitchFamily="34" charset="0"/>
              <a:buChar char="•"/>
            </a:pPr>
            <a:r>
              <a:rPr lang="fr-FR" sz="1400" b="1" dirty="0">
                <a:ln w="0"/>
                <a:solidFill>
                  <a:srgbClr val="0070C0"/>
                </a:solidFill>
                <a:latin typeface="Verdana" charset="0"/>
                <a:ea typeface="Verdana" charset="0"/>
                <a:cs typeface="Verdana" charset="0"/>
              </a:rPr>
              <a:t>Orientation Client (donc veulent « plus » d’Expérience client)</a:t>
            </a:r>
          </a:p>
          <a:p>
            <a:pPr marL="179388" indent="-179388">
              <a:buFont typeface="Arial" panose="020B0604020202020204" pitchFamily="34" charset="0"/>
              <a:buChar char="•"/>
            </a:pPr>
            <a:endParaRPr lang="fr-FR" sz="1400" b="1" dirty="0">
              <a:ln w="0"/>
              <a:solidFill>
                <a:srgbClr val="0070C0"/>
              </a:solidFill>
              <a:latin typeface="Verdana" charset="0"/>
              <a:ea typeface="Verdana" charset="0"/>
              <a:cs typeface="Verdana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FEB3F97-8376-4AE1-8029-9F425B7E21AF}"/>
              </a:ext>
            </a:extLst>
          </p:cNvPr>
          <p:cNvSpPr/>
          <p:nvPr/>
        </p:nvSpPr>
        <p:spPr>
          <a:xfrm>
            <a:off x="9331567" y="4379488"/>
            <a:ext cx="2598466" cy="1456436"/>
          </a:xfrm>
          <a:prstGeom prst="rect">
            <a:avLst/>
          </a:prstGeom>
          <a:solidFill>
            <a:schemeClr val="bg2">
              <a:lumMod val="85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79388" indent="-179388">
              <a:buFont typeface="Arial" panose="020B0604020202020204" pitchFamily="34" charset="0"/>
              <a:buChar char="•"/>
            </a:pPr>
            <a:r>
              <a:rPr lang="fr-FR" sz="1400" b="1" dirty="0">
                <a:ln w="0"/>
                <a:solidFill>
                  <a:srgbClr val="0070C0"/>
                </a:solidFill>
                <a:latin typeface="Verdana" charset="0"/>
                <a:ea typeface="Verdana" charset="0"/>
                <a:cs typeface="Verdana" charset="0"/>
              </a:rPr>
              <a:t>Client, quel client ?</a:t>
            </a:r>
          </a:p>
          <a:p>
            <a:pPr marL="179388" indent="-179388">
              <a:buFont typeface="Arial" panose="020B0604020202020204" pitchFamily="34" charset="0"/>
              <a:buChar char="•"/>
            </a:pPr>
            <a:r>
              <a:rPr lang="fr-FR" sz="1400" b="1" dirty="0">
                <a:ln w="0"/>
                <a:solidFill>
                  <a:srgbClr val="0070C0"/>
                </a:solidFill>
                <a:latin typeface="Verdana" charset="0"/>
                <a:ea typeface="Verdana" charset="0"/>
                <a:cs typeface="Verdana" charset="0"/>
              </a:rPr>
              <a:t>Quantitatif</a:t>
            </a:r>
          </a:p>
          <a:p>
            <a:pPr marL="179388" indent="-179388">
              <a:buFont typeface="Arial" panose="020B0604020202020204" pitchFamily="34" charset="0"/>
              <a:buChar char="•"/>
            </a:pPr>
            <a:r>
              <a:rPr lang="fr-FR" sz="1400" b="1" dirty="0">
                <a:ln w="0"/>
                <a:solidFill>
                  <a:srgbClr val="0070C0"/>
                </a:solidFill>
                <a:latin typeface="Verdana" charset="0"/>
                <a:ea typeface="Verdana" charset="0"/>
                <a:cs typeface="Verdana" charset="0"/>
              </a:rPr>
              <a:t>Processus</a:t>
            </a:r>
          </a:p>
          <a:p>
            <a:pPr marL="179388" indent="-179388">
              <a:buFont typeface="Arial" panose="020B0604020202020204" pitchFamily="34" charset="0"/>
              <a:buChar char="•"/>
            </a:pPr>
            <a:endParaRPr lang="fr-FR" sz="1400" b="1" dirty="0">
              <a:ln w="0"/>
              <a:solidFill>
                <a:srgbClr val="0070C0"/>
              </a:solidFill>
              <a:latin typeface="Verdana" charset="0"/>
              <a:ea typeface="Verdana" charset="0"/>
              <a:cs typeface="Verdana" charset="0"/>
            </a:endParaRPr>
          </a:p>
        </p:txBody>
      </p:sp>
      <p:pic>
        <p:nvPicPr>
          <p:cNvPr id="27" name="Image 26" descr="COSemployees.pdf">
            <a:extLst>
              <a:ext uri="{FF2B5EF4-FFF2-40B4-BE49-F238E27FC236}">
                <a16:creationId xmlns:a16="http://schemas.microsoft.com/office/drawing/2014/main" id="{2B7BE658-C36E-4E85-9567-64B8266E752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13" y="5875680"/>
            <a:ext cx="427135" cy="443951"/>
          </a:xfrm>
          <a:prstGeom prst="rect">
            <a:avLst/>
          </a:prstGeom>
          <a:solidFill>
            <a:schemeClr val="bg2"/>
          </a:solidFill>
        </p:spPr>
      </p:pic>
      <p:pic>
        <p:nvPicPr>
          <p:cNvPr id="29" name="Image 28" descr="COScompany.pdf">
            <a:extLst>
              <a:ext uri="{FF2B5EF4-FFF2-40B4-BE49-F238E27FC236}">
                <a16:creationId xmlns:a16="http://schemas.microsoft.com/office/drawing/2014/main" id="{15C157C7-5CF4-4CED-A878-5C95E00590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12" y="6387546"/>
            <a:ext cx="427135" cy="443951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0" name="ZoneTexte 29">
            <a:extLst>
              <a:ext uri="{FF2B5EF4-FFF2-40B4-BE49-F238E27FC236}">
                <a16:creationId xmlns:a16="http://schemas.microsoft.com/office/drawing/2014/main" id="{7B91F8EF-B528-4A25-BD8F-3EC04E91501B}"/>
              </a:ext>
            </a:extLst>
          </p:cNvPr>
          <p:cNvSpPr txBox="1"/>
          <p:nvPr/>
        </p:nvSpPr>
        <p:spPr>
          <a:xfrm>
            <a:off x="1444047" y="5907539"/>
            <a:ext cx="15008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chemeClr val="bg2"/>
                </a:solidFill>
                <a:latin typeface="Verdana"/>
                <a:cs typeface="Verdana"/>
              </a:rPr>
              <a:t>40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0E200776-0877-4F48-A989-8912899B28EB}"/>
              </a:ext>
            </a:extLst>
          </p:cNvPr>
          <p:cNvSpPr txBox="1"/>
          <p:nvPr/>
        </p:nvSpPr>
        <p:spPr>
          <a:xfrm>
            <a:off x="1444046" y="6405806"/>
            <a:ext cx="15008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chemeClr val="bg2"/>
                </a:solidFill>
                <a:latin typeface="Verdana"/>
                <a:cs typeface="Verdana"/>
              </a:rPr>
              <a:t>30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44DF1DF6-FD52-4174-85C6-EA3960151217}"/>
              </a:ext>
            </a:extLst>
          </p:cNvPr>
          <p:cNvSpPr txBox="1"/>
          <p:nvPr/>
        </p:nvSpPr>
        <p:spPr>
          <a:xfrm>
            <a:off x="4170583" y="5875680"/>
            <a:ext cx="15008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chemeClr val="bg2"/>
                </a:solidFill>
                <a:latin typeface="Verdana"/>
                <a:cs typeface="Verdana"/>
              </a:rPr>
              <a:t>49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58D3FE56-9722-4F7C-AC6E-60DB4FCE2C00}"/>
              </a:ext>
            </a:extLst>
          </p:cNvPr>
          <p:cNvSpPr txBox="1"/>
          <p:nvPr/>
        </p:nvSpPr>
        <p:spPr>
          <a:xfrm>
            <a:off x="4170582" y="6373947"/>
            <a:ext cx="15008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chemeClr val="bg2"/>
                </a:solidFill>
                <a:latin typeface="Verdana"/>
                <a:cs typeface="Verdana"/>
              </a:rPr>
              <a:t>40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5AC654A3-00E9-4559-9127-C74BAC25E164}"/>
              </a:ext>
            </a:extLst>
          </p:cNvPr>
          <p:cNvSpPr txBox="1"/>
          <p:nvPr/>
        </p:nvSpPr>
        <p:spPr>
          <a:xfrm>
            <a:off x="7049854" y="5875680"/>
            <a:ext cx="15008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chemeClr val="bg2"/>
                </a:solidFill>
                <a:latin typeface="Verdana"/>
                <a:cs typeface="Verdana"/>
              </a:rPr>
              <a:t>50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46042552-1FB5-4DE8-81C5-F7B6D36004DC}"/>
              </a:ext>
            </a:extLst>
          </p:cNvPr>
          <p:cNvSpPr txBox="1"/>
          <p:nvPr/>
        </p:nvSpPr>
        <p:spPr>
          <a:xfrm>
            <a:off x="7049853" y="6373947"/>
            <a:ext cx="15008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chemeClr val="bg2"/>
                </a:solidFill>
                <a:latin typeface="Verdana"/>
                <a:cs typeface="Verdana"/>
              </a:rPr>
              <a:t>50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D40799C0-0301-4F30-8869-2A466B512FEF}"/>
              </a:ext>
            </a:extLst>
          </p:cNvPr>
          <p:cNvSpPr txBox="1"/>
          <p:nvPr/>
        </p:nvSpPr>
        <p:spPr>
          <a:xfrm>
            <a:off x="9841974" y="5893631"/>
            <a:ext cx="15008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chemeClr val="bg2"/>
                </a:solidFill>
                <a:latin typeface="Verdana"/>
                <a:cs typeface="Verdana"/>
              </a:rPr>
              <a:t>40</a:t>
            </a: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EDAB27A7-5EFC-43A6-86A4-18C47095585C}"/>
              </a:ext>
            </a:extLst>
          </p:cNvPr>
          <p:cNvSpPr txBox="1"/>
          <p:nvPr/>
        </p:nvSpPr>
        <p:spPr>
          <a:xfrm>
            <a:off x="9841973" y="6391898"/>
            <a:ext cx="15008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chemeClr val="bg2"/>
                </a:solidFill>
                <a:latin typeface="Verdana"/>
                <a:cs typeface="Verdana"/>
              </a:rPr>
              <a:t>29</a:t>
            </a:r>
          </a:p>
        </p:txBody>
      </p:sp>
    </p:spTree>
    <p:extLst>
      <p:ext uri="{BB962C8B-B14F-4D97-AF65-F5344CB8AC3E}">
        <p14:creationId xmlns:p14="http://schemas.microsoft.com/office/powerpoint/2010/main" val="1790885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 animBg="1"/>
      <p:bldP spid="10" grpId="0" animBg="1"/>
      <p:bldP spid="11" grpId="0" animBg="1"/>
      <p:bldP spid="12" grpId="0" animBg="1"/>
      <p:bldP spid="16" grpId="0"/>
      <p:bldP spid="17" grpId="0"/>
      <p:bldP spid="18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87D4C986-0CB9-464D-AC7F-D07B795AC5D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b="23691"/>
          <a:stretch/>
        </p:blipFill>
        <p:spPr>
          <a:xfrm>
            <a:off x="-7649" y="0"/>
            <a:ext cx="12199649" cy="69573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7B65CC94-8F5B-4ABD-9B52-87B2A593263C}"/>
              </a:ext>
            </a:extLst>
          </p:cNvPr>
          <p:cNvSpPr txBox="1"/>
          <p:nvPr/>
        </p:nvSpPr>
        <p:spPr>
          <a:xfrm>
            <a:off x="241110" y="282219"/>
            <a:ext cx="11720513" cy="1065489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fr-FR" sz="2800" b="1" dirty="0">
                <a:solidFill>
                  <a:srgbClr val="0070C0"/>
                </a:solidFill>
                <a:latin typeface="Verdana"/>
                <a:cs typeface="Verdana"/>
              </a:rPr>
              <a:t>L’homme rationnel ?</a:t>
            </a:r>
          </a:p>
        </p:txBody>
      </p:sp>
      <p:sp>
        <p:nvSpPr>
          <p:cNvPr id="33" name="Title 5">
            <a:extLst>
              <a:ext uri="{FF2B5EF4-FFF2-40B4-BE49-F238E27FC236}">
                <a16:creationId xmlns:a16="http://schemas.microsoft.com/office/drawing/2014/main" id="{2342D4DD-E141-4A32-ADAC-F6CCE05B49D7}"/>
              </a:ext>
            </a:extLst>
          </p:cNvPr>
          <p:cNvSpPr txBox="1">
            <a:spLocks/>
          </p:cNvSpPr>
          <p:nvPr/>
        </p:nvSpPr>
        <p:spPr bwMode="auto">
          <a:xfrm>
            <a:off x="1134525" y="1495096"/>
            <a:ext cx="3232448" cy="249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 marL="285750" indent="-285750" eaLnBrk="0" fontAlgn="auto" hangingPunct="0">
              <a:lnSpc>
                <a:spcPts val="2400"/>
              </a:lnSpc>
              <a:spcBef>
                <a:spcPct val="20000"/>
              </a:spcBef>
              <a:spcAft>
                <a:spcPts val="0"/>
              </a:spcAft>
              <a:buClr>
                <a:srgbClr val="EC4822"/>
              </a:buClr>
              <a:buFont typeface="Arial" pitchFamily="34" charset="0"/>
              <a:buChar char="•"/>
              <a:defRPr lang="fr-FR" sz="1400" b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  <a:lvl2pPr marL="742950" indent="-285750" eaLnBrk="1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rgbClr val="404040"/>
                </a:solidFill>
                <a:latin typeface="+mn-lt"/>
                <a:cs typeface="Calibri" pitchFamily="34" charset="0"/>
              </a:defRPr>
            </a:lvl2pPr>
            <a:lvl3pPr marL="1143000" indent="-228600" eaLnBrk="1" hangingPunct="1">
              <a:lnSpc>
                <a:spcPct val="120000"/>
              </a:lnSpc>
              <a:spcBef>
                <a:spcPct val="20000"/>
              </a:spcBef>
              <a:buFont typeface="Calibri" pitchFamily="34" charset="0"/>
              <a:buChar char="‐"/>
              <a:defRPr sz="1400">
                <a:latin typeface="+mn-lt"/>
                <a:cs typeface="Calibri" pitchFamily="34" charset="0"/>
              </a:defRPr>
            </a:lvl3pPr>
            <a:lvl4pPr marL="1600200" indent="-228600" eaLnBrk="1" hangingPunct="1">
              <a:lnSpc>
                <a:spcPct val="120000"/>
              </a:lnSpc>
              <a:spcBef>
                <a:spcPct val="20000"/>
              </a:spcBef>
              <a:buFont typeface="Calibri" pitchFamily="34" charset="0"/>
              <a:buChar char="‐"/>
              <a:defRPr sz="1200">
                <a:latin typeface="+mn-lt"/>
                <a:cs typeface="Calibri" pitchFamily="34" charset="0"/>
              </a:defRPr>
            </a:lvl4pPr>
            <a:lvl5pPr marL="2057400" indent="-228600" eaLnBrk="1" hangingPunct="1">
              <a:lnSpc>
                <a:spcPct val="120000"/>
              </a:lnSpc>
              <a:spcBef>
                <a:spcPct val="20000"/>
              </a:spcBef>
              <a:buFont typeface="Calibri" pitchFamily="34" charset="0"/>
              <a:buChar char="‐"/>
              <a:defRPr sz="1200">
                <a:latin typeface="+mn-lt"/>
                <a:cs typeface="Calibri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1200">
                <a:latin typeface="+mn-lt"/>
              </a:defRPr>
            </a:lvl6pPr>
            <a:lvl7pPr marL="2971800" indent="-228600" fontAlgn="base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1200">
                <a:latin typeface="+mn-lt"/>
              </a:defRPr>
            </a:lvl7pPr>
            <a:lvl8pPr marL="3429000" indent="-228600" fontAlgn="base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1200">
                <a:latin typeface="+mn-lt"/>
              </a:defRPr>
            </a:lvl8pPr>
            <a:lvl9pPr marL="3886200" indent="-228600" fontAlgn="base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1200">
                <a:latin typeface="+mn-lt"/>
              </a:defRPr>
            </a:lvl9pPr>
          </a:lstStyle>
          <a:p>
            <a:pPr marL="0" indent="0" algn="ctr">
              <a:lnSpc>
                <a:spcPct val="100000"/>
              </a:lnSpc>
              <a:buNone/>
              <a:defRPr/>
            </a:pPr>
            <a:r>
              <a:rPr lang="fr-FR" sz="1350" b="0" dirty="0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</a:rPr>
              <a:t>La théorie de </a:t>
            </a:r>
            <a:r>
              <a:rPr lang="fr-FR" sz="1350" dirty="0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</a:rPr>
              <a:t>l’homme rationnel </a:t>
            </a:r>
            <a:r>
              <a:rPr lang="fr-FR" sz="1350" b="0" dirty="0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</a:rPr>
              <a:t>est basée sur 4 postulats</a:t>
            </a:r>
            <a:endParaRPr sz="1200" dirty="0">
              <a:latin typeface="Trebuchet MS" pitchFamily="34" charset="0"/>
            </a:endParaRPr>
          </a:p>
        </p:txBody>
      </p:sp>
      <p:sp>
        <p:nvSpPr>
          <p:cNvPr id="34" name="Rectangle à coins arrondis 2">
            <a:extLst>
              <a:ext uri="{FF2B5EF4-FFF2-40B4-BE49-F238E27FC236}">
                <a16:creationId xmlns:a16="http://schemas.microsoft.com/office/drawing/2014/main" id="{D7CA0F04-B806-4186-B950-98DA1409609E}"/>
              </a:ext>
            </a:extLst>
          </p:cNvPr>
          <p:cNvSpPr/>
          <p:nvPr/>
        </p:nvSpPr>
        <p:spPr>
          <a:xfrm>
            <a:off x="763093" y="2115418"/>
            <a:ext cx="1485000" cy="579584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rgbClr val="92D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Une information complète</a:t>
            </a:r>
          </a:p>
        </p:txBody>
      </p:sp>
      <p:sp>
        <p:nvSpPr>
          <p:cNvPr id="35" name="Rectangle à coins arrondis 9">
            <a:extLst>
              <a:ext uri="{FF2B5EF4-FFF2-40B4-BE49-F238E27FC236}">
                <a16:creationId xmlns:a16="http://schemas.microsoft.com/office/drawing/2014/main" id="{3F06AD96-3C80-4A44-A7AD-22E1FC0B2B93}"/>
              </a:ext>
            </a:extLst>
          </p:cNvPr>
          <p:cNvSpPr/>
          <p:nvPr/>
        </p:nvSpPr>
        <p:spPr>
          <a:xfrm>
            <a:off x="3400739" y="2143768"/>
            <a:ext cx="1485000" cy="579584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rgbClr val="92D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Une capacité de traitement quasi illimitée</a:t>
            </a:r>
          </a:p>
        </p:txBody>
      </p:sp>
      <p:sp>
        <p:nvSpPr>
          <p:cNvPr id="36" name="Rectangle à coins arrondis 11">
            <a:extLst>
              <a:ext uri="{FF2B5EF4-FFF2-40B4-BE49-F238E27FC236}">
                <a16:creationId xmlns:a16="http://schemas.microsoft.com/office/drawing/2014/main" id="{2B22802E-4C0A-41DD-921A-BF0B9D9A2FB5}"/>
              </a:ext>
            </a:extLst>
          </p:cNvPr>
          <p:cNvSpPr/>
          <p:nvPr/>
        </p:nvSpPr>
        <p:spPr>
          <a:xfrm>
            <a:off x="840127" y="3168203"/>
            <a:ext cx="1485000" cy="579584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rgbClr val="92D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 critères d’évaluation rationnels</a:t>
            </a:r>
          </a:p>
        </p:txBody>
      </p:sp>
      <p:sp>
        <p:nvSpPr>
          <p:cNvPr id="37" name="Rectangle à coins arrondis 12">
            <a:extLst>
              <a:ext uri="{FF2B5EF4-FFF2-40B4-BE49-F238E27FC236}">
                <a16:creationId xmlns:a16="http://schemas.microsoft.com/office/drawing/2014/main" id="{F450CF3D-ABF4-4577-968E-2F76EDD2399B}"/>
              </a:ext>
            </a:extLst>
          </p:cNvPr>
          <p:cNvSpPr/>
          <p:nvPr/>
        </p:nvSpPr>
        <p:spPr>
          <a:xfrm>
            <a:off x="3400740" y="3074210"/>
            <a:ext cx="1485000" cy="788444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rgbClr val="92D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cohérence et pertinence de tous les jugements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ABCAD39F-7C9D-4CB7-ACB5-8852FBADB3A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2681" y="2359766"/>
            <a:ext cx="991092" cy="991092"/>
          </a:xfrm>
          <a:prstGeom prst="rect">
            <a:avLst/>
          </a:prstGeom>
        </p:spPr>
      </p:pic>
      <p:pic>
        <p:nvPicPr>
          <p:cNvPr id="39" name="Image 38">
            <a:extLst>
              <a:ext uri="{FF2B5EF4-FFF2-40B4-BE49-F238E27FC236}">
                <a16:creationId xmlns:a16="http://schemas.microsoft.com/office/drawing/2014/main" id="{7B809CF4-2473-4F85-B2EE-096622EA02A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9693" y="3180243"/>
            <a:ext cx="949006" cy="949006"/>
          </a:xfrm>
          <a:prstGeom prst="rect">
            <a:avLst/>
          </a:prstGeom>
        </p:spPr>
      </p:pic>
      <p:sp>
        <p:nvSpPr>
          <p:cNvPr id="40" name="Double flèche horizontale 6">
            <a:extLst>
              <a:ext uri="{FF2B5EF4-FFF2-40B4-BE49-F238E27FC236}">
                <a16:creationId xmlns:a16="http://schemas.microsoft.com/office/drawing/2014/main" id="{50897B55-B82D-4453-9FC9-D80C3DEE240B}"/>
              </a:ext>
            </a:extLst>
          </p:cNvPr>
          <p:cNvSpPr/>
          <p:nvPr/>
        </p:nvSpPr>
        <p:spPr>
          <a:xfrm>
            <a:off x="5527237" y="1688992"/>
            <a:ext cx="1062681" cy="550103"/>
          </a:xfrm>
          <a:prstGeom prst="leftRight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  <a:effectLst>
            <a:reflection blurRad="6350" stA="50000" endA="275" endPos="40000" dist="1016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cxnSp>
        <p:nvCxnSpPr>
          <p:cNvPr id="41" name="Connecteur droit 40">
            <a:extLst>
              <a:ext uri="{FF2B5EF4-FFF2-40B4-BE49-F238E27FC236}">
                <a16:creationId xmlns:a16="http://schemas.microsoft.com/office/drawing/2014/main" id="{792AC814-10C3-4CE9-A954-4E6398C96CE7}"/>
              </a:ext>
            </a:extLst>
          </p:cNvPr>
          <p:cNvCxnSpPr/>
          <p:nvPr/>
        </p:nvCxnSpPr>
        <p:spPr>
          <a:xfrm flipH="1">
            <a:off x="5842688" y="1554642"/>
            <a:ext cx="438665" cy="729049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itle 5">
            <a:extLst>
              <a:ext uri="{FF2B5EF4-FFF2-40B4-BE49-F238E27FC236}">
                <a16:creationId xmlns:a16="http://schemas.microsoft.com/office/drawing/2014/main" id="{A8CCCC65-7DC3-4931-AB34-43FD98651323}"/>
              </a:ext>
            </a:extLst>
          </p:cNvPr>
          <p:cNvSpPr txBox="1">
            <a:spLocks/>
          </p:cNvSpPr>
          <p:nvPr/>
        </p:nvSpPr>
        <p:spPr bwMode="auto">
          <a:xfrm>
            <a:off x="7611044" y="1536871"/>
            <a:ext cx="3781168" cy="249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 marL="285750" indent="-285750" eaLnBrk="0" fontAlgn="auto" hangingPunct="0">
              <a:lnSpc>
                <a:spcPts val="2400"/>
              </a:lnSpc>
              <a:spcBef>
                <a:spcPct val="20000"/>
              </a:spcBef>
              <a:spcAft>
                <a:spcPts val="0"/>
              </a:spcAft>
              <a:buClr>
                <a:srgbClr val="EC4822"/>
              </a:buClr>
              <a:buFont typeface="Arial" pitchFamily="34" charset="0"/>
              <a:buChar char="•"/>
              <a:defRPr lang="fr-FR" sz="1400" b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  <a:lvl2pPr marL="742950" indent="-285750" eaLnBrk="1" hangingPunct="1">
              <a:lnSpc>
                <a:spcPct val="120000"/>
              </a:lnSpc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rgbClr val="404040"/>
                </a:solidFill>
                <a:latin typeface="+mn-lt"/>
                <a:cs typeface="Calibri" pitchFamily="34" charset="0"/>
              </a:defRPr>
            </a:lvl2pPr>
            <a:lvl3pPr marL="1143000" indent="-228600" eaLnBrk="1" hangingPunct="1">
              <a:lnSpc>
                <a:spcPct val="120000"/>
              </a:lnSpc>
              <a:spcBef>
                <a:spcPct val="20000"/>
              </a:spcBef>
              <a:buFont typeface="Calibri" pitchFamily="34" charset="0"/>
              <a:buChar char="‐"/>
              <a:defRPr sz="1400">
                <a:latin typeface="+mn-lt"/>
                <a:cs typeface="Calibri" pitchFamily="34" charset="0"/>
              </a:defRPr>
            </a:lvl3pPr>
            <a:lvl4pPr marL="1600200" indent="-228600" eaLnBrk="1" hangingPunct="1">
              <a:lnSpc>
                <a:spcPct val="120000"/>
              </a:lnSpc>
              <a:spcBef>
                <a:spcPct val="20000"/>
              </a:spcBef>
              <a:buFont typeface="Calibri" pitchFamily="34" charset="0"/>
              <a:buChar char="‐"/>
              <a:defRPr sz="1200">
                <a:latin typeface="+mn-lt"/>
                <a:cs typeface="Calibri" pitchFamily="34" charset="0"/>
              </a:defRPr>
            </a:lvl4pPr>
            <a:lvl5pPr marL="2057400" indent="-228600" eaLnBrk="1" hangingPunct="1">
              <a:lnSpc>
                <a:spcPct val="120000"/>
              </a:lnSpc>
              <a:spcBef>
                <a:spcPct val="20000"/>
              </a:spcBef>
              <a:buFont typeface="Calibri" pitchFamily="34" charset="0"/>
              <a:buChar char="‐"/>
              <a:defRPr sz="1200">
                <a:latin typeface="+mn-lt"/>
                <a:cs typeface="Calibri" pitchFamily="34" charset="0"/>
              </a:defRPr>
            </a:lvl5pPr>
            <a:lvl6pPr marL="2514600" indent="-228600" fontAlgn="base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1200">
                <a:latin typeface="+mn-lt"/>
              </a:defRPr>
            </a:lvl6pPr>
            <a:lvl7pPr marL="2971800" indent="-228600" fontAlgn="base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1200">
                <a:latin typeface="+mn-lt"/>
              </a:defRPr>
            </a:lvl7pPr>
            <a:lvl8pPr marL="3429000" indent="-228600" fontAlgn="base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1200">
                <a:latin typeface="+mn-lt"/>
              </a:defRPr>
            </a:lvl8pPr>
            <a:lvl9pPr marL="3886200" indent="-228600" fontAlgn="base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1200">
                <a:latin typeface="+mn-lt"/>
              </a:defRPr>
            </a:lvl9pPr>
          </a:lstStyle>
          <a:p>
            <a:pPr marL="0" indent="0" algn="ctr">
              <a:lnSpc>
                <a:spcPct val="100000"/>
              </a:lnSpc>
              <a:buNone/>
              <a:defRPr/>
            </a:pPr>
            <a:r>
              <a:rPr lang="fr-FR" sz="1350" b="0" dirty="0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</a:rPr>
              <a:t>Alors que la </a:t>
            </a:r>
            <a:r>
              <a:rPr lang="fr-FR" sz="1350" dirty="0" err="1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</a:rPr>
              <a:t>Behavioral</a:t>
            </a:r>
            <a:r>
              <a:rPr lang="fr-FR" sz="1350" dirty="0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</a:rPr>
              <a:t> </a:t>
            </a:r>
            <a:r>
              <a:rPr lang="fr-FR" sz="1350" dirty="0" err="1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</a:rPr>
              <a:t>Economics</a:t>
            </a:r>
            <a:r>
              <a:rPr lang="fr-FR" sz="1350" dirty="0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</a:rPr>
              <a:t> </a:t>
            </a:r>
            <a:r>
              <a:rPr lang="fr-FR" sz="1350" b="0" dirty="0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</a:rPr>
              <a:t>met en évidence d’autres facteurs qui agissent sur nos jugements sans que l’individu puisse les rationnaliser</a:t>
            </a:r>
            <a:endParaRPr sz="1200" dirty="0">
              <a:latin typeface="Trebuchet MS" pitchFamily="34" charset="0"/>
            </a:endParaRPr>
          </a:p>
        </p:txBody>
      </p:sp>
      <p:sp>
        <p:nvSpPr>
          <p:cNvPr id="43" name="Rectangle à coins arrondis 22">
            <a:extLst>
              <a:ext uri="{FF2B5EF4-FFF2-40B4-BE49-F238E27FC236}">
                <a16:creationId xmlns:a16="http://schemas.microsoft.com/office/drawing/2014/main" id="{E163BC36-5743-496D-8814-969CBA97D8A4}"/>
              </a:ext>
            </a:extLst>
          </p:cNvPr>
          <p:cNvSpPr/>
          <p:nvPr/>
        </p:nvSpPr>
        <p:spPr>
          <a:xfrm>
            <a:off x="8150848" y="2492624"/>
            <a:ext cx="2323071" cy="502373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EF3B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rgbClr val="EF3B1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Nos jugements sont affectés par nos émotions</a:t>
            </a:r>
          </a:p>
        </p:txBody>
      </p:sp>
      <p:sp>
        <p:nvSpPr>
          <p:cNvPr id="44" name="Rectangle à coins arrondis 23">
            <a:extLst>
              <a:ext uri="{FF2B5EF4-FFF2-40B4-BE49-F238E27FC236}">
                <a16:creationId xmlns:a16="http://schemas.microsoft.com/office/drawing/2014/main" id="{ED6CB05A-6DED-43ED-9493-11C788AD343B}"/>
              </a:ext>
            </a:extLst>
          </p:cNvPr>
          <p:cNvSpPr/>
          <p:nvPr/>
        </p:nvSpPr>
        <p:spPr>
          <a:xfrm>
            <a:off x="9979468" y="3317208"/>
            <a:ext cx="1492541" cy="1361261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EF3B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rgbClr val="EF3B1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Nos jugements sont affectés par des biais systématiques et des raccourcis mentaux</a:t>
            </a:r>
          </a:p>
        </p:txBody>
      </p:sp>
      <p:sp>
        <p:nvSpPr>
          <p:cNvPr id="45" name="Rectangle à coins arrondis 24">
            <a:extLst>
              <a:ext uri="{FF2B5EF4-FFF2-40B4-BE49-F238E27FC236}">
                <a16:creationId xmlns:a16="http://schemas.microsoft.com/office/drawing/2014/main" id="{1106C5AC-E3C9-4340-B937-51D5E7F8BE32}"/>
              </a:ext>
            </a:extLst>
          </p:cNvPr>
          <p:cNvSpPr/>
          <p:nvPr/>
        </p:nvSpPr>
        <p:spPr>
          <a:xfrm>
            <a:off x="6924073" y="3087929"/>
            <a:ext cx="1865871" cy="1224329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EF3B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rgbClr val="EF3B1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Nos jugements prennent majoritairement leur origine dans notre système 1 </a:t>
            </a:r>
            <a:r>
              <a:rPr lang="fr-FR" sz="675" dirty="0">
                <a:solidFill>
                  <a:srgbClr val="EF3B1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(permanent, automatique, rapide, non conscient, sans effort, saute aux conclusions)</a:t>
            </a:r>
          </a:p>
        </p:txBody>
      </p:sp>
      <p:sp>
        <p:nvSpPr>
          <p:cNvPr id="46" name="Rectangle à coins arrondis 25">
            <a:extLst>
              <a:ext uri="{FF2B5EF4-FFF2-40B4-BE49-F238E27FC236}">
                <a16:creationId xmlns:a16="http://schemas.microsoft.com/office/drawing/2014/main" id="{E90DB170-C1B3-4E23-86B1-BC497A574ABF}"/>
              </a:ext>
            </a:extLst>
          </p:cNvPr>
          <p:cNvSpPr/>
          <p:nvPr/>
        </p:nvSpPr>
        <p:spPr>
          <a:xfrm>
            <a:off x="7931619" y="4437923"/>
            <a:ext cx="1865871" cy="775349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EF3B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rgbClr val="EF3B1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Nos jugements sont affectés par l’environnement</a:t>
            </a:r>
            <a:endParaRPr lang="fr-FR" sz="675" dirty="0">
              <a:solidFill>
                <a:srgbClr val="EF3B1B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7" name="Rectangle : coins arrondis 46">
            <a:extLst>
              <a:ext uri="{FF2B5EF4-FFF2-40B4-BE49-F238E27FC236}">
                <a16:creationId xmlns:a16="http://schemas.microsoft.com/office/drawing/2014/main" id="{337461EB-6DA6-40A6-A517-C025B4BD6A87}"/>
              </a:ext>
            </a:extLst>
          </p:cNvPr>
          <p:cNvSpPr/>
          <p:nvPr/>
        </p:nvSpPr>
        <p:spPr>
          <a:xfrm>
            <a:off x="3924485" y="5209741"/>
            <a:ext cx="4326757" cy="1405688"/>
          </a:xfrm>
          <a:prstGeom prst="roundRect">
            <a:avLst/>
          </a:prstGeom>
          <a:solidFill>
            <a:schemeClr val="accent1"/>
          </a:solidFill>
          <a:ln w="19050">
            <a:gradFill flip="none" rotWithShape="1">
              <a:gsLst>
                <a:gs pos="100000">
                  <a:srgbClr val="FB6B00"/>
                </a:gs>
                <a:gs pos="82000">
                  <a:srgbClr val="FB6B00"/>
                </a:gs>
                <a:gs pos="62000">
                  <a:srgbClr val="FB6500"/>
                </a:gs>
                <a:gs pos="40000">
                  <a:srgbClr val="F84A04"/>
                </a:gs>
                <a:gs pos="19000">
                  <a:schemeClr val="accent3"/>
                </a:gs>
                <a:gs pos="0">
                  <a:srgbClr val="EF2E0A"/>
                </a:gs>
              </a:gsLst>
              <a:lin ang="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 sz="135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Verdana" charset="0"/>
              <a:ea typeface="Verdana" charset="0"/>
              <a:cs typeface="Verdana" charset="0"/>
            </a:endParaRPr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2E0A7751-6B71-4B26-9C49-14F1121930F1}"/>
              </a:ext>
            </a:extLst>
          </p:cNvPr>
          <p:cNvSpPr txBox="1"/>
          <p:nvPr/>
        </p:nvSpPr>
        <p:spPr>
          <a:xfrm>
            <a:off x="3924485" y="5763473"/>
            <a:ext cx="19090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5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 charset="0"/>
                <a:ea typeface="Verdana" charset="0"/>
                <a:cs typeface="Verdana" charset="0"/>
              </a:rPr>
              <a:t>Une attention en apparence anodine pour vous peut se transformer en moment magique pour lui</a:t>
            </a:r>
          </a:p>
          <a:p>
            <a:endParaRPr lang="fr-FR" sz="1350" dirty="0">
              <a:latin typeface="Verdana"/>
              <a:cs typeface="Verdana"/>
            </a:endParaRPr>
          </a:p>
        </p:txBody>
      </p:sp>
      <p:sp>
        <p:nvSpPr>
          <p:cNvPr id="49" name="ZoneTexte 48">
            <a:extLst>
              <a:ext uri="{FF2B5EF4-FFF2-40B4-BE49-F238E27FC236}">
                <a16:creationId xmlns:a16="http://schemas.microsoft.com/office/drawing/2014/main" id="{6C4F8E1E-0B18-4A75-8A55-3C2DE0459911}"/>
              </a:ext>
            </a:extLst>
          </p:cNvPr>
          <p:cNvSpPr txBox="1"/>
          <p:nvPr/>
        </p:nvSpPr>
        <p:spPr>
          <a:xfrm>
            <a:off x="4107944" y="5238092"/>
            <a:ext cx="4044341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35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 charset="0"/>
                <a:ea typeface="Verdana" charset="0"/>
                <a:cs typeface="Verdana" charset="0"/>
              </a:rPr>
              <a:t>Vos clients ne pensent pas comme vous pensez qu’ils pensent !!!</a:t>
            </a:r>
          </a:p>
          <a:p>
            <a:endParaRPr lang="fr-FR" sz="1350" dirty="0">
              <a:latin typeface="Verdana"/>
              <a:cs typeface="Verdana"/>
            </a:endParaRPr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id="{0AED10D0-8C47-4D0E-AF33-9CC0A863EF43}"/>
              </a:ext>
            </a:extLst>
          </p:cNvPr>
          <p:cNvSpPr txBox="1"/>
          <p:nvPr/>
        </p:nvSpPr>
        <p:spPr>
          <a:xfrm>
            <a:off x="6221719" y="5871890"/>
            <a:ext cx="190900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5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Verdana" charset="0"/>
                <a:ea typeface="Verdana" charset="0"/>
                <a:cs typeface="Verdana" charset="0"/>
              </a:rPr>
              <a:t>Un problème qui vous semble mineur peut devenir un moment tragique</a:t>
            </a:r>
            <a:endParaRPr lang="fr-FR" sz="1350" dirty="0"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484500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 animBg="1"/>
      <p:bldP spid="35" grpId="0" animBg="1"/>
      <p:bldP spid="36" grpId="0" animBg="1"/>
      <p:bldP spid="37" grpId="0" animBg="1"/>
      <p:bldP spid="40" grpId="0" animBg="1"/>
      <p:bldP spid="42" grpId="0"/>
      <p:bldP spid="43" grpId="0" animBg="1"/>
      <p:bldP spid="44" grpId="0" animBg="1"/>
      <p:bldP spid="45" grpId="0" animBg="1"/>
      <p:bldP spid="46" grpId="0" animBg="1"/>
      <p:bldP spid="47" grpId="0" animBg="1"/>
      <p:bldP spid="48" grpId="0"/>
      <p:bldP spid="49" grpId="0"/>
      <p:bldP spid="5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F9243A0D-F2EA-40D0-95B4-C3239006B54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b="23691"/>
          <a:stretch/>
        </p:blipFill>
        <p:spPr>
          <a:xfrm>
            <a:off x="-7649" y="0"/>
            <a:ext cx="12199649" cy="69573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A2E00D2F-F889-428B-91D4-43E5F3246926}"/>
              </a:ext>
            </a:extLst>
          </p:cNvPr>
          <p:cNvSpPr txBox="1"/>
          <p:nvPr/>
        </p:nvSpPr>
        <p:spPr>
          <a:xfrm>
            <a:off x="241110" y="282219"/>
            <a:ext cx="11720513" cy="1065489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fr-FR" sz="2800" b="1" dirty="0">
                <a:solidFill>
                  <a:srgbClr val="0070C0"/>
                </a:solidFill>
                <a:latin typeface="Verdana"/>
                <a:cs typeface="Verdana"/>
              </a:rPr>
              <a:t>Mettre le client au centre de l’organisation</a:t>
            </a:r>
          </a:p>
        </p:txBody>
      </p:sp>
      <p:sp>
        <p:nvSpPr>
          <p:cNvPr id="26" name="TextBox 41">
            <a:extLst>
              <a:ext uri="{FF2B5EF4-FFF2-40B4-BE49-F238E27FC236}">
                <a16:creationId xmlns:a16="http://schemas.microsoft.com/office/drawing/2014/main" id="{E389E358-8B44-4CD8-8AB9-9928AC3DF88A}"/>
              </a:ext>
            </a:extLst>
          </p:cNvPr>
          <p:cNvSpPr txBox="1"/>
          <p:nvPr/>
        </p:nvSpPr>
        <p:spPr>
          <a:xfrm>
            <a:off x="323188" y="2793044"/>
            <a:ext cx="3305049" cy="107721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 defTabSz="892289">
              <a:defRPr/>
            </a:pPr>
            <a:r>
              <a:rPr lang="fr-FR" b="1" dirty="0">
                <a:solidFill>
                  <a:srgbClr val="0070C0"/>
                </a:solidFill>
                <a:latin typeface="Avenir Roman" charset="0"/>
                <a:ea typeface="Avenir Roman" charset="0"/>
                <a:cs typeface="Avenir Roman" charset="0"/>
              </a:rPr>
              <a:t>L’IMPULSION </a:t>
            </a:r>
          </a:p>
          <a:p>
            <a:pPr algn="ctr" defTabSz="892289">
              <a:defRPr/>
            </a:pPr>
            <a:r>
              <a:rPr lang="fr-FR" sz="2000" b="1" dirty="0">
                <a:solidFill>
                  <a:srgbClr val="0070C0"/>
                </a:solidFill>
                <a:latin typeface="Avenir Roman" charset="0"/>
                <a:ea typeface="Avenir Roman" charset="0"/>
                <a:cs typeface="Avenir Roman" charset="0"/>
              </a:rPr>
              <a:t>STRATEGIQUE</a:t>
            </a:r>
            <a:endParaRPr lang="fr-FR" sz="2000" dirty="0">
              <a:solidFill>
                <a:srgbClr val="0070C0"/>
              </a:solidFill>
              <a:latin typeface="Avenir Roman" charset="0"/>
              <a:ea typeface="Avenir Roman" charset="0"/>
              <a:cs typeface="Avenir Roman" charset="0"/>
            </a:endParaRPr>
          </a:p>
          <a:p>
            <a:pPr algn="ctr" defTabSz="892289">
              <a:defRPr/>
            </a:pPr>
            <a:endParaRPr lang="fr-FR" sz="1600" dirty="0">
              <a:solidFill>
                <a:srgbClr val="0070C0"/>
              </a:solidFill>
              <a:latin typeface="Avenir Roman" charset="0"/>
              <a:ea typeface="Avenir Roman" charset="0"/>
              <a:cs typeface="Avenir Roman" charset="0"/>
            </a:endParaRPr>
          </a:p>
          <a:p>
            <a:pPr algn="ctr" defTabSz="892289">
              <a:defRPr/>
            </a:pPr>
            <a:r>
              <a:rPr lang="fr-FR" sz="1600" dirty="0">
                <a:solidFill>
                  <a:srgbClr val="0070C0"/>
                </a:solidFill>
                <a:latin typeface="Avenir Roman" charset="0"/>
                <a:ea typeface="Avenir Roman" charset="0"/>
                <a:cs typeface="Avenir Roman" charset="0"/>
              </a:rPr>
              <a:t> </a:t>
            </a:r>
          </a:p>
        </p:txBody>
      </p:sp>
      <p:sp>
        <p:nvSpPr>
          <p:cNvPr id="27" name="TextBox 45">
            <a:extLst>
              <a:ext uri="{FF2B5EF4-FFF2-40B4-BE49-F238E27FC236}">
                <a16:creationId xmlns:a16="http://schemas.microsoft.com/office/drawing/2014/main" id="{C265A001-357C-4DD7-B079-7911CE8F5D2F}"/>
              </a:ext>
            </a:extLst>
          </p:cNvPr>
          <p:cNvSpPr txBox="1"/>
          <p:nvPr/>
        </p:nvSpPr>
        <p:spPr>
          <a:xfrm>
            <a:off x="4296737" y="2808433"/>
            <a:ext cx="3407069" cy="1046440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 defTabSz="892289">
              <a:defRPr/>
            </a:pPr>
            <a:r>
              <a:rPr lang="fr-FR" b="1" dirty="0">
                <a:solidFill>
                  <a:srgbClr val="0070C0"/>
                </a:solidFill>
                <a:latin typeface="Avenir Roman" charset="0"/>
                <a:ea typeface="Avenir Roman" charset="0"/>
                <a:cs typeface="Avenir Roman" charset="0"/>
              </a:rPr>
              <a:t>LA CONNEXION AUX</a:t>
            </a:r>
          </a:p>
          <a:p>
            <a:pPr algn="ctr" defTabSz="892289">
              <a:defRPr/>
            </a:pPr>
            <a:r>
              <a:rPr lang="fr-FR" b="1" dirty="0">
                <a:solidFill>
                  <a:srgbClr val="0070C0"/>
                </a:solidFill>
                <a:latin typeface="Avenir Roman" charset="0"/>
                <a:ea typeface="Avenir Roman" charset="0"/>
                <a:cs typeface="Avenir Roman" charset="0"/>
              </a:rPr>
              <a:t>CLIENT</a:t>
            </a:r>
            <a:endParaRPr lang="fr-FR" sz="1600" dirty="0">
              <a:solidFill>
                <a:srgbClr val="0070C0"/>
              </a:solidFill>
              <a:latin typeface="Avenir Roman" charset="0"/>
              <a:ea typeface="Avenir Roman" charset="0"/>
              <a:cs typeface="Avenir Roman" charset="0"/>
            </a:endParaRPr>
          </a:p>
          <a:p>
            <a:pPr algn="ctr" defTabSz="892289">
              <a:defRPr/>
            </a:pPr>
            <a:endParaRPr lang="fr-FR" sz="1600" dirty="0">
              <a:solidFill>
                <a:srgbClr val="0070C0"/>
              </a:solidFill>
              <a:latin typeface="Avenir Roman" charset="0"/>
              <a:ea typeface="Avenir Roman" charset="0"/>
              <a:cs typeface="Avenir Roman" charset="0"/>
            </a:endParaRPr>
          </a:p>
          <a:p>
            <a:pPr algn="ctr" defTabSz="892289">
              <a:defRPr/>
            </a:pPr>
            <a:endParaRPr lang="fr-FR" sz="1600" dirty="0">
              <a:solidFill>
                <a:srgbClr val="0070C0"/>
              </a:solidFill>
              <a:latin typeface="Avenir Roman" charset="0"/>
              <a:ea typeface="Avenir Roman" charset="0"/>
              <a:cs typeface="Avenir Roman" charset="0"/>
            </a:endParaRPr>
          </a:p>
        </p:txBody>
      </p:sp>
      <p:sp>
        <p:nvSpPr>
          <p:cNvPr id="28" name="TextBox 46">
            <a:extLst>
              <a:ext uri="{FF2B5EF4-FFF2-40B4-BE49-F238E27FC236}">
                <a16:creationId xmlns:a16="http://schemas.microsoft.com/office/drawing/2014/main" id="{5D81ADEE-CE32-4FFC-AE0E-ED71778A3805}"/>
              </a:ext>
            </a:extLst>
          </p:cNvPr>
          <p:cNvSpPr txBox="1"/>
          <p:nvPr/>
        </p:nvSpPr>
        <p:spPr>
          <a:xfrm>
            <a:off x="8316622" y="2793044"/>
            <a:ext cx="3645026" cy="523220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 defTabSz="892289">
              <a:defRPr/>
            </a:pPr>
            <a:r>
              <a:rPr lang="fr-FR" b="1" dirty="0">
                <a:solidFill>
                  <a:srgbClr val="0070C0"/>
                </a:solidFill>
                <a:latin typeface="Avenir Roman" charset="0"/>
                <a:ea typeface="Avenir Roman" charset="0"/>
                <a:cs typeface="Avenir Roman" charset="0"/>
              </a:rPr>
              <a:t>AUTONOMIE ET RESPONSABILISATION</a:t>
            </a:r>
            <a:endParaRPr lang="fr-FR" sz="1600" dirty="0">
              <a:solidFill>
                <a:srgbClr val="0070C0"/>
              </a:solidFill>
              <a:latin typeface="Avenir Roman" charset="0"/>
              <a:ea typeface="Avenir Roman" charset="0"/>
              <a:cs typeface="Avenir Roman" charset="0"/>
            </a:endParaRPr>
          </a:p>
          <a:p>
            <a:pPr marL="0" lvl="1" algn="ctr" defTabSz="892289">
              <a:defRPr/>
            </a:pPr>
            <a:endParaRPr lang="fr-FR" sz="1600" dirty="0">
              <a:solidFill>
                <a:srgbClr val="0070C0"/>
              </a:solidFill>
              <a:latin typeface="Avenir Roman" charset="0"/>
              <a:ea typeface="Avenir Roman" charset="0"/>
              <a:cs typeface="Avenir Roman" charset="0"/>
            </a:endParaRPr>
          </a:p>
        </p:txBody>
      </p: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A502372B-DFEE-46CD-AE8F-4465F8C1FE22}"/>
              </a:ext>
            </a:extLst>
          </p:cNvPr>
          <p:cNvCxnSpPr>
            <a:cxnSpLocks/>
          </p:cNvCxnSpPr>
          <p:nvPr/>
        </p:nvCxnSpPr>
        <p:spPr>
          <a:xfrm>
            <a:off x="9030413" y="3672529"/>
            <a:ext cx="2113624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F28EDAF8-05DE-4CC8-9141-F7F969CEC3B5}"/>
              </a:ext>
            </a:extLst>
          </p:cNvPr>
          <p:cNvSpPr/>
          <p:nvPr/>
        </p:nvSpPr>
        <p:spPr>
          <a:xfrm>
            <a:off x="4348417" y="3906573"/>
            <a:ext cx="3303710" cy="2062103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 defTabSz="892289">
              <a:defRPr/>
            </a:pPr>
            <a:r>
              <a:rPr lang="fr-FR" sz="1600" dirty="0">
                <a:solidFill>
                  <a:srgbClr val="0070C0"/>
                </a:solidFill>
                <a:latin typeface="Helvetica" pitchFamily="2" charset="0"/>
              </a:rPr>
              <a:t>Mesure la qualité de la connexion entre l’entreprise et les clients : Les processus d’écoute, d’analyse et de partage de l’information client ? Sait on l’utiliser a des fins opérationnel ?  Comment se transforme t-on sur les découvertes client, etc.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ED6285A8-2147-4D45-ACFB-FD6753526F55}"/>
              </a:ext>
            </a:extLst>
          </p:cNvPr>
          <p:cNvSpPr/>
          <p:nvPr/>
        </p:nvSpPr>
        <p:spPr>
          <a:xfrm>
            <a:off x="8507123" y="3917606"/>
            <a:ext cx="3264024" cy="2062103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 wrap="square">
            <a:spAutoFit/>
          </a:bodyPr>
          <a:lstStyle/>
          <a:p>
            <a:pPr marL="0" lvl="1" algn="ctr" defTabSz="892289">
              <a:defRPr/>
            </a:pPr>
            <a:r>
              <a:rPr lang="fr-FR" sz="1600" dirty="0">
                <a:solidFill>
                  <a:srgbClr val="0070C0"/>
                </a:solidFill>
                <a:latin typeface="Helvetica" pitchFamily="2" charset="0"/>
              </a:rPr>
              <a:t>Mesure la liberté d’action des équipes en contact face à des situations client , la flexibilité et la réactivité des processus pour le traitement des demandes client, la nature des efforts déployés pour maximiser l’expérience client, etc.  </a:t>
            </a:r>
          </a:p>
        </p:txBody>
      </p: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1D7395E2-D418-4224-99F6-A6CEDE9D09E5}"/>
              </a:ext>
            </a:extLst>
          </p:cNvPr>
          <p:cNvCxnSpPr>
            <a:cxnSpLocks/>
          </p:cNvCxnSpPr>
          <p:nvPr/>
        </p:nvCxnSpPr>
        <p:spPr>
          <a:xfrm>
            <a:off x="4974657" y="3672529"/>
            <a:ext cx="2113624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CFC25420-E9DB-4760-84E6-24A77FC79763}"/>
              </a:ext>
            </a:extLst>
          </p:cNvPr>
          <p:cNvCxnSpPr>
            <a:cxnSpLocks/>
          </p:cNvCxnSpPr>
          <p:nvPr/>
        </p:nvCxnSpPr>
        <p:spPr>
          <a:xfrm>
            <a:off x="918901" y="3672529"/>
            <a:ext cx="2113624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3">
            <a:extLst>
              <a:ext uri="{FF2B5EF4-FFF2-40B4-BE49-F238E27FC236}">
                <a16:creationId xmlns:a16="http://schemas.microsoft.com/office/drawing/2014/main" id="{3A5B372B-13E8-4257-87D7-E75EA4732D11}"/>
              </a:ext>
            </a:extLst>
          </p:cNvPr>
          <p:cNvSpPr/>
          <p:nvPr/>
        </p:nvSpPr>
        <p:spPr>
          <a:xfrm>
            <a:off x="263352" y="3917606"/>
            <a:ext cx="3346495" cy="205107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 wrap="square">
            <a:noAutofit/>
          </a:bodyPr>
          <a:lstStyle/>
          <a:p>
            <a:pPr marL="0" lvl="1" algn="ctr" defTabSz="892289">
              <a:defRPr/>
            </a:pPr>
            <a:r>
              <a:rPr lang="fr-FR" sz="1600" dirty="0">
                <a:solidFill>
                  <a:srgbClr val="0070C0"/>
                </a:solidFill>
                <a:latin typeface="Helvetica" pitchFamily="2" charset="0"/>
              </a:rPr>
              <a:t>Mesure l’exemplarité du management en matière d’orientation clients, la confiance qu’ils inspirent pour prendre les bonnes décisions client, l’impact client des indicateurs de performances  mis en place etc..</a:t>
            </a:r>
          </a:p>
        </p:txBody>
      </p:sp>
      <p:sp>
        <p:nvSpPr>
          <p:cNvPr id="35" name="Freeform 10">
            <a:extLst>
              <a:ext uri="{FF2B5EF4-FFF2-40B4-BE49-F238E27FC236}">
                <a16:creationId xmlns:a16="http://schemas.microsoft.com/office/drawing/2014/main" id="{C779EA40-8824-4098-AEA6-3C9C81EF1DA2}"/>
              </a:ext>
            </a:extLst>
          </p:cNvPr>
          <p:cNvSpPr>
            <a:spLocks noChangeAspect="1"/>
          </p:cNvSpPr>
          <p:nvPr/>
        </p:nvSpPr>
        <p:spPr bwMode="auto">
          <a:xfrm>
            <a:off x="1527252" y="2088024"/>
            <a:ext cx="720725" cy="615950"/>
          </a:xfrm>
          <a:custGeom>
            <a:avLst/>
            <a:gdLst>
              <a:gd name="T0" fmla="*/ 221 w 227"/>
              <a:gd name="T1" fmla="*/ 65 h 194"/>
              <a:gd name="T2" fmla="*/ 162 w 227"/>
              <a:gd name="T3" fmla="*/ 9 h 194"/>
              <a:gd name="T4" fmla="*/ 128 w 227"/>
              <a:gd name="T5" fmla="*/ 0 h 194"/>
              <a:gd name="T6" fmla="*/ 91 w 227"/>
              <a:gd name="T7" fmla="*/ 2 h 194"/>
              <a:gd name="T8" fmla="*/ 58 w 227"/>
              <a:gd name="T9" fmla="*/ 18 h 194"/>
              <a:gd name="T10" fmla="*/ 0 w 227"/>
              <a:gd name="T11" fmla="*/ 80 h 194"/>
              <a:gd name="T12" fmla="*/ 58 w 227"/>
              <a:gd name="T13" fmla="*/ 112 h 194"/>
              <a:gd name="T14" fmla="*/ 99 w 227"/>
              <a:gd name="T15" fmla="*/ 112 h 194"/>
              <a:gd name="T16" fmla="*/ 134 w 227"/>
              <a:gd name="T17" fmla="*/ 155 h 194"/>
              <a:gd name="T18" fmla="*/ 147 w 227"/>
              <a:gd name="T19" fmla="*/ 194 h 194"/>
              <a:gd name="T20" fmla="*/ 164 w 227"/>
              <a:gd name="T21" fmla="*/ 120 h 194"/>
              <a:gd name="T22" fmla="*/ 172 w 227"/>
              <a:gd name="T23" fmla="*/ 113 h 194"/>
              <a:gd name="T24" fmla="*/ 169 w 227"/>
              <a:gd name="T25" fmla="*/ 101 h 194"/>
              <a:gd name="T26" fmla="*/ 156 w 227"/>
              <a:gd name="T27" fmla="*/ 96 h 194"/>
              <a:gd name="T28" fmla="*/ 179 w 227"/>
              <a:gd name="T29" fmla="*/ 95 h 194"/>
              <a:gd name="T30" fmla="*/ 150 w 227"/>
              <a:gd name="T31" fmla="*/ 66 h 194"/>
              <a:gd name="T32" fmla="*/ 133 w 227"/>
              <a:gd name="T33" fmla="*/ 62 h 194"/>
              <a:gd name="T34" fmla="*/ 126 w 227"/>
              <a:gd name="T35" fmla="*/ 81 h 194"/>
              <a:gd name="T36" fmla="*/ 134 w 227"/>
              <a:gd name="T37" fmla="*/ 101 h 194"/>
              <a:gd name="T38" fmla="*/ 129 w 227"/>
              <a:gd name="T39" fmla="*/ 106 h 194"/>
              <a:gd name="T40" fmla="*/ 113 w 227"/>
              <a:gd name="T41" fmla="*/ 84 h 194"/>
              <a:gd name="T42" fmla="*/ 96 w 227"/>
              <a:gd name="T43" fmla="*/ 81 h 194"/>
              <a:gd name="T44" fmla="*/ 119 w 227"/>
              <a:gd name="T45" fmla="*/ 77 h 194"/>
              <a:gd name="T46" fmla="*/ 116 w 227"/>
              <a:gd name="T47" fmla="*/ 44 h 194"/>
              <a:gd name="T48" fmla="*/ 87 w 227"/>
              <a:gd name="T49" fmla="*/ 50 h 194"/>
              <a:gd name="T50" fmla="*/ 50 w 227"/>
              <a:gd name="T51" fmla="*/ 82 h 194"/>
              <a:gd name="T52" fmla="*/ 27 w 227"/>
              <a:gd name="T53" fmla="*/ 91 h 194"/>
              <a:gd name="T54" fmla="*/ 50 w 227"/>
              <a:gd name="T55" fmla="*/ 74 h 194"/>
              <a:gd name="T56" fmla="*/ 51 w 227"/>
              <a:gd name="T57" fmla="*/ 74 h 194"/>
              <a:gd name="T58" fmla="*/ 43 w 227"/>
              <a:gd name="T59" fmla="*/ 62 h 194"/>
              <a:gd name="T60" fmla="*/ 65 w 227"/>
              <a:gd name="T61" fmla="*/ 70 h 194"/>
              <a:gd name="T62" fmla="*/ 69 w 227"/>
              <a:gd name="T63" fmla="*/ 40 h 194"/>
              <a:gd name="T64" fmla="*/ 85 w 227"/>
              <a:gd name="T65" fmla="*/ 42 h 194"/>
              <a:gd name="T66" fmla="*/ 95 w 227"/>
              <a:gd name="T67" fmla="*/ 43 h 194"/>
              <a:gd name="T68" fmla="*/ 113 w 227"/>
              <a:gd name="T69" fmla="*/ 29 h 194"/>
              <a:gd name="T70" fmla="*/ 146 w 227"/>
              <a:gd name="T71" fmla="*/ 58 h 194"/>
              <a:gd name="T72" fmla="*/ 162 w 227"/>
              <a:gd name="T73" fmla="*/ 41 h 194"/>
              <a:gd name="T74" fmla="*/ 182 w 227"/>
              <a:gd name="T75" fmla="*/ 77 h 194"/>
              <a:gd name="T76" fmla="*/ 205 w 227"/>
              <a:gd name="T77" fmla="*/ 73 h 194"/>
              <a:gd name="T78" fmla="*/ 186 w 227"/>
              <a:gd name="T79" fmla="*/ 95 h 194"/>
              <a:gd name="T80" fmla="*/ 181 w 227"/>
              <a:gd name="T81" fmla="*/ 114 h 194"/>
              <a:gd name="T82" fmla="*/ 198 w 227"/>
              <a:gd name="T83" fmla="*/ 130 h 194"/>
              <a:gd name="T84" fmla="*/ 176 w 227"/>
              <a:gd name="T85" fmla="*/ 120 h 194"/>
              <a:gd name="T86" fmla="*/ 155 w 227"/>
              <a:gd name="T87" fmla="*/ 153 h 194"/>
              <a:gd name="T88" fmla="*/ 169 w 227"/>
              <a:gd name="T89" fmla="*/ 194 h 194"/>
              <a:gd name="T90" fmla="*/ 195 w 227"/>
              <a:gd name="T91" fmla="*/ 152 h 194"/>
              <a:gd name="T92" fmla="*/ 227 w 227"/>
              <a:gd name="T93" fmla="*/ 97 h 1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227" h="194">
                <a:moveTo>
                  <a:pt x="220" y="75"/>
                </a:moveTo>
                <a:cubicBezTo>
                  <a:pt x="220" y="72"/>
                  <a:pt x="221" y="69"/>
                  <a:pt x="221" y="65"/>
                </a:cubicBezTo>
                <a:cubicBezTo>
                  <a:pt x="221" y="49"/>
                  <a:pt x="210" y="35"/>
                  <a:pt x="195" y="30"/>
                </a:cubicBezTo>
                <a:cubicBezTo>
                  <a:pt x="189" y="18"/>
                  <a:pt x="176" y="9"/>
                  <a:pt x="162" y="9"/>
                </a:cubicBezTo>
                <a:cubicBezTo>
                  <a:pt x="159" y="9"/>
                  <a:pt x="156" y="9"/>
                  <a:pt x="153" y="10"/>
                </a:cubicBezTo>
                <a:cubicBezTo>
                  <a:pt x="147" y="4"/>
                  <a:pt x="138" y="0"/>
                  <a:pt x="128" y="0"/>
                </a:cubicBezTo>
                <a:cubicBezTo>
                  <a:pt x="121" y="0"/>
                  <a:pt x="114" y="2"/>
                  <a:pt x="108" y="6"/>
                </a:cubicBezTo>
                <a:cubicBezTo>
                  <a:pt x="103" y="3"/>
                  <a:pt x="97" y="2"/>
                  <a:pt x="91" y="2"/>
                </a:cubicBezTo>
                <a:cubicBezTo>
                  <a:pt x="79" y="2"/>
                  <a:pt x="68" y="8"/>
                  <a:pt x="61" y="18"/>
                </a:cubicBezTo>
                <a:cubicBezTo>
                  <a:pt x="60" y="18"/>
                  <a:pt x="59" y="18"/>
                  <a:pt x="58" y="18"/>
                </a:cubicBezTo>
                <a:cubicBezTo>
                  <a:pt x="41" y="18"/>
                  <a:pt x="26" y="30"/>
                  <a:pt x="23" y="46"/>
                </a:cubicBezTo>
                <a:cubicBezTo>
                  <a:pt x="10" y="52"/>
                  <a:pt x="0" y="65"/>
                  <a:pt x="0" y="80"/>
                </a:cubicBezTo>
                <a:cubicBezTo>
                  <a:pt x="0" y="101"/>
                  <a:pt x="17" y="118"/>
                  <a:pt x="37" y="118"/>
                </a:cubicBezTo>
                <a:cubicBezTo>
                  <a:pt x="45" y="118"/>
                  <a:pt x="52" y="115"/>
                  <a:pt x="58" y="112"/>
                </a:cubicBezTo>
                <a:cubicBezTo>
                  <a:pt x="64" y="116"/>
                  <a:pt x="71" y="118"/>
                  <a:pt x="78" y="118"/>
                </a:cubicBezTo>
                <a:cubicBezTo>
                  <a:pt x="86" y="118"/>
                  <a:pt x="93" y="116"/>
                  <a:pt x="99" y="112"/>
                </a:cubicBezTo>
                <a:cubicBezTo>
                  <a:pt x="103" y="116"/>
                  <a:pt x="108" y="120"/>
                  <a:pt x="114" y="122"/>
                </a:cubicBezTo>
                <a:cubicBezTo>
                  <a:pt x="125" y="127"/>
                  <a:pt x="134" y="140"/>
                  <a:pt x="134" y="155"/>
                </a:cubicBezTo>
                <a:cubicBezTo>
                  <a:pt x="134" y="194"/>
                  <a:pt x="134" y="194"/>
                  <a:pt x="134" y="194"/>
                </a:cubicBezTo>
                <a:cubicBezTo>
                  <a:pt x="147" y="194"/>
                  <a:pt x="147" y="194"/>
                  <a:pt x="147" y="194"/>
                </a:cubicBezTo>
                <a:cubicBezTo>
                  <a:pt x="147" y="153"/>
                  <a:pt x="147" y="153"/>
                  <a:pt x="147" y="153"/>
                </a:cubicBezTo>
                <a:cubicBezTo>
                  <a:pt x="147" y="138"/>
                  <a:pt x="152" y="126"/>
                  <a:pt x="164" y="120"/>
                </a:cubicBezTo>
                <a:cubicBezTo>
                  <a:pt x="167" y="118"/>
                  <a:pt x="169" y="116"/>
                  <a:pt x="172" y="114"/>
                </a:cubicBezTo>
                <a:cubicBezTo>
                  <a:pt x="172" y="114"/>
                  <a:pt x="172" y="113"/>
                  <a:pt x="172" y="113"/>
                </a:cubicBezTo>
                <a:cubicBezTo>
                  <a:pt x="175" y="110"/>
                  <a:pt x="177" y="107"/>
                  <a:pt x="178" y="102"/>
                </a:cubicBezTo>
                <a:cubicBezTo>
                  <a:pt x="175" y="101"/>
                  <a:pt x="172" y="101"/>
                  <a:pt x="169" y="101"/>
                </a:cubicBezTo>
                <a:cubicBezTo>
                  <a:pt x="166" y="101"/>
                  <a:pt x="162" y="102"/>
                  <a:pt x="159" y="103"/>
                </a:cubicBezTo>
                <a:cubicBezTo>
                  <a:pt x="156" y="96"/>
                  <a:pt x="156" y="96"/>
                  <a:pt x="156" y="96"/>
                </a:cubicBezTo>
                <a:cubicBezTo>
                  <a:pt x="160" y="94"/>
                  <a:pt x="165" y="93"/>
                  <a:pt x="169" y="93"/>
                </a:cubicBezTo>
                <a:cubicBezTo>
                  <a:pt x="173" y="93"/>
                  <a:pt x="176" y="94"/>
                  <a:pt x="179" y="95"/>
                </a:cubicBezTo>
                <a:cubicBezTo>
                  <a:pt x="179" y="79"/>
                  <a:pt x="166" y="66"/>
                  <a:pt x="150" y="66"/>
                </a:cubicBezTo>
                <a:cubicBezTo>
                  <a:pt x="150" y="66"/>
                  <a:pt x="150" y="66"/>
                  <a:pt x="150" y="66"/>
                </a:cubicBezTo>
                <a:cubicBezTo>
                  <a:pt x="150" y="66"/>
                  <a:pt x="150" y="66"/>
                  <a:pt x="150" y="66"/>
                </a:cubicBezTo>
                <a:cubicBezTo>
                  <a:pt x="144" y="66"/>
                  <a:pt x="138" y="64"/>
                  <a:pt x="133" y="62"/>
                </a:cubicBezTo>
                <a:cubicBezTo>
                  <a:pt x="129" y="67"/>
                  <a:pt x="126" y="74"/>
                  <a:pt x="126" y="81"/>
                </a:cubicBezTo>
                <a:cubicBezTo>
                  <a:pt x="126" y="81"/>
                  <a:pt x="126" y="81"/>
                  <a:pt x="126" y="81"/>
                </a:cubicBezTo>
                <a:cubicBezTo>
                  <a:pt x="126" y="81"/>
                  <a:pt x="126" y="81"/>
                  <a:pt x="126" y="81"/>
                </a:cubicBezTo>
                <a:cubicBezTo>
                  <a:pt x="127" y="88"/>
                  <a:pt x="129" y="95"/>
                  <a:pt x="134" y="101"/>
                </a:cubicBezTo>
                <a:cubicBezTo>
                  <a:pt x="134" y="101"/>
                  <a:pt x="134" y="101"/>
                  <a:pt x="134" y="101"/>
                </a:cubicBezTo>
                <a:cubicBezTo>
                  <a:pt x="129" y="106"/>
                  <a:pt x="129" y="106"/>
                  <a:pt x="129" y="106"/>
                </a:cubicBezTo>
                <a:cubicBezTo>
                  <a:pt x="123" y="100"/>
                  <a:pt x="120" y="92"/>
                  <a:pt x="119" y="85"/>
                </a:cubicBezTo>
                <a:cubicBezTo>
                  <a:pt x="117" y="84"/>
                  <a:pt x="115" y="84"/>
                  <a:pt x="113" y="84"/>
                </a:cubicBezTo>
                <a:cubicBezTo>
                  <a:pt x="108" y="84"/>
                  <a:pt x="104" y="85"/>
                  <a:pt x="99" y="87"/>
                </a:cubicBezTo>
                <a:cubicBezTo>
                  <a:pt x="96" y="81"/>
                  <a:pt x="96" y="81"/>
                  <a:pt x="96" y="81"/>
                </a:cubicBezTo>
                <a:cubicBezTo>
                  <a:pt x="101" y="78"/>
                  <a:pt x="107" y="76"/>
                  <a:pt x="113" y="76"/>
                </a:cubicBezTo>
                <a:cubicBezTo>
                  <a:pt x="115" y="76"/>
                  <a:pt x="117" y="76"/>
                  <a:pt x="119" y="77"/>
                </a:cubicBezTo>
                <a:cubicBezTo>
                  <a:pt x="120" y="70"/>
                  <a:pt x="122" y="63"/>
                  <a:pt x="127" y="58"/>
                </a:cubicBezTo>
                <a:cubicBezTo>
                  <a:pt x="122" y="54"/>
                  <a:pt x="119" y="49"/>
                  <a:pt x="116" y="44"/>
                </a:cubicBezTo>
                <a:cubicBezTo>
                  <a:pt x="110" y="49"/>
                  <a:pt x="102" y="51"/>
                  <a:pt x="95" y="51"/>
                </a:cubicBezTo>
                <a:cubicBezTo>
                  <a:pt x="92" y="51"/>
                  <a:pt x="90" y="51"/>
                  <a:pt x="87" y="50"/>
                </a:cubicBezTo>
                <a:cubicBezTo>
                  <a:pt x="85" y="68"/>
                  <a:pt x="69" y="82"/>
                  <a:pt x="51" y="82"/>
                </a:cubicBezTo>
                <a:cubicBezTo>
                  <a:pt x="50" y="82"/>
                  <a:pt x="50" y="82"/>
                  <a:pt x="50" y="82"/>
                </a:cubicBezTo>
                <a:cubicBezTo>
                  <a:pt x="42" y="82"/>
                  <a:pt x="35" y="85"/>
                  <a:pt x="30" y="90"/>
                </a:cubicBezTo>
                <a:cubicBezTo>
                  <a:pt x="29" y="91"/>
                  <a:pt x="28" y="91"/>
                  <a:pt x="27" y="91"/>
                </a:cubicBezTo>
                <a:cubicBezTo>
                  <a:pt x="25" y="84"/>
                  <a:pt x="25" y="84"/>
                  <a:pt x="25" y="84"/>
                </a:cubicBezTo>
                <a:cubicBezTo>
                  <a:pt x="31" y="78"/>
                  <a:pt x="40" y="74"/>
                  <a:pt x="50" y="74"/>
                </a:cubicBezTo>
                <a:cubicBezTo>
                  <a:pt x="51" y="74"/>
                  <a:pt x="51" y="74"/>
                  <a:pt x="51" y="74"/>
                </a:cubicBezTo>
                <a:cubicBezTo>
                  <a:pt x="51" y="74"/>
                  <a:pt x="51" y="74"/>
                  <a:pt x="51" y="74"/>
                </a:cubicBezTo>
                <a:cubicBezTo>
                  <a:pt x="53" y="74"/>
                  <a:pt x="56" y="74"/>
                  <a:pt x="58" y="73"/>
                </a:cubicBezTo>
                <a:cubicBezTo>
                  <a:pt x="55" y="68"/>
                  <a:pt x="50" y="64"/>
                  <a:pt x="43" y="62"/>
                </a:cubicBezTo>
                <a:cubicBezTo>
                  <a:pt x="46" y="55"/>
                  <a:pt x="46" y="55"/>
                  <a:pt x="46" y="55"/>
                </a:cubicBezTo>
                <a:cubicBezTo>
                  <a:pt x="54" y="58"/>
                  <a:pt x="61" y="63"/>
                  <a:pt x="65" y="70"/>
                </a:cubicBezTo>
                <a:cubicBezTo>
                  <a:pt x="73" y="65"/>
                  <a:pt x="79" y="57"/>
                  <a:pt x="80" y="48"/>
                </a:cubicBezTo>
                <a:cubicBezTo>
                  <a:pt x="76" y="46"/>
                  <a:pt x="72" y="43"/>
                  <a:pt x="69" y="40"/>
                </a:cubicBezTo>
                <a:cubicBezTo>
                  <a:pt x="74" y="35"/>
                  <a:pt x="74" y="35"/>
                  <a:pt x="74" y="35"/>
                </a:cubicBezTo>
                <a:cubicBezTo>
                  <a:pt x="78" y="38"/>
                  <a:pt x="81" y="40"/>
                  <a:pt x="85" y="42"/>
                </a:cubicBezTo>
                <a:cubicBezTo>
                  <a:pt x="85" y="42"/>
                  <a:pt x="85" y="42"/>
                  <a:pt x="85" y="42"/>
                </a:cubicBezTo>
                <a:cubicBezTo>
                  <a:pt x="88" y="43"/>
                  <a:pt x="92" y="43"/>
                  <a:pt x="95" y="43"/>
                </a:cubicBezTo>
                <a:cubicBezTo>
                  <a:pt x="102" y="43"/>
                  <a:pt x="108" y="41"/>
                  <a:pt x="114" y="36"/>
                </a:cubicBezTo>
                <a:cubicBezTo>
                  <a:pt x="113" y="34"/>
                  <a:pt x="113" y="32"/>
                  <a:pt x="113" y="29"/>
                </a:cubicBezTo>
                <a:cubicBezTo>
                  <a:pt x="121" y="29"/>
                  <a:pt x="121" y="29"/>
                  <a:pt x="121" y="29"/>
                </a:cubicBezTo>
                <a:cubicBezTo>
                  <a:pt x="121" y="44"/>
                  <a:pt x="132" y="56"/>
                  <a:pt x="146" y="58"/>
                </a:cubicBezTo>
                <a:cubicBezTo>
                  <a:pt x="147" y="49"/>
                  <a:pt x="151" y="42"/>
                  <a:pt x="157" y="36"/>
                </a:cubicBezTo>
                <a:cubicBezTo>
                  <a:pt x="162" y="41"/>
                  <a:pt x="162" y="41"/>
                  <a:pt x="162" y="41"/>
                </a:cubicBezTo>
                <a:cubicBezTo>
                  <a:pt x="158" y="46"/>
                  <a:pt x="155" y="52"/>
                  <a:pt x="154" y="58"/>
                </a:cubicBezTo>
                <a:cubicBezTo>
                  <a:pt x="166" y="60"/>
                  <a:pt x="176" y="67"/>
                  <a:pt x="182" y="77"/>
                </a:cubicBezTo>
                <a:cubicBezTo>
                  <a:pt x="189" y="76"/>
                  <a:pt x="195" y="73"/>
                  <a:pt x="200" y="68"/>
                </a:cubicBezTo>
                <a:cubicBezTo>
                  <a:pt x="205" y="73"/>
                  <a:pt x="205" y="73"/>
                  <a:pt x="205" y="73"/>
                </a:cubicBezTo>
                <a:cubicBezTo>
                  <a:pt x="200" y="79"/>
                  <a:pt x="193" y="83"/>
                  <a:pt x="185" y="85"/>
                </a:cubicBezTo>
                <a:cubicBezTo>
                  <a:pt x="186" y="88"/>
                  <a:pt x="186" y="91"/>
                  <a:pt x="186" y="95"/>
                </a:cubicBezTo>
                <a:cubicBezTo>
                  <a:pt x="186" y="95"/>
                  <a:pt x="186" y="95"/>
                  <a:pt x="186" y="95"/>
                </a:cubicBezTo>
                <a:cubicBezTo>
                  <a:pt x="186" y="102"/>
                  <a:pt x="185" y="109"/>
                  <a:pt x="181" y="114"/>
                </a:cubicBezTo>
                <a:cubicBezTo>
                  <a:pt x="188" y="117"/>
                  <a:pt x="194" y="123"/>
                  <a:pt x="198" y="130"/>
                </a:cubicBezTo>
                <a:cubicBezTo>
                  <a:pt x="198" y="130"/>
                  <a:pt x="198" y="130"/>
                  <a:pt x="198" y="130"/>
                </a:cubicBezTo>
                <a:cubicBezTo>
                  <a:pt x="191" y="133"/>
                  <a:pt x="191" y="133"/>
                  <a:pt x="191" y="133"/>
                </a:cubicBezTo>
                <a:cubicBezTo>
                  <a:pt x="188" y="127"/>
                  <a:pt x="182" y="123"/>
                  <a:pt x="176" y="120"/>
                </a:cubicBezTo>
                <a:cubicBezTo>
                  <a:pt x="173" y="123"/>
                  <a:pt x="171" y="125"/>
                  <a:pt x="167" y="127"/>
                </a:cubicBezTo>
                <a:cubicBezTo>
                  <a:pt x="159" y="132"/>
                  <a:pt x="155" y="140"/>
                  <a:pt x="155" y="153"/>
                </a:cubicBezTo>
                <a:cubicBezTo>
                  <a:pt x="155" y="194"/>
                  <a:pt x="155" y="194"/>
                  <a:pt x="155" y="194"/>
                </a:cubicBezTo>
                <a:cubicBezTo>
                  <a:pt x="169" y="194"/>
                  <a:pt x="169" y="194"/>
                  <a:pt x="169" y="194"/>
                </a:cubicBezTo>
                <a:cubicBezTo>
                  <a:pt x="171" y="176"/>
                  <a:pt x="180" y="161"/>
                  <a:pt x="195" y="153"/>
                </a:cubicBezTo>
                <a:cubicBezTo>
                  <a:pt x="195" y="152"/>
                  <a:pt x="195" y="152"/>
                  <a:pt x="195" y="152"/>
                </a:cubicBezTo>
                <a:cubicBezTo>
                  <a:pt x="207" y="147"/>
                  <a:pt x="216" y="136"/>
                  <a:pt x="217" y="122"/>
                </a:cubicBezTo>
                <a:cubicBezTo>
                  <a:pt x="223" y="115"/>
                  <a:pt x="227" y="106"/>
                  <a:pt x="227" y="97"/>
                </a:cubicBezTo>
                <a:cubicBezTo>
                  <a:pt x="227" y="89"/>
                  <a:pt x="224" y="81"/>
                  <a:pt x="220" y="7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36" name="Freeform 78">
            <a:extLst>
              <a:ext uri="{FF2B5EF4-FFF2-40B4-BE49-F238E27FC236}">
                <a16:creationId xmlns:a16="http://schemas.microsoft.com/office/drawing/2014/main" id="{792449C8-F8F3-422D-B454-BE26A8C36ED4}"/>
              </a:ext>
            </a:extLst>
          </p:cNvPr>
          <p:cNvSpPr>
            <a:spLocks noChangeAspect="1"/>
          </p:cNvSpPr>
          <p:nvPr/>
        </p:nvSpPr>
        <p:spPr bwMode="auto">
          <a:xfrm rot="1102840">
            <a:off x="6065498" y="2050994"/>
            <a:ext cx="364890" cy="274873"/>
          </a:xfrm>
          <a:custGeom>
            <a:avLst/>
            <a:gdLst>
              <a:gd name="T0" fmla="*/ 184 w 227"/>
              <a:gd name="T1" fmla="*/ 3 h 171"/>
              <a:gd name="T2" fmla="*/ 167 w 227"/>
              <a:gd name="T3" fmla="*/ 0 h 171"/>
              <a:gd name="T4" fmla="*/ 114 w 227"/>
              <a:gd name="T5" fmla="*/ 26 h 171"/>
              <a:gd name="T6" fmla="*/ 62 w 227"/>
              <a:gd name="T7" fmla="*/ 0 h 171"/>
              <a:gd name="T8" fmla="*/ 61 w 227"/>
              <a:gd name="T9" fmla="*/ 0 h 171"/>
              <a:gd name="T10" fmla="*/ 1 w 227"/>
              <a:gd name="T11" fmla="*/ 52 h 171"/>
              <a:gd name="T12" fmla="*/ 0 w 227"/>
              <a:gd name="T13" fmla="*/ 65 h 171"/>
              <a:gd name="T14" fmla="*/ 115 w 227"/>
              <a:gd name="T15" fmla="*/ 171 h 171"/>
              <a:gd name="T16" fmla="*/ 227 w 227"/>
              <a:gd name="T17" fmla="*/ 69 h 171"/>
              <a:gd name="T18" fmla="*/ 227 w 227"/>
              <a:gd name="T19" fmla="*/ 59 h 171"/>
              <a:gd name="T20" fmla="*/ 184 w 227"/>
              <a:gd name="T21" fmla="*/ 3 h 1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27" h="171">
                <a:moveTo>
                  <a:pt x="184" y="3"/>
                </a:moveTo>
                <a:cubicBezTo>
                  <a:pt x="178" y="1"/>
                  <a:pt x="172" y="0"/>
                  <a:pt x="167" y="0"/>
                </a:cubicBezTo>
                <a:cubicBezTo>
                  <a:pt x="147" y="0"/>
                  <a:pt x="129" y="9"/>
                  <a:pt x="114" y="26"/>
                </a:cubicBezTo>
                <a:cubicBezTo>
                  <a:pt x="99" y="9"/>
                  <a:pt x="82" y="0"/>
                  <a:pt x="62" y="0"/>
                </a:cubicBezTo>
                <a:cubicBezTo>
                  <a:pt x="61" y="0"/>
                  <a:pt x="61" y="0"/>
                  <a:pt x="61" y="0"/>
                </a:cubicBezTo>
                <a:cubicBezTo>
                  <a:pt x="31" y="0"/>
                  <a:pt x="11" y="17"/>
                  <a:pt x="1" y="52"/>
                </a:cubicBezTo>
                <a:cubicBezTo>
                  <a:pt x="1" y="53"/>
                  <a:pt x="1" y="58"/>
                  <a:pt x="0" y="65"/>
                </a:cubicBezTo>
                <a:cubicBezTo>
                  <a:pt x="0" y="108"/>
                  <a:pt x="38" y="144"/>
                  <a:pt x="115" y="171"/>
                </a:cubicBezTo>
                <a:cubicBezTo>
                  <a:pt x="190" y="143"/>
                  <a:pt x="227" y="108"/>
                  <a:pt x="227" y="69"/>
                </a:cubicBezTo>
                <a:cubicBezTo>
                  <a:pt x="227" y="59"/>
                  <a:pt x="227" y="59"/>
                  <a:pt x="227" y="59"/>
                </a:cubicBezTo>
                <a:cubicBezTo>
                  <a:pt x="227" y="33"/>
                  <a:pt x="213" y="15"/>
                  <a:pt x="184" y="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37" name="Freeform 79">
            <a:extLst>
              <a:ext uri="{FF2B5EF4-FFF2-40B4-BE49-F238E27FC236}">
                <a16:creationId xmlns:a16="http://schemas.microsoft.com/office/drawing/2014/main" id="{1B0D8199-B4CB-405E-A311-D0960A82C485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5415042" y="2000300"/>
            <a:ext cx="714375" cy="742950"/>
          </a:xfrm>
          <a:custGeom>
            <a:avLst/>
            <a:gdLst>
              <a:gd name="T0" fmla="*/ 83 w 225"/>
              <a:gd name="T1" fmla="*/ 190 h 234"/>
              <a:gd name="T2" fmla="*/ 61 w 225"/>
              <a:gd name="T3" fmla="*/ 198 h 234"/>
              <a:gd name="T4" fmla="*/ 52 w 225"/>
              <a:gd name="T5" fmla="*/ 200 h 234"/>
              <a:gd name="T6" fmla="*/ 77 w 225"/>
              <a:gd name="T7" fmla="*/ 234 h 234"/>
              <a:gd name="T8" fmla="*/ 111 w 225"/>
              <a:gd name="T9" fmla="*/ 224 h 234"/>
              <a:gd name="T10" fmla="*/ 83 w 225"/>
              <a:gd name="T11" fmla="*/ 190 h 234"/>
              <a:gd name="T12" fmla="*/ 206 w 225"/>
              <a:gd name="T13" fmla="*/ 89 h 234"/>
              <a:gd name="T14" fmla="*/ 127 w 225"/>
              <a:gd name="T15" fmla="*/ 8 h 234"/>
              <a:gd name="T16" fmla="*/ 123 w 225"/>
              <a:gd name="T17" fmla="*/ 10 h 234"/>
              <a:gd name="T18" fmla="*/ 123 w 225"/>
              <a:gd name="T19" fmla="*/ 10 h 234"/>
              <a:gd name="T20" fmla="*/ 120 w 225"/>
              <a:gd name="T21" fmla="*/ 13 h 234"/>
              <a:gd name="T22" fmla="*/ 109 w 225"/>
              <a:gd name="T23" fmla="*/ 36 h 234"/>
              <a:gd name="T24" fmla="*/ 72 w 225"/>
              <a:gd name="T25" fmla="*/ 87 h 234"/>
              <a:gd name="T26" fmla="*/ 65 w 225"/>
              <a:gd name="T27" fmla="*/ 90 h 234"/>
              <a:gd name="T28" fmla="*/ 27 w 225"/>
              <a:gd name="T29" fmla="*/ 104 h 234"/>
              <a:gd name="T30" fmla="*/ 7 w 225"/>
              <a:gd name="T31" fmla="*/ 159 h 234"/>
              <a:gd name="T32" fmla="*/ 57 w 225"/>
              <a:gd name="T33" fmla="*/ 185 h 234"/>
              <a:gd name="T34" fmla="*/ 78 w 225"/>
              <a:gd name="T35" fmla="*/ 177 h 234"/>
              <a:gd name="T36" fmla="*/ 65 w 225"/>
              <a:gd name="T37" fmla="*/ 100 h 234"/>
              <a:gd name="T38" fmla="*/ 99 w 225"/>
              <a:gd name="T39" fmla="*/ 174 h 234"/>
              <a:gd name="T40" fmla="*/ 105 w 225"/>
              <a:gd name="T41" fmla="*/ 174 h 234"/>
              <a:gd name="T42" fmla="*/ 161 w 225"/>
              <a:gd name="T43" fmla="*/ 187 h 234"/>
              <a:gd name="T44" fmla="*/ 188 w 225"/>
              <a:gd name="T45" fmla="*/ 200 h 234"/>
              <a:gd name="T46" fmla="*/ 191 w 225"/>
              <a:gd name="T47" fmla="*/ 200 h 234"/>
              <a:gd name="T48" fmla="*/ 192 w 225"/>
              <a:gd name="T49" fmla="*/ 200 h 234"/>
              <a:gd name="T50" fmla="*/ 192 w 225"/>
              <a:gd name="T51" fmla="*/ 200 h 234"/>
              <a:gd name="T52" fmla="*/ 192 w 225"/>
              <a:gd name="T53" fmla="*/ 200 h 234"/>
              <a:gd name="T54" fmla="*/ 196 w 225"/>
              <a:gd name="T55" fmla="*/ 199 h 234"/>
              <a:gd name="T56" fmla="*/ 206 w 225"/>
              <a:gd name="T57" fmla="*/ 89 h 234"/>
              <a:gd name="T58" fmla="*/ 188 w 225"/>
              <a:gd name="T59" fmla="*/ 176 h 234"/>
              <a:gd name="T60" fmla="*/ 137 w 225"/>
              <a:gd name="T61" fmla="*/ 114 h 234"/>
              <a:gd name="T62" fmla="*/ 135 w 225"/>
              <a:gd name="T63" fmla="*/ 31 h 234"/>
              <a:gd name="T64" fmla="*/ 187 w 225"/>
              <a:gd name="T65" fmla="*/ 95 h 234"/>
              <a:gd name="T66" fmla="*/ 188 w 225"/>
              <a:gd name="T67" fmla="*/ 176 h 234"/>
              <a:gd name="T68" fmla="*/ 148 w 225"/>
              <a:gd name="T69" fmla="*/ 86 h 234"/>
              <a:gd name="T70" fmla="*/ 142 w 225"/>
              <a:gd name="T71" fmla="*/ 87 h 234"/>
              <a:gd name="T72" fmla="*/ 149 w 225"/>
              <a:gd name="T73" fmla="*/ 109 h 234"/>
              <a:gd name="T74" fmla="*/ 159 w 225"/>
              <a:gd name="T75" fmla="*/ 132 h 234"/>
              <a:gd name="T76" fmla="*/ 161 w 225"/>
              <a:gd name="T77" fmla="*/ 131 h 234"/>
              <a:gd name="T78" fmla="*/ 167 w 225"/>
              <a:gd name="T79" fmla="*/ 103 h 234"/>
              <a:gd name="T80" fmla="*/ 148 w 225"/>
              <a:gd name="T81" fmla="*/ 86 h 2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225" h="234">
                <a:moveTo>
                  <a:pt x="83" y="190"/>
                </a:moveTo>
                <a:cubicBezTo>
                  <a:pt x="61" y="198"/>
                  <a:pt x="61" y="198"/>
                  <a:pt x="61" y="198"/>
                </a:cubicBezTo>
                <a:cubicBezTo>
                  <a:pt x="58" y="199"/>
                  <a:pt x="55" y="200"/>
                  <a:pt x="52" y="200"/>
                </a:cubicBezTo>
                <a:cubicBezTo>
                  <a:pt x="57" y="210"/>
                  <a:pt x="66" y="233"/>
                  <a:pt x="77" y="234"/>
                </a:cubicBezTo>
                <a:cubicBezTo>
                  <a:pt x="77" y="234"/>
                  <a:pt x="103" y="234"/>
                  <a:pt x="111" y="224"/>
                </a:cubicBezTo>
                <a:cubicBezTo>
                  <a:pt x="114" y="219"/>
                  <a:pt x="91" y="207"/>
                  <a:pt x="83" y="190"/>
                </a:cubicBezTo>
                <a:close/>
                <a:moveTo>
                  <a:pt x="206" y="89"/>
                </a:moveTo>
                <a:cubicBezTo>
                  <a:pt x="187" y="36"/>
                  <a:pt x="150" y="0"/>
                  <a:pt x="127" y="8"/>
                </a:cubicBezTo>
                <a:cubicBezTo>
                  <a:pt x="126" y="8"/>
                  <a:pt x="124" y="9"/>
                  <a:pt x="123" y="10"/>
                </a:cubicBezTo>
                <a:cubicBezTo>
                  <a:pt x="123" y="10"/>
                  <a:pt x="123" y="10"/>
                  <a:pt x="123" y="10"/>
                </a:cubicBezTo>
                <a:cubicBezTo>
                  <a:pt x="122" y="10"/>
                  <a:pt x="121" y="11"/>
                  <a:pt x="120" y="13"/>
                </a:cubicBezTo>
                <a:cubicBezTo>
                  <a:pt x="114" y="18"/>
                  <a:pt x="111" y="26"/>
                  <a:pt x="109" y="36"/>
                </a:cubicBezTo>
                <a:cubicBezTo>
                  <a:pt x="101" y="54"/>
                  <a:pt x="88" y="77"/>
                  <a:pt x="72" y="87"/>
                </a:cubicBezTo>
                <a:cubicBezTo>
                  <a:pt x="71" y="87"/>
                  <a:pt x="68" y="89"/>
                  <a:pt x="65" y="90"/>
                </a:cubicBezTo>
                <a:cubicBezTo>
                  <a:pt x="27" y="104"/>
                  <a:pt x="27" y="104"/>
                  <a:pt x="27" y="104"/>
                </a:cubicBezTo>
                <a:cubicBezTo>
                  <a:pt x="8" y="111"/>
                  <a:pt x="0" y="140"/>
                  <a:pt x="7" y="159"/>
                </a:cubicBezTo>
                <a:cubicBezTo>
                  <a:pt x="14" y="178"/>
                  <a:pt x="37" y="192"/>
                  <a:pt x="57" y="185"/>
                </a:cubicBezTo>
                <a:cubicBezTo>
                  <a:pt x="78" y="177"/>
                  <a:pt x="78" y="177"/>
                  <a:pt x="78" y="177"/>
                </a:cubicBezTo>
                <a:cubicBezTo>
                  <a:pt x="78" y="177"/>
                  <a:pt x="55" y="146"/>
                  <a:pt x="65" y="100"/>
                </a:cubicBezTo>
                <a:cubicBezTo>
                  <a:pt x="65" y="114"/>
                  <a:pt x="79" y="160"/>
                  <a:pt x="99" y="174"/>
                </a:cubicBezTo>
                <a:cubicBezTo>
                  <a:pt x="101" y="174"/>
                  <a:pt x="103" y="174"/>
                  <a:pt x="105" y="174"/>
                </a:cubicBezTo>
                <a:cubicBezTo>
                  <a:pt x="123" y="171"/>
                  <a:pt x="144" y="178"/>
                  <a:pt x="161" y="187"/>
                </a:cubicBezTo>
                <a:cubicBezTo>
                  <a:pt x="170" y="195"/>
                  <a:pt x="180" y="200"/>
                  <a:pt x="188" y="200"/>
                </a:cubicBezTo>
                <a:cubicBezTo>
                  <a:pt x="189" y="200"/>
                  <a:pt x="190" y="200"/>
                  <a:pt x="191" y="200"/>
                </a:cubicBezTo>
                <a:cubicBezTo>
                  <a:pt x="191" y="200"/>
                  <a:pt x="191" y="200"/>
                  <a:pt x="192" y="200"/>
                </a:cubicBezTo>
                <a:cubicBezTo>
                  <a:pt x="192" y="200"/>
                  <a:pt x="192" y="200"/>
                  <a:pt x="192" y="200"/>
                </a:cubicBezTo>
                <a:cubicBezTo>
                  <a:pt x="192" y="200"/>
                  <a:pt x="192" y="200"/>
                  <a:pt x="192" y="200"/>
                </a:cubicBezTo>
                <a:cubicBezTo>
                  <a:pt x="193" y="199"/>
                  <a:pt x="194" y="199"/>
                  <a:pt x="196" y="199"/>
                </a:cubicBezTo>
                <a:cubicBezTo>
                  <a:pt x="219" y="190"/>
                  <a:pt x="225" y="141"/>
                  <a:pt x="206" y="89"/>
                </a:cubicBezTo>
                <a:close/>
                <a:moveTo>
                  <a:pt x="188" y="176"/>
                </a:moveTo>
                <a:cubicBezTo>
                  <a:pt x="180" y="179"/>
                  <a:pt x="154" y="161"/>
                  <a:pt x="137" y="114"/>
                </a:cubicBezTo>
                <a:cubicBezTo>
                  <a:pt x="120" y="66"/>
                  <a:pt x="128" y="33"/>
                  <a:pt x="135" y="31"/>
                </a:cubicBezTo>
                <a:cubicBezTo>
                  <a:pt x="142" y="28"/>
                  <a:pt x="170" y="47"/>
                  <a:pt x="187" y="95"/>
                </a:cubicBezTo>
                <a:cubicBezTo>
                  <a:pt x="204" y="143"/>
                  <a:pt x="195" y="173"/>
                  <a:pt x="188" y="176"/>
                </a:cubicBezTo>
                <a:close/>
                <a:moveTo>
                  <a:pt x="148" y="86"/>
                </a:moveTo>
                <a:cubicBezTo>
                  <a:pt x="146" y="86"/>
                  <a:pt x="144" y="86"/>
                  <a:pt x="142" y="87"/>
                </a:cubicBezTo>
                <a:cubicBezTo>
                  <a:pt x="144" y="94"/>
                  <a:pt x="146" y="101"/>
                  <a:pt x="149" y="109"/>
                </a:cubicBezTo>
                <a:cubicBezTo>
                  <a:pt x="152" y="117"/>
                  <a:pt x="155" y="125"/>
                  <a:pt x="159" y="132"/>
                </a:cubicBezTo>
                <a:cubicBezTo>
                  <a:pt x="160" y="132"/>
                  <a:pt x="161" y="131"/>
                  <a:pt x="161" y="131"/>
                </a:cubicBezTo>
                <a:cubicBezTo>
                  <a:pt x="164" y="129"/>
                  <a:pt x="172" y="118"/>
                  <a:pt x="167" y="103"/>
                </a:cubicBezTo>
                <a:cubicBezTo>
                  <a:pt x="162" y="89"/>
                  <a:pt x="151" y="86"/>
                  <a:pt x="148" y="8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38" name="Freeform 6">
            <a:extLst>
              <a:ext uri="{FF2B5EF4-FFF2-40B4-BE49-F238E27FC236}">
                <a16:creationId xmlns:a16="http://schemas.microsoft.com/office/drawing/2014/main" id="{B0816633-C8ED-4350-8EE1-1CED2AA9459E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9612766" y="1949781"/>
            <a:ext cx="611188" cy="720725"/>
          </a:xfrm>
          <a:custGeom>
            <a:avLst/>
            <a:gdLst>
              <a:gd name="T0" fmla="*/ 1735 w 3084"/>
              <a:gd name="T1" fmla="*/ 3585 h 3628"/>
              <a:gd name="T2" fmla="*/ 1449 w 3084"/>
              <a:gd name="T3" fmla="*/ 3626 h 3628"/>
              <a:gd name="T4" fmla="*/ 1317 w 3084"/>
              <a:gd name="T5" fmla="*/ 3530 h 3628"/>
              <a:gd name="T6" fmla="*/ 1865 w 3084"/>
              <a:gd name="T7" fmla="*/ 3291 h 3628"/>
              <a:gd name="T8" fmla="*/ 1880 w 3084"/>
              <a:gd name="T9" fmla="*/ 3430 h 3628"/>
              <a:gd name="T10" fmla="*/ 1237 w 3084"/>
              <a:gd name="T11" fmla="*/ 3457 h 3628"/>
              <a:gd name="T12" fmla="*/ 1191 w 3084"/>
              <a:gd name="T13" fmla="*/ 3325 h 3628"/>
              <a:gd name="T14" fmla="*/ 1803 w 3084"/>
              <a:gd name="T15" fmla="*/ 3021 h 3628"/>
              <a:gd name="T16" fmla="*/ 1901 w 3084"/>
              <a:gd name="T17" fmla="*/ 3119 h 3628"/>
              <a:gd name="T18" fmla="*/ 1803 w 3084"/>
              <a:gd name="T19" fmla="*/ 3218 h 3628"/>
              <a:gd name="T20" fmla="*/ 1184 w 3084"/>
              <a:gd name="T21" fmla="*/ 3142 h 3628"/>
              <a:gd name="T22" fmla="*/ 1257 w 3084"/>
              <a:gd name="T23" fmla="*/ 3023 h 3628"/>
              <a:gd name="T24" fmla="*/ 2661 w 3084"/>
              <a:gd name="T25" fmla="*/ 2583 h 3628"/>
              <a:gd name="T26" fmla="*/ 2548 w 3084"/>
              <a:gd name="T27" fmla="*/ 2674 h 3628"/>
              <a:gd name="T28" fmla="*/ 2427 w 3084"/>
              <a:gd name="T29" fmla="*/ 2293 h 3628"/>
              <a:gd name="T30" fmla="*/ 557 w 3084"/>
              <a:gd name="T31" fmla="*/ 2670 h 3628"/>
              <a:gd name="T32" fmla="*/ 427 w 3084"/>
              <a:gd name="T33" fmla="*/ 2605 h 3628"/>
              <a:gd name="T34" fmla="*/ 2615 w 3084"/>
              <a:gd name="T35" fmla="*/ 1446 h 3628"/>
              <a:gd name="T36" fmla="*/ 3080 w 3084"/>
              <a:gd name="T37" fmla="*/ 1525 h 3628"/>
              <a:gd name="T38" fmla="*/ 3004 w 3084"/>
              <a:gd name="T39" fmla="*/ 1649 h 3628"/>
              <a:gd name="T40" fmla="*/ 468 w 3084"/>
              <a:gd name="T41" fmla="*/ 1446 h 3628"/>
              <a:gd name="T42" fmla="*/ 39 w 3084"/>
              <a:gd name="T43" fmla="*/ 1629 h 3628"/>
              <a:gd name="T44" fmla="*/ 22 w 3084"/>
              <a:gd name="T45" fmla="*/ 1485 h 3628"/>
              <a:gd name="T46" fmla="*/ 1366 w 3084"/>
              <a:gd name="T47" fmla="*/ 852 h 3628"/>
              <a:gd name="T48" fmla="*/ 1053 w 3084"/>
              <a:gd name="T49" fmla="*/ 1003 h 3628"/>
              <a:gd name="T50" fmla="*/ 860 w 3084"/>
              <a:gd name="T51" fmla="*/ 1308 h 3628"/>
              <a:gd name="T52" fmla="*/ 813 w 3084"/>
              <a:gd name="T53" fmla="*/ 1556 h 3628"/>
              <a:gd name="T54" fmla="*/ 872 w 3084"/>
              <a:gd name="T55" fmla="*/ 1672 h 3628"/>
              <a:gd name="T56" fmla="*/ 1014 w 3084"/>
              <a:gd name="T57" fmla="*/ 1624 h 3628"/>
              <a:gd name="T58" fmla="*/ 1031 w 3084"/>
              <a:gd name="T59" fmla="*/ 1512 h 3628"/>
              <a:gd name="T60" fmla="*/ 1111 w 3084"/>
              <a:gd name="T61" fmla="*/ 1265 h 3628"/>
              <a:gd name="T62" fmla="*/ 1319 w 3084"/>
              <a:gd name="T63" fmla="*/ 1087 h 3628"/>
              <a:gd name="T64" fmla="*/ 1554 w 3084"/>
              <a:gd name="T65" fmla="*/ 1028 h 3628"/>
              <a:gd name="T66" fmla="*/ 1566 w 3084"/>
              <a:gd name="T67" fmla="*/ 878 h 3628"/>
              <a:gd name="T68" fmla="*/ 1677 w 3084"/>
              <a:gd name="T69" fmla="*/ 655 h 3628"/>
              <a:gd name="T70" fmla="*/ 2064 w 3084"/>
              <a:gd name="T71" fmla="*/ 810 h 3628"/>
              <a:gd name="T72" fmla="*/ 2292 w 3084"/>
              <a:gd name="T73" fmla="*/ 1021 h 3628"/>
              <a:gd name="T74" fmla="*/ 2479 w 3084"/>
              <a:gd name="T75" fmla="*/ 1513 h 3628"/>
              <a:gd name="T76" fmla="*/ 2417 w 3084"/>
              <a:gd name="T77" fmla="*/ 1972 h 3628"/>
              <a:gd name="T78" fmla="*/ 2198 w 3084"/>
              <a:gd name="T79" fmla="*/ 2305 h 3628"/>
              <a:gd name="T80" fmla="*/ 2062 w 3084"/>
              <a:gd name="T81" fmla="*/ 2467 h 3628"/>
              <a:gd name="T82" fmla="*/ 2035 w 3084"/>
              <a:gd name="T83" fmla="*/ 2660 h 3628"/>
              <a:gd name="T84" fmla="*/ 2009 w 3084"/>
              <a:gd name="T85" fmla="*/ 2834 h 3628"/>
              <a:gd name="T86" fmla="*/ 1805 w 3084"/>
              <a:gd name="T87" fmla="*/ 2958 h 3628"/>
              <a:gd name="T88" fmla="*/ 1094 w 3084"/>
              <a:gd name="T89" fmla="*/ 2864 h 3628"/>
              <a:gd name="T90" fmla="*/ 1050 w 3084"/>
              <a:gd name="T91" fmla="*/ 2706 h 3628"/>
              <a:gd name="T92" fmla="*/ 1031 w 3084"/>
              <a:gd name="T93" fmla="*/ 2494 h 3628"/>
              <a:gd name="T94" fmla="*/ 927 w 3084"/>
              <a:gd name="T95" fmla="*/ 2349 h 3628"/>
              <a:gd name="T96" fmla="*/ 719 w 3084"/>
              <a:gd name="T97" fmla="*/ 2086 h 3628"/>
              <a:gd name="T98" fmla="*/ 606 w 3084"/>
              <a:gd name="T99" fmla="*/ 1718 h 3628"/>
              <a:gd name="T100" fmla="*/ 678 w 3084"/>
              <a:gd name="T101" fmla="*/ 1216 h 3628"/>
              <a:gd name="T102" fmla="*/ 888 w 3084"/>
              <a:gd name="T103" fmla="*/ 911 h 3628"/>
              <a:gd name="T104" fmla="*/ 1172 w 3084"/>
              <a:gd name="T105" fmla="*/ 718 h 3628"/>
              <a:gd name="T106" fmla="*/ 2570 w 3084"/>
              <a:gd name="T107" fmla="*/ 423 h 3628"/>
              <a:gd name="T108" fmla="*/ 2661 w 3084"/>
              <a:gd name="T109" fmla="*/ 538 h 3628"/>
              <a:gd name="T110" fmla="*/ 2231 w 3084"/>
              <a:gd name="T111" fmla="*/ 711 h 3628"/>
              <a:gd name="T112" fmla="*/ 557 w 3084"/>
              <a:gd name="T113" fmla="*/ 429 h 3628"/>
              <a:gd name="T114" fmla="*/ 451 w 3084"/>
              <a:gd name="T115" fmla="*/ 599 h 3628"/>
              <a:gd name="T116" fmla="*/ 451 w 3084"/>
              <a:gd name="T117" fmla="*/ 453 h 3628"/>
              <a:gd name="T118" fmla="*/ 1586 w 3084"/>
              <a:gd name="T119" fmla="*/ 10 h 3628"/>
              <a:gd name="T120" fmla="*/ 1594 w 3084"/>
              <a:gd name="T121" fmla="*/ 449 h 3628"/>
              <a:gd name="T122" fmla="*/ 1439 w 3084"/>
              <a:gd name="T123" fmla="*/ 103 h 3628"/>
              <a:gd name="T124" fmla="*/ 1541 w 3084"/>
              <a:gd name="T125" fmla="*/ 0 h 36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84" h="3628">
                <a:moveTo>
                  <a:pt x="1318" y="3521"/>
                </a:moveTo>
                <a:lnTo>
                  <a:pt x="1766" y="3521"/>
                </a:lnTo>
                <a:lnTo>
                  <a:pt x="1766" y="3525"/>
                </a:lnTo>
                <a:lnTo>
                  <a:pt x="1766" y="3530"/>
                </a:lnTo>
                <a:lnTo>
                  <a:pt x="1762" y="3550"/>
                </a:lnTo>
                <a:lnTo>
                  <a:pt x="1751" y="3567"/>
                </a:lnTo>
                <a:lnTo>
                  <a:pt x="1735" y="3585"/>
                </a:lnTo>
                <a:lnTo>
                  <a:pt x="1714" y="3599"/>
                </a:lnTo>
                <a:lnTo>
                  <a:pt x="1690" y="3611"/>
                </a:lnTo>
                <a:lnTo>
                  <a:pt x="1663" y="3620"/>
                </a:lnTo>
                <a:lnTo>
                  <a:pt x="1635" y="3626"/>
                </a:lnTo>
                <a:lnTo>
                  <a:pt x="1605" y="3628"/>
                </a:lnTo>
                <a:lnTo>
                  <a:pt x="1477" y="3628"/>
                </a:lnTo>
                <a:lnTo>
                  <a:pt x="1449" y="3626"/>
                </a:lnTo>
                <a:lnTo>
                  <a:pt x="1420" y="3620"/>
                </a:lnTo>
                <a:lnTo>
                  <a:pt x="1393" y="3611"/>
                </a:lnTo>
                <a:lnTo>
                  <a:pt x="1369" y="3599"/>
                </a:lnTo>
                <a:lnTo>
                  <a:pt x="1348" y="3585"/>
                </a:lnTo>
                <a:lnTo>
                  <a:pt x="1331" y="3567"/>
                </a:lnTo>
                <a:lnTo>
                  <a:pt x="1321" y="3550"/>
                </a:lnTo>
                <a:lnTo>
                  <a:pt x="1317" y="3530"/>
                </a:lnTo>
                <a:lnTo>
                  <a:pt x="1317" y="3525"/>
                </a:lnTo>
                <a:lnTo>
                  <a:pt x="1318" y="3521"/>
                </a:lnTo>
                <a:close/>
                <a:moveTo>
                  <a:pt x="1279" y="3270"/>
                </a:moveTo>
                <a:lnTo>
                  <a:pt x="1803" y="3270"/>
                </a:lnTo>
                <a:lnTo>
                  <a:pt x="1826" y="3272"/>
                </a:lnTo>
                <a:lnTo>
                  <a:pt x="1846" y="3280"/>
                </a:lnTo>
                <a:lnTo>
                  <a:pt x="1865" y="3291"/>
                </a:lnTo>
                <a:lnTo>
                  <a:pt x="1880" y="3306"/>
                </a:lnTo>
                <a:lnTo>
                  <a:pt x="1891" y="3325"/>
                </a:lnTo>
                <a:lnTo>
                  <a:pt x="1899" y="3345"/>
                </a:lnTo>
                <a:lnTo>
                  <a:pt x="1901" y="3368"/>
                </a:lnTo>
                <a:lnTo>
                  <a:pt x="1899" y="3390"/>
                </a:lnTo>
                <a:lnTo>
                  <a:pt x="1891" y="3411"/>
                </a:lnTo>
                <a:lnTo>
                  <a:pt x="1880" y="3430"/>
                </a:lnTo>
                <a:lnTo>
                  <a:pt x="1865" y="3444"/>
                </a:lnTo>
                <a:lnTo>
                  <a:pt x="1846" y="3457"/>
                </a:lnTo>
                <a:lnTo>
                  <a:pt x="1826" y="3464"/>
                </a:lnTo>
                <a:lnTo>
                  <a:pt x="1803" y="3467"/>
                </a:lnTo>
                <a:lnTo>
                  <a:pt x="1279" y="3467"/>
                </a:lnTo>
                <a:lnTo>
                  <a:pt x="1257" y="3464"/>
                </a:lnTo>
                <a:lnTo>
                  <a:pt x="1237" y="3457"/>
                </a:lnTo>
                <a:lnTo>
                  <a:pt x="1218" y="3444"/>
                </a:lnTo>
                <a:lnTo>
                  <a:pt x="1204" y="3430"/>
                </a:lnTo>
                <a:lnTo>
                  <a:pt x="1191" y="3411"/>
                </a:lnTo>
                <a:lnTo>
                  <a:pt x="1184" y="3390"/>
                </a:lnTo>
                <a:lnTo>
                  <a:pt x="1182" y="3368"/>
                </a:lnTo>
                <a:lnTo>
                  <a:pt x="1184" y="3345"/>
                </a:lnTo>
                <a:lnTo>
                  <a:pt x="1191" y="3325"/>
                </a:lnTo>
                <a:lnTo>
                  <a:pt x="1204" y="3306"/>
                </a:lnTo>
                <a:lnTo>
                  <a:pt x="1218" y="3291"/>
                </a:lnTo>
                <a:lnTo>
                  <a:pt x="1237" y="3280"/>
                </a:lnTo>
                <a:lnTo>
                  <a:pt x="1257" y="3272"/>
                </a:lnTo>
                <a:lnTo>
                  <a:pt x="1279" y="3270"/>
                </a:lnTo>
                <a:close/>
                <a:moveTo>
                  <a:pt x="1279" y="3021"/>
                </a:moveTo>
                <a:lnTo>
                  <a:pt x="1803" y="3021"/>
                </a:lnTo>
                <a:lnTo>
                  <a:pt x="1826" y="3023"/>
                </a:lnTo>
                <a:lnTo>
                  <a:pt x="1846" y="3031"/>
                </a:lnTo>
                <a:lnTo>
                  <a:pt x="1865" y="3042"/>
                </a:lnTo>
                <a:lnTo>
                  <a:pt x="1880" y="3058"/>
                </a:lnTo>
                <a:lnTo>
                  <a:pt x="1891" y="3076"/>
                </a:lnTo>
                <a:lnTo>
                  <a:pt x="1899" y="3096"/>
                </a:lnTo>
                <a:lnTo>
                  <a:pt x="1901" y="3119"/>
                </a:lnTo>
                <a:lnTo>
                  <a:pt x="1899" y="3142"/>
                </a:lnTo>
                <a:lnTo>
                  <a:pt x="1891" y="3163"/>
                </a:lnTo>
                <a:lnTo>
                  <a:pt x="1880" y="3181"/>
                </a:lnTo>
                <a:lnTo>
                  <a:pt x="1865" y="3196"/>
                </a:lnTo>
                <a:lnTo>
                  <a:pt x="1846" y="3208"/>
                </a:lnTo>
                <a:lnTo>
                  <a:pt x="1826" y="3216"/>
                </a:lnTo>
                <a:lnTo>
                  <a:pt x="1803" y="3218"/>
                </a:lnTo>
                <a:lnTo>
                  <a:pt x="1279" y="3218"/>
                </a:lnTo>
                <a:lnTo>
                  <a:pt x="1257" y="3216"/>
                </a:lnTo>
                <a:lnTo>
                  <a:pt x="1237" y="3208"/>
                </a:lnTo>
                <a:lnTo>
                  <a:pt x="1218" y="3196"/>
                </a:lnTo>
                <a:lnTo>
                  <a:pt x="1204" y="3181"/>
                </a:lnTo>
                <a:lnTo>
                  <a:pt x="1191" y="3163"/>
                </a:lnTo>
                <a:lnTo>
                  <a:pt x="1184" y="3142"/>
                </a:lnTo>
                <a:lnTo>
                  <a:pt x="1182" y="3119"/>
                </a:lnTo>
                <a:lnTo>
                  <a:pt x="1184" y="3096"/>
                </a:lnTo>
                <a:lnTo>
                  <a:pt x="1191" y="3076"/>
                </a:lnTo>
                <a:lnTo>
                  <a:pt x="1204" y="3058"/>
                </a:lnTo>
                <a:lnTo>
                  <a:pt x="1218" y="3042"/>
                </a:lnTo>
                <a:lnTo>
                  <a:pt x="1237" y="3031"/>
                </a:lnTo>
                <a:lnTo>
                  <a:pt x="1257" y="3023"/>
                </a:lnTo>
                <a:lnTo>
                  <a:pt x="1279" y="3021"/>
                </a:lnTo>
                <a:close/>
                <a:moveTo>
                  <a:pt x="2427" y="2293"/>
                </a:moveTo>
                <a:lnTo>
                  <a:pt x="2632" y="2498"/>
                </a:lnTo>
                <a:lnTo>
                  <a:pt x="2647" y="2517"/>
                </a:lnTo>
                <a:lnTo>
                  <a:pt x="2657" y="2538"/>
                </a:lnTo>
                <a:lnTo>
                  <a:pt x="2661" y="2560"/>
                </a:lnTo>
                <a:lnTo>
                  <a:pt x="2661" y="2583"/>
                </a:lnTo>
                <a:lnTo>
                  <a:pt x="2657" y="2605"/>
                </a:lnTo>
                <a:lnTo>
                  <a:pt x="2647" y="2626"/>
                </a:lnTo>
                <a:lnTo>
                  <a:pt x="2632" y="2645"/>
                </a:lnTo>
                <a:lnTo>
                  <a:pt x="2613" y="2660"/>
                </a:lnTo>
                <a:lnTo>
                  <a:pt x="2592" y="2670"/>
                </a:lnTo>
                <a:lnTo>
                  <a:pt x="2570" y="2674"/>
                </a:lnTo>
                <a:lnTo>
                  <a:pt x="2548" y="2674"/>
                </a:lnTo>
                <a:lnTo>
                  <a:pt x="2526" y="2670"/>
                </a:lnTo>
                <a:lnTo>
                  <a:pt x="2505" y="2660"/>
                </a:lnTo>
                <a:lnTo>
                  <a:pt x="2486" y="2645"/>
                </a:lnTo>
                <a:lnTo>
                  <a:pt x="2298" y="2455"/>
                </a:lnTo>
                <a:lnTo>
                  <a:pt x="2341" y="2405"/>
                </a:lnTo>
                <a:lnTo>
                  <a:pt x="2384" y="2351"/>
                </a:lnTo>
                <a:lnTo>
                  <a:pt x="2427" y="2293"/>
                </a:lnTo>
                <a:close/>
                <a:moveTo>
                  <a:pt x="657" y="2293"/>
                </a:moveTo>
                <a:lnTo>
                  <a:pt x="699" y="2351"/>
                </a:lnTo>
                <a:lnTo>
                  <a:pt x="741" y="2405"/>
                </a:lnTo>
                <a:lnTo>
                  <a:pt x="784" y="2455"/>
                </a:lnTo>
                <a:lnTo>
                  <a:pt x="596" y="2645"/>
                </a:lnTo>
                <a:lnTo>
                  <a:pt x="578" y="2660"/>
                </a:lnTo>
                <a:lnTo>
                  <a:pt x="557" y="2670"/>
                </a:lnTo>
                <a:lnTo>
                  <a:pt x="535" y="2674"/>
                </a:lnTo>
                <a:lnTo>
                  <a:pt x="513" y="2674"/>
                </a:lnTo>
                <a:lnTo>
                  <a:pt x="491" y="2670"/>
                </a:lnTo>
                <a:lnTo>
                  <a:pt x="470" y="2660"/>
                </a:lnTo>
                <a:lnTo>
                  <a:pt x="451" y="2645"/>
                </a:lnTo>
                <a:lnTo>
                  <a:pt x="437" y="2626"/>
                </a:lnTo>
                <a:lnTo>
                  <a:pt x="427" y="2605"/>
                </a:lnTo>
                <a:lnTo>
                  <a:pt x="421" y="2583"/>
                </a:lnTo>
                <a:lnTo>
                  <a:pt x="421" y="2560"/>
                </a:lnTo>
                <a:lnTo>
                  <a:pt x="427" y="2538"/>
                </a:lnTo>
                <a:lnTo>
                  <a:pt x="437" y="2517"/>
                </a:lnTo>
                <a:lnTo>
                  <a:pt x="451" y="2498"/>
                </a:lnTo>
                <a:lnTo>
                  <a:pt x="657" y="2293"/>
                </a:lnTo>
                <a:close/>
                <a:moveTo>
                  <a:pt x="2615" y="1446"/>
                </a:moveTo>
                <a:lnTo>
                  <a:pt x="2980" y="1446"/>
                </a:lnTo>
                <a:lnTo>
                  <a:pt x="3004" y="1448"/>
                </a:lnTo>
                <a:lnTo>
                  <a:pt x="3025" y="1456"/>
                </a:lnTo>
                <a:lnTo>
                  <a:pt x="3045" y="1468"/>
                </a:lnTo>
                <a:lnTo>
                  <a:pt x="3061" y="1485"/>
                </a:lnTo>
                <a:lnTo>
                  <a:pt x="3073" y="1503"/>
                </a:lnTo>
                <a:lnTo>
                  <a:pt x="3080" y="1525"/>
                </a:lnTo>
                <a:lnTo>
                  <a:pt x="3084" y="1549"/>
                </a:lnTo>
                <a:lnTo>
                  <a:pt x="3080" y="1573"/>
                </a:lnTo>
                <a:lnTo>
                  <a:pt x="3073" y="1595"/>
                </a:lnTo>
                <a:lnTo>
                  <a:pt x="3061" y="1614"/>
                </a:lnTo>
                <a:lnTo>
                  <a:pt x="3045" y="1629"/>
                </a:lnTo>
                <a:lnTo>
                  <a:pt x="3025" y="1641"/>
                </a:lnTo>
                <a:lnTo>
                  <a:pt x="3004" y="1649"/>
                </a:lnTo>
                <a:lnTo>
                  <a:pt x="2980" y="1653"/>
                </a:lnTo>
                <a:lnTo>
                  <a:pt x="2624" y="1653"/>
                </a:lnTo>
                <a:lnTo>
                  <a:pt x="2625" y="1593"/>
                </a:lnTo>
                <a:lnTo>
                  <a:pt x="2623" y="1519"/>
                </a:lnTo>
                <a:lnTo>
                  <a:pt x="2615" y="1446"/>
                </a:lnTo>
                <a:close/>
                <a:moveTo>
                  <a:pt x="102" y="1446"/>
                </a:moveTo>
                <a:lnTo>
                  <a:pt x="468" y="1446"/>
                </a:lnTo>
                <a:lnTo>
                  <a:pt x="461" y="1519"/>
                </a:lnTo>
                <a:lnTo>
                  <a:pt x="458" y="1593"/>
                </a:lnTo>
                <a:lnTo>
                  <a:pt x="459" y="1653"/>
                </a:lnTo>
                <a:lnTo>
                  <a:pt x="102" y="1653"/>
                </a:lnTo>
                <a:lnTo>
                  <a:pt x="78" y="1649"/>
                </a:lnTo>
                <a:lnTo>
                  <a:pt x="57" y="1641"/>
                </a:lnTo>
                <a:lnTo>
                  <a:pt x="39" y="1629"/>
                </a:lnTo>
                <a:lnTo>
                  <a:pt x="22" y="1614"/>
                </a:lnTo>
                <a:lnTo>
                  <a:pt x="10" y="1595"/>
                </a:lnTo>
                <a:lnTo>
                  <a:pt x="2" y="1573"/>
                </a:lnTo>
                <a:lnTo>
                  <a:pt x="0" y="1549"/>
                </a:lnTo>
                <a:lnTo>
                  <a:pt x="2" y="1525"/>
                </a:lnTo>
                <a:lnTo>
                  <a:pt x="10" y="1503"/>
                </a:lnTo>
                <a:lnTo>
                  <a:pt x="22" y="1485"/>
                </a:lnTo>
                <a:lnTo>
                  <a:pt x="39" y="1468"/>
                </a:lnTo>
                <a:lnTo>
                  <a:pt x="57" y="1456"/>
                </a:lnTo>
                <a:lnTo>
                  <a:pt x="78" y="1448"/>
                </a:lnTo>
                <a:lnTo>
                  <a:pt x="102" y="1446"/>
                </a:lnTo>
                <a:close/>
                <a:moveTo>
                  <a:pt x="1482" y="841"/>
                </a:moveTo>
                <a:lnTo>
                  <a:pt x="1422" y="844"/>
                </a:lnTo>
                <a:lnTo>
                  <a:pt x="1366" y="852"/>
                </a:lnTo>
                <a:lnTo>
                  <a:pt x="1314" y="864"/>
                </a:lnTo>
                <a:lnTo>
                  <a:pt x="1264" y="880"/>
                </a:lnTo>
                <a:lnTo>
                  <a:pt x="1217" y="898"/>
                </a:lnTo>
                <a:lnTo>
                  <a:pt x="1173" y="919"/>
                </a:lnTo>
                <a:lnTo>
                  <a:pt x="1132" y="943"/>
                </a:lnTo>
                <a:lnTo>
                  <a:pt x="1094" y="968"/>
                </a:lnTo>
                <a:lnTo>
                  <a:pt x="1053" y="1003"/>
                </a:lnTo>
                <a:lnTo>
                  <a:pt x="1015" y="1039"/>
                </a:lnTo>
                <a:lnTo>
                  <a:pt x="982" y="1078"/>
                </a:lnTo>
                <a:lnTo>
                  <a:pt x="954" y="1118"/>
                </a:lnTo>
                <a:lnTo>
                  <a:pt x="929" y="1157"/>
                </a:lnTo>
                <a:lnTo>
                  <a:pt x="901" y="1208"/>
                </a:lnTo>
                <a:lnTo>
                  <a:pt x="879" y="1258"/>
                </a:lnTo>
                <a:lnTo>
                  <a:pt x="860" y="1308"/>
                </a:lnTo>
                <a:lnTo>
                  <a:pt x="846" y="1354"/>
                </a:lnTo>
                <a:lnTo>
                  <a:pt x="835" y="1398"/>
                </a:lnTo>
                <a:lnTo>
                  <a:pt x="827" y="1439"/>
                </a:lnTo>
                <a:lnTo>
                  <a:pt x="821" y="1477"/>
                </a:lnTo>
                <a:lnTo>
                  <a:pt x="817" y="1509"/>
                </a:lnTo>
                <a:lnTo>
                  <a:pt x="814" y="1535"/>
                </a:lnTo>
                <a:lnTo>
                  <a:pt x="813" y="1556"/>
                </a:lnTo>
                <a:lnTo>
                  <a:pt x="813" y="1571"/>
                </a:lnTo>
                <a:lnTo>
                  <a:pt x="813" y="1576"/>
                </a:lnTo>
                <a:lnTo>
                  <a:pt x="815" y="1602"/>
                </a:lnTo>
                <a:lnTo>
                  <a:pt x="823" y="1624"/>
                </a:lnTo>
                <a:lnTo>
                  <a:pt x="836" y="1644"/>
                </a:lnTo>
                <a:lnTo>
                  <a:pt x="853" y="1660"/>
                </a:lnTo>
                <a:lnTo>
                  <a:pt x="872" y="1672"/>
                </a:lnTo>
                <a:lnTo>
                  <a:pt x="894" y="1680"/>
                </a:lnTo>
                <a:lnTo>
                  <a:pt x="919" y="1684"/>
                </a:lnTo>
                <a:lnTo>
                  <a:pt x="943" y="1680"/>
                </a:lnTo>
                <a:lnTo>
                  <a:pt x="965" y="1672"/>
                </a:lnTo>
                <a:lnTo>
                  <a:pt x="985" y="1660"/>
                </a:lnTo>
                <a:lnTo>
                  <a:pt x="1001" y="1644"/>
                </a:lnTo>
                <a:lnTo>
                  <a:pt x="1014" y="1624"/>
                </a:lnTo>
                <a:lnTo>
                  <a:pt x="1022" y="1602"/>
                </a:lnTo>
                <a:lnTo>
                  <a:pt x="1025" y="1576"/>
                </a:lnTo>
                <a:lnTo>
                  <a:pt x="1025" y="1576"/>
                </a:lnTo>
                <a:lnTo>
                  <a:pt x="1025" y="1570"/>
                </a:lnTo>
                <a:lnTo>
                  <a:pt x="1025" y="1556"/>
                </a:lnTo>
                <a:lnTo>
                  <a:pt x="1028" y="1536"/>
                </a:lnTo>
                <a:lnTo>
                  <a:pt x="1031" y="1512"/>
                </a:lnTo>
                <a:lnTo>
                  <a:pt x="1035" y="1483"/>
                </a:lnTo>
                <a:lnTo>
                  <a:pt x="1041" y="1450"/>
                </a:lnTo>
                <a:lnTo>
                  <a:pt x="1050" y="1415"/>
                </a:lnTo>
                <a:lnTo>
                  <a:pt x="1061" y="1378"/>
                </a:lnTo>
                <a:lnTo>
                  <a:pt x="1075" y="1340"/>
                </a:lnTo>
                <a:lnTo>
                  <a:pt x="1091" y="1302"/>
                </a:lnTo>
                <a:lnTo>
                  <a:pt x="1111" y="1265"/>
                </a:lnTo>
                <a:lnTo>
                  <a:pt x="1135" y="1229"/>
                </a:lnTo>
                <a:lnTo>
                  <a:pt x="1162" y="1195"/>
                </a:lnTo>
                <a:lnTo>
                  <a:pt x="1193" y="1164"/>
                </a:lnTo>
                <a:lnTo>
                  <a:pt x="1228" y="1135"/>
                </a:lnTo>
                <a:lnTo>
                  <a:pt x="1255" y="1116"/>
                </a:lnTo>
                <a:lnTo>
                  <a:pt x="1285" y="1101"/>
                </a:lnTo>
                <a:lnTo>
                  <a:pt x="1319" y="1087"/>
                </a:lnTo>
                <a:lnTo>
                  <a:pt x="1355" y="1074"/>
                </a:lnTo>
                <a:lnTo>
                  <a:pt x="1396" y="1064"/>
                </a:lnTo>
                <a:lnTo>
                  <a:pt x="1440" y="1058"/>
                </a:lnTo>
                <a:lnTo>
                  <a:pt x="1488" y="1053"/>
                </a:lnTo>
                <a:lnTo>
                  <a:pt x="1513" y="1050"/>
                </a:lnTo>
                <a:lnTo>
                  <a:pt x="1535" y="1041"/>
                </a:lnTo>
                <a:lnTo>
                  <a:pt x="1554" y="1028"/>
                </a:lnTo>
                <a:lnTo>
                  <a:pt x="1570" y="1011"/>
                </a:lnTo>
                <a:lnTo>
                  <a:pt x="1582" y="990"/>
                </a:lnTo>
                <a:lnTo>
                  <a:pt x="1590" y="968"/>
                </a:lnTo>
                <a:lnTo>
                  <a:pt x="1591" y="944"/>
                </a:lnTo>
                <a:lnTo>
                  <a:pt x="1588" y="920"/>
                </a:lnTo>
                <a:lnTo>
                  <a:pt x="1579" y="898"/>
                </a:lnTo>
                <a:lnTo>
                  <a:pt x="1566" y="878"/>
                </a:lnTo>
                <a:lnTo>
                  <a:pt x="1549" y="862"/>
                </a:lnTo>
                <a:lnTo>
                  <a:pt x="1528" y="850"/>
                </a:lnTo>
                <a:lnTo>
                  <a:pt x="1506" y="842"/>
                </a:lnTo>
                <a:lnTo>
                  <a:pt x="1482" y="841"/>
                </a:lnTo>
                <a:close/>
                <a:moveTo>
                  <a:pt x="1541" y="644"/>
                </a:moveTo>
                <a:lnTo>
                  <a:pt x="1611" y="648"/>
                </a:lnTo>
                <a:lnTo>
                  <a:pt x="1677" y="655"/>
                </a:lnTo>
                <a:lnTo>
                  <a:pt x="1740" y="668"/>
                </a:lnTo>
                <a:lnTo>
                  <a:pt x="1801" y="684"/>
                </a:lnTo>
                <a:lnTo>
                  <a:pt x="1859" y="704"/>
                </a:lnTo>
                <a:lnTo>
                  <a:pt x="1915" y="727"/>
                </a:lnTo>
                <a:lnTo>
                  <a:pt x="1967" y="753"/>
                </a:lnTo>
                <a:lnTo>
                  <a:pt x="2017" y="781"/>
                </a:lnTo>
                <a:lnTo>
                  <a:pt x="2064" y="810"/>
                </a:lnTo>
                <a:lnTo>
                  <a:pt x="2107" y="841"/>
                </a:lnTo>
                <a:lnTo>
                  <a:pt x="2146" y="872"/>
                </a:lnTo>
                <a:lnTo>
                  <a:pt x="2183" y="904"/>
                </a:lnTo>
                <a:lnTo>
                  <a:pt x="2216" y="935"/>
                </a:lnTo>
                <a:lnTo>
                  <a:pt x="2245" y="966"/>
                </a:lnTo>
                <a:lnTo>
                  <a:pt x="2271" y="995"/>
                </a:lnTo>
                <a:lnTo>
                  <a:pt x="2292" y="1021"/>
                </a:lnTo>
                <a:lnTo>
                  <a:pt x="2334" y="1083"/>
                </a:lnTo>
                <a:lnTo>
                  <a:pt x="2372" y="1147"/>
                </a:lnTo>
                <a:lnTo>
                  <a:pt x="2405" y="1216"/>
                </a:lnTo>
                <a:lnTo>
                  <a:pt x="2432" y="1287"/>
                </a:lnTo>
                <a:lnTo>
                  <a:pt x="2453" y="1360"/>
                </a:lnTo>
                <a:lnTo>
                  <a:pt x="2470" y="1436"/>
                </a:lnTo>
                <a:lnTo>
                  <a:pt x="2479" y="1513"/>
                </a:lnTo>
                <a:lnTo>
                  <a:pt x="2482" y="1593"/>
                </a:lnTo>
                <a:lnTo>
                  <a:pt x="2481" y="1666"/>
                </a:lnTo>
                <a:lnTo>
                  <a:pt x="2474" y="1735"/>
                </a:lnTo>
                <a:lnTo>
                  <a:pt x="2464" y="1801"/>
                </a:lnTo>
                <a:lnTo>
                  <a:pt x="2452" y="1861"/>
                </a:lnTo>
                <a:lnTo>
                  <a:pt x="2436" y="1919"/>
                </a:lnTo>
                <a:lnTo>
                  <a:pt x="2417" y="1972"/>
                </a:lnTo>
                <a:lnTo>
                  <a:pt x="2396" y="2022"/>
                </a:lnTo>
                <a:lnTo>
                  <a:pt x="2373" y="2068"/>
                </a:lnTo>
                <a:lnTo>
                  <a:pt x="2340" y="2126"/>
                </a:lnTo>
                <a:lnTo>
                  <a:pt x="2305" y="2178"/>
                </a:lnTo>
                <a:lnTo>
                  <a:pt x="2268" y="2224"/>
                </a:lnTo>
                <a:lnTo>
                  <a:pt x="2232" y="2266"/>
                </a:lnTo>
                <a:lnTo>
                  <a:pt x="2198" y="2305"/>
                </a:lnTo>
                <a:lnTo>
                  <a:pt x="2165" y="2340"/>
                </a:lnTo>
                <a:lnTo>
                  <a:pt x="2141" y="2366"/>
                </a:lnTo>
                <a:lnTo>
                  <a:pt x="2119" y="2390"/>
                </a:lnTo>
                <a:lnTo>
                  <a:pt x="2099" y="2412"/>
                </a:lnTo>
                <a:lnTo>
                  <a:pt x="2083" y="2432"/>
                </a:lnTo>
                <a:lnTo>
                  <a:pt x="2070" y="2451"/>
                </a:lnTo>
                <a:lnTo>
                  <a:pt x="2062" y="2467"/>
                </a:lnTo>
                <a:lnTo>
                  <a:pt x="2055" y="2481"/>
                </a:lnTo>
                <a:lnTo>
                  <a:pt x="2052" y="2494"/>
                </a:lnTo>
                <a:lnTo>
                  <a:pt x="2046" y="2528"/>
                </a:lnTo>
                <a:lnTo>
                  <a:pt x="2042" y="2562"/>
                </a:lnTo>
                <a:lnTo>
                  <a:pt x="2039" y="2597"/>
                </a:lnTo>
                <a:lnTo>
                  <a:pt x="2036" y="2630"/>
                </a:lnTo>
                <a:lnTo>
                  <a:pt x="2035" y="2660"/>
                </a:lnTo>
                <a:lnTo>
                  <a:pt x="2034" y="2686"/>
                </a:lnTo>
                <a:lnTo>
                  <a:pt x="2034" y="2706"/>
                </a:lnTo>
                <a:lnTo>
                  <a:pt x="2034" y="2720"/>
                </a:lnTo>
                <a:lnTo>
                  <a:pt x="2034" y="2728"/>
                </a:lnTo>
                <a:lnTo>
                  <a:pt x="2031" y="2766"/>
                </a:lnTo>
                <a:lnTo>
                  <a:pt x="2022" y="2801"/>
                </a:lnTo>
                <a:lnTo>
                  <a:pt x="2009" y="2834"/>
                </a:lnTo>
                <a:lnTo>
                  <a:pt x="1990" y="2864"/>
                </a:lnTo>
                <a:lnTo>
                  <a:pt x="1967" y="2891"/>
                </a:lnTo>
                <a:lnTo>
                  <a:pt x="1941" y="2914"/>
                </a:lnTo>
                <a:lnTo>
                  <a:pt x="1911" y="2933"/>
                </a:lnTo>
                <a:lnTo>
                  <a:pt x="1878" y="2946"/>
                </a:lnTo>
                <a:lnTo>
                  <a:pt x="1843" y="2955"/>
                </a:lnTo>
                <a:lnTo>
                  <a:pt x="1805" y="2958"/>
                </a:lnTo>
                <a:lnTo>
                  <a:pt x="1277" y="2958"/>
                </a:lnTo>
                <a:lnTo>
                  <a:pt x="1240" y="2955"/>
                </a:lnTo>
                <a:lnTo>
                  <a:pt x="1206" y="2946"/>
                </a:lnTo>
                <a:lnTo>
                  <a:pt x="1173" y="2933"/>
                </a:lnTo>
                <a:lnTo>
                  <a:pt x="1143" y="2914"/>
                </a:lnTo>
                <a:lnTo>
                  <a:pt x="1116" y="2891"/>
                </a:lnTo>
                <a:lnTo>
                  <a:pt x="1094" y="2864"/>
                </a:lnTo>
                <a:lnTo>
                  <a:pt x="1075" y="2834"/>
                </a:lnTo>
                <a:lnTo>
                  <a:pt x="1061" y="2801"/>
                </a:lnTo>
                <a:lnTo>
                  <a:pt x="1052" y="2766"/>
                </a:lnTo>
                <a:lnTo>
                  <a:pt x="1048" y="2728"/>
                </a:lnTo>
                <a:lnTo>
                  <a:pt x="1048" y="2726"/>
                </a:lnTo>
                <a:lnTo>
                  <a:pt x="1050" y="2720"/>
                </a:lnTo>
                <a:lnTo>
                  <a:pt x="1050" y="2706"/>
                </a:lnTo>
                <a:lnTo>
                  <a:pt x="1048" y="2685"/>
                </a:lnTo>
                <a:lnTo>
                  <a:pt x="1047" y="2660"/>
                </a:lnTo>
                <a:lnTo>
                  <a:pt x="1046" y="2630"/>
                </a:lnTo>
                <a:lnTo>
                  <a:pt x="1044" y="2597"/>
                </a:lnTo>
                <a:lnTo>
                  <a:pt x="1041" y="2562"/>
                </a:lnTo>
                <a:lnTo>
                  <a:pt x="1036" y="2528"/>
                </a:lnTo>
                <a:lnTo>
                  <a:pt x="1031" y="2494"/>
                </a:lnTo>
                <a:lnTo>
                  <a:pt x="1026" y="2479"/>
                </a:lnTo>
                <a:lnTo>
                  <a:pt x="1020" y="2463"/>
                </a:lnTo>
                <a:lnTo>
                  <a:pt x="1009" y="2444"/>
                </a:lnTo>
                <a:lnTo>
                  <a:pt x="993" y="2423"/>
                </a:lnTo>
                <a:lnTo>
                  <a:pt x="975" y="2401"/>
                </a:lnTo>
                <a:lnTo>
                  <a:pt x="952" y="2376"/>
                </a:lnTo>
                <a:lnTo>
                  <a:pt x="927" y="2349"/>
                </a:lnTo>
                <a:lnTo>
                  <a:pt x="900" y="2320"/>
                </a:lnTo>
                <a:lnTo>
                  <a:pt x="870" y="2289"/>
                </a:lnTo>
                <a:lnTo>
                  <a:pt x="841" y="2255"/>
                </a:lnTo>
                <a:lnTo>
                  <a:pt x="810" y="2217"/>
                </a:lnTo>
                <a:lnTo>
                  <a:pt x="779" y="2178"/>
                </a:lnTo>
                <a:lnTo>
                  <a:pt x="748" y="2133"/>
                </a:lnTo>
                <a:lnTo>
                  <a:pt x="719" y="2086"/>
                </a:lnTo>
                <a:lnTo>
                  <a:pt x="692" y="2034"/>
                </a:lnTo>
                <a:lnTo>
                  <a:pt x="668" y="1978"/>
                </a:lnTo>
                <a:lnTo>
                  <a:pt x="651" y="1931"/>
                </a:lnTo>
                <a:lnTo>
                  <a:pt x="637" y="1882"/>
                </a:lnTo>
                <a:lnTo>
                  <a:pt x="624" y="1831"/>
                </a:lnTo>
                <a:lnTo>
                  <a:pt x="614" y="1775"/>
                </a:lnTo>
                <a:lnTo>
                  <a:pt x="606" y="1718"/>
                </a:lnTo>
                <a:lnTo>
                  <a:pt x="602" y="1657"/>
                </a:lnTo>
                <a:lnTo>
                  <a:pt x="601" y="1593"/>
                </a:lnTo>
                <a:lnTo>
                  <a:pt x="604" y="1513"/>
                </a:lnTo>
                <a:lnTo>
                  <a:pt x="614" y="1436"/>
                </a:lnTo>
                <a:lnTo>
                  <a:pt x="629" y="1360"/>
                </a:lnTo>
                <a:lnTo>
                  <a:pt x="651" y="1287"/>
                </a:lnTo>
                <a:lnTo>
                  <a:pt x="678" y="1216"/>
                </a:lnTo>
                <a:lnTo>
                  <a:pt x="711" y="1147"/>
                </a:lnTo>
                <a:lnTo>
                  <a:pt x="748" y="1083"/>
                </a:lnTo>
                <a:lnTo>
                  <a:pt x="791" y="1021"/>
                </a:lnTo>
                <a:lnTo>
                  <a:pt x="811" y="996"/>
                </a:lnTo>
                <a:lnTo>
                  <a:pt x="834" y="969"/>
                </a:lnTo>
                <a:lnTo>
                  <a:pt x="859" y="941"/>
                </a:lnTo>
                <a:lnTo>
                  <a:pt x="888" y="911"/>
                </a:lnTo>
                <a:lnTo>
                  <a:pt x="919" y="882"/>
                </a:lnTo>
                <a:lnTo>
                  <a:pt x="954" y="852"/>
                </a:lnTo>
                <a:lnTo>
                  <a:pt x="991" y="822"/>
                </a:lnTo>
                <a:lnTo>
                  <a:pt x="1031" y="795"/>
                </a:lnTo>
                <a:lnTo>
                  <a:pt x="1075" y="767"/>
                </a:lnTo>
                <a:lnTo>
                  <a:pt x="1122" y="742"/>
                </a:lnTo>
                <a:lnTo>
                  <a:pt x="1172" y="718"/>
                </a:lnTo>
                <a:lnTo>
                  <a:pt x="1224" y="697"/>
                </a:lnTo>
                <a:lnTo>
                  <a:pt x="1282" y="680"/>
                </a:lnTo>
                <a:lnTo>
                  <a:pt x="1341" y="665"/>
                </a:lnTo>
                <a:lnTo>
                  <a:pt x="1405" y="654"/>
                </a:lnTo>
                <a:lnTo>
                  <a:pt x="1472" y="648"/>
                </a:lnTo>
                <a:lnTo>
                  <a:pt x="1541" y="644"/>
                </a:lnTo>
                <a:close/>
                <a:moveTo>
                  <a:pt x="2570" y="423"/>
                </a:moveTo>
                <a:lnTo>
                  <a:pt x="2592" y="429"/>
                </a:lnTo>
                <a:lnTo>
                  <a:pt x="2613" y="439"/>
                </a:lnTo>
                <a:lnTo>
                  <a:pt x="2632" y="453"/>
                </a:lnTo>
                <a:lnTo>
                  <a:pt x="2647" y="472"/>
                </a:lnTo>
                <a:lnTo>
                  <a:pt x="2657" y="493"/>
                </a:lnTo>
                <a:lnTo>
                  <a:pt x="2661" y="515"/>
                </a:lnTo>
                <a:lnTo>
                  <a:pt x="2661" y="538"/>
                </a:lnTo>
                <a:lnTo>
                  <a:pt x="2657" y="560"/>
                </a:lnTo>
                <a:lnTo>
                  <a:pt x="2647" y="580"/>
                </a:lnTo>
                <a:lnTo>
                  <a:pt x="2632" y="599"/>
                </a:lnTo>
                <a:lnTo>
                  <a:pt x="2373" y="860"/>
                </a:lnTo>
                <a:lnTo>
                  <a:pt x="2328" y="807"/>
                </a:lnTo>
                <a:lnTo>
                  <a:pt x="2281" y="757"/>
                </a:lnTo>
                <a:lnTo>
                  <a:pt x="2231" y="711"/>
                </a:lnTo>
                <a:lnTo>
                  <a:pt x="2486" y="453"/>
                </a:lnTo>
                <a:lnTo>
                  <a:pt x="2505" y="439"/>
                </a:lnTo>
                <a:lnTo>
                  <a:pt x="2526" y="429"/>
                </a:lnTo>
                <a:lnTo>
                  <a:pt x="2548" y="423"/>
                </a:lnTo>
                <a:lnTo>
                  <a:pt x="2570" y="423"/>
                </a:lnTo>
                <a:close/>
                <a:moveTo>
                  <a:pt x="535" y="423"/>
                </a:moveTo>
                <a:lnTo>
                  <a:pt x="557" y="429"/>
                </a:lnTo>
                <a:lnTo>
                  <a:pt x="578" y="439"/>
                </a:lnTo>
                <a:lnTo>
                  <a:pt x="596" y="453"/>
                </a:lnTo>
                <a:lnTo>
                  <a:pt x="852" y="711"/>
                </a:lnTo>
                <a:lnTo>
                  <a:pt x="802" y="757"/>
                </a:lnTo>
                <a:lnTo>
                  <a:pt x="755" y="807"/>
                </a:lnTo>
                <a:lnTo>
                  <a:pt x="711" y="860"/>
                </a:lnTo>
                <a:lnTo>
                  <a:pt x="451" y="599"/>
                </a:lnTo>
                <a:lnTo>
                  <a:pt x="437" y="580"/>
                </a:lnTo>
                <a:lnTo>
                  <a:pt x="427" y="560"/>
                </a:lnTo>
                <a:lnTo>
                  <a:pt x="421" y="538"/>
                </a:lnTo>
                <a:lnTo>
                  <a:pt x="421" y="515"/>
                </a:lnTo>
                <a:lnTo>
                  <a:pt x="427" y="493"/>
                </a:lnTo>
                <a:lnTo>
                  <a:pt x="437" y="472"/>
                </a:lnTo>
                <a:lnTo>
                  <a:pt x="451" y="453"/>
                </a:lnTo>
                <a:lnTo>
                  <a:pt x="470" y="439"/>
                </a:lnTo>
                <a:lnTo>
                  <a:pt x="491" y="429"/>
                </a:lnTo>
                <a:lnTo>
                  <a:pt x="513" y="423"/>
                </a:lnTo>
                <a:lnTo>
                  <a:pt x="535" y="423"/>
                </a:lnTo>
                <a:close/>
                <a:moveTo>
                  <a:pt x="1541" y="0"/>
                </a:moveTo>
                <a:lnTo>
                  <a:pt x="1566" y="2"/>
                </a:lnTo>
                <a:lnTo>
                  <a:pt x="1586" y="10"/>
                </a:lnTo>
                <a:lnTo>
                  <a:pt x="1606" y="22"/>
                </a:lnTo>
                <a:lnTo>
                  <a:pt x="1622" y="39"/>
                </a:lnTo>
                <a:lnTo>
                  <a:pt x="1634" y="57"/>
                </a:lnTo>
                <a:lnTo>
                  <a:pt x="1641" y="79"/>
                </a:lnTo>
                <a:lnTo>
                  <a:pt x="1644" y="103"/>
                </a:lnTo>
                <a:lnTo>
                  <a:pt x="1644" y="453"/>
                </a:lnTo>
                <a:lnTo>
                  <a:pt x="1594" y="449"/>
                </a:lnTo>
                <a:lnTo>
                  <a:pt x="1545" y="448"/>
                </a:lnTo>
                <a:lnTo>
                  <a:pt x="1542" y="448"/>
                </a:lnTo>
                <a:lnTo>
                  <a:pt x="1541" y="448"/>
                </a:lnTo>
                <a:lnTo>
                  <a:pt x="1539" y="448"/>
                </a:lnTo>
                <a:lnTo>
                  <a:pt x="1488" y="449"/>
                </a:lnTo>
                <a:lnTo>
                  <a:pt x="1439" y="453"/>
                </a:lnTo>
                <a:lnTo>
                  <a:pt x="1439" y="103"/>
                </a:lnTo>
                <a:lnTo>
                  <a:pt x="1441" y="79"/>
                </a:lnTo>
                <a:lnTo>
                  <a:pt x="1449" y="57"/>
                </a:lnTo>
                <a:lnTo>
                  <a:pt x="1461" y="39"/>
                </a:lnTo>
                <a:lnTo>
                  <a:pt x="1477" y="22"/>
                </a:lnTo>
                <a:lnTo>
                  <a:pt x="1496" y="10"/>
                </a:lnTo>
                <a:lnTo>
                  <a:pt x="1518" y="2"/>
                </a:lnTo>
                <a:lnTo>
                  <a:pt x="1541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B8336B8A-F196-4CF7-85A3-CFD9FE0E1ACF}"/>
              </a:ext>
            </a:extLst>
          </p:cNvPr>
          <p:cNvSpPr txBox="1"/>
          <p:nvPr/>
        </p:nvSpPr>
        <p:spPr>
          <a:xfrm>
            <a:off x="880697" y="6578672"/>
            <a:ext cx="701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2060"/>
                </a:solidFill>
                <a:latin typeface="Verdana"/>
                <a:cs typeface="Verdana"/>
              </a:rPr>
              <a:t>Source : Customer Orientation Score, AFB</a:t>
            </a:r>
          </a:p>
        </p:txBody>
      </p:sp>
    </p:spTree>
    <p:extLst>
      <p:ext uri="{BB962C8B-B14F-4D97-AF65-F5344CB8AC3E}">
        <p14:creationId xmlns:p14="http://schemas.microsoft.com/office/powerpoint/2010/main" val="572684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6" grpId="0"/>
      <p:bldP spid="27" grpId="0"/>
      <p:bldP spid="28" grpId="0"/>
      <p:bldP spid="30" grpId="0" animBg="1"/>
      <p:bldP spid="31" grpId="0" animBg="1"/>
      <p:bldP spid="34" grpId="0" animBg="1"/>
      <p:bldP spid="35" grpId="0" animBg="1"/>
      <p:bldP spid="36" grpId="0" animBg="1"/>
      <p:bldP spid="37" grpId="0" animBg="1"/>
      <p:bldP spid="3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5D58E3CC-97F8-4B2F-827B-3034C1C98FE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b="23691"/>
          <a:stretch/>
        </p:blipFill>
        <p:spPr>
          <a:xfrm>
            <a:off x="-7649" y="0"/>
            <a:ext cx="12199649" cy="69573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66152419-A4A7-4455-87CC-F83BD8D6BE7E}"/>
              </a:ext>
            </a:extLst>
          </p:cNvPr>
          <p:cNvSpPr txBox="1"/>
          <p:nvPr/>
        </p:nvSpPr>
        <p:spPr>
          <a:xfrm>
            <a:off x="584131" y="4007780"/>
            <a:ext cx="11342826" cy="106548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fr-FR" sz="2800" b="1" dirty="0">
                <a:solidFill>
                  <a:srgbClr val="0070C0"/>
                </a:solidFill>
                <a:latin typeface="Verdana"/>
                <a:cs typeface="Verdana"/>
              </a:rPr>
              <a:t>Le rôle des Offices de Tourisme </a:t>
            </a:r>
          </a:p>
        </p:txBody>
      </p:sp>
    </p:spTree>
    <p:extLst>
      <p:ext uri="{BB962C8B-B14F-4D97-AF65-F5344CB8AC3E}">
        <p14:creationId xmlns:p14="http://schemas.microsoft.com/office/powerpoint/2010/main" val="3399119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5D58E3CC-97F8-4B2F-827B-3034C1C98FE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b="23691"/>
          <a:stretch/>
        </p:blipFill>
        <p:spPr>
          <a:xfrm>
            <a:off x="-7649" y="0"/>
            <a:ext cx="12199649" cy="69573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66152419-A4A7-4455-87CC-F83BD8D6BE7E}"/>
              </a:ext>
            </a:extLst>
          </p:cNvPr>
          <p:cNvSpPr txBox="1"/>
          <p:nvPr/>
        </p:nvSpPr>
        <p:spPr>
          <a:xfrm>
            <a:off x="-7650" y="265120"/>
            <a:ext cx="12199649" cy="106548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fr-FR" sz="2800" b="1" dirty="0">
                <a:solidFill>
                  <a:srgbClr val="0070C0"/>
                </a:solidFill>
                <a:latin typeface="Verdana"/>
                <a:cs typeface="Verdana"/>
              </a:rPr>
              <a:t>Offices de Tourisme = Directions Expérience Client des territoires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A17C9CE-CF33-4479-81D0-568BE41E93FF}"/>
              </a:ext>
            </a:extLst>
          </p:cNvPr>
          <p:cNvSpPr txBox="1"/>
          <p:nvPr/>
        </p:nvSpPr>
        <p:spPr>
          <a:xfrm>
            <a:off x="17750" y="1776420"/>
            <a:ext cx="12199649" cy="106548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fr-FR" sz="2800" b="1" dirty="0">
                <a:solidFill>
                  <a:srgbClr val="0070C0"/>
                </a:solidFill>
                <a:latin typeface="Verdana"/>
                <a:cs typeface="Verdana"/>
              </a:rPr>
              <a:t>Comprendre l’Expérience Client et diffuser la connaissance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E3BB633-E0EE-4F20-838A-2D3B4FFE77DC}"/>
              </a:ext>
            </a:extLst>
          </p:cNvPr>
          <p:cNvSpPr txBox="1"/>
          <p:nvPr/>
        </p:nvSpPr>
        <p:spPr>
          <a:xfrm>
            <a:off x="17749" y="3078510"/>
            <a:ext cx="12199649" cy="106548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fr-FR" sz="2800" b="1" dirty="0">
                <a:solidFill>
                  <a:srgbClr val="0070C0"/>
                </a:solidFill>
                <a:latin typeface="Verdana"/>
                <a:cs typeface="Verdana"/>
              </a:rPr>
              <a:t>Proposer et arbitrer les actions d’amélioration de l’Expérience Client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4E34CEA-E10C-4359-BE47-C35699A3AE0F}"/>
              </a:ext>
            </a:extLst>
          </p:cNvPr>
          <p:cNvSpPr txBox="1"/>
          <p:nvPr/>
        </p:nvSpPr>
        <p:spPr>
          <a:xfrm>
            <a:off x="17750" y="4454359"/>
            <a:ext cx="12199649" cy="106548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fr-FR" sz="2800" b="1" dirty="0">
                <a:solidFill>
                  <a:srgbClr val="0070C0"/>
                </a:solidFill>
                <a:latin typeface="Verdana"/>
                <a:cs typeface="Verdana"/>
              </a:rPr>
              <a:t>Organiser les prises de conscience, la montée en compétences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B90A630-59AC-445C-99B9-F9EFA3082A70}"/>
              </a:ext>
            </a:extLst>
          </p:cNvPr>
          <p:cNvSpPr txBox="1"/>
          <p:nvPr/>
        </p:nvSpPr>
        <p:spPr>
          <a:xfrm>
            <a:off x="17749" y="5582063"/>
            <a:ext cx="12199649" cy="106548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fr-FR" sz="2800" b="1" dirty="0">
                <a:solidFill>
                  <a:srgbClr val="0070C0"/>
                </a:solidFill>
                <a:latin typeface="Verdana"/>
                <a:cs typeface="Verdana"/>
              </a:rPr>
              <a:t>Mesurer les résultats</a:t>
            </a:r>
          </a:p>
        </p:txBody>
      </p:sp>
    </p:spTree>
    <p:extLst>
      <p:ext uri="{BB962C8B-B14F-4D97-AF65-F5344CB8AC3E}">
        <p14:creationId xmlns:p14="http://schemas.microsoft.com/office/powerpoint/2010/main" val="2737827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4" grpId="0"/>
      <p:bldP spid="5" grpId="0"/>
      <p:bldP spid="7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9D7496B2-DBC3-44A2-8A45-B561C340B27E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645" y="4115123"/>
            <a:ext cx="1274155" cy="22754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6DDD4C07-B0E8-4088-A9E5-CB0748BD6FA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913" t="27034" r="3233" b="10724"/>
          <a:stretch/>
        </p:blipFill>
        <p:spPr>
          <a:xfrm>
            <a:off x="447262" y="899817"/>
            <a:ext cx="3715163" cy="2069444"/>
          </a:xfrm>
          <a:prstGeom prst="rect">
            <a:avLst/>
          </a:prstGeom>
          <a:ln>
            <a:solidFill>
              <a:schemeClr val="accent3"/>
            </a:solidFill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53152EDF-6B1F-48CF-99A0-9ABC4FE5BED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2282" t="27033" r="8452" b="12753"/>
          <a:stretch/>
        </p:blipFill>
        <p:spPr>
          <a:xfrm>
            <a:off x="1460663" y="2171701"/>
            <a:ext cx="3720722" cy="2126326"/>
          </a:xfrm>
          <a:prstGeom prst="rect">
            <a:avLst/>
          </a:prstGeom>
          <a:ln>
            <a:solidFill>
              <a:schemeClr val="accent3"/>
            </a:solidFill>
          </a:ln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9018CCF6-2D7A-42F2-8B14-D87CA96092E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4390"/>
          <a:stretch/>
        </p:blipFill>
        <p:spPr>
          <a:xfrm>
            <a:off x="7213600" y="685800"/>
            <a:ext cx="4694289" cy="2894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284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5D58E3CC-97F8-4B2F-827B-3034C1C98F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3691"/>
          <a:stretch/>
        </p:blipFill>
        <p:spPr>
          <a:xfrm>
            <a:off x="-7650" y="-1"/>
            <a:ext cx="12199649" cy="6957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9868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5D58E3CC-97F8-4B2F-827B-3034C1C98FE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b="23691"/>
          <a:stretch/>
        </p:blipFill>
        <p:spPr>
          <a:xfrm>
            <a:off x="-7649" y="0"/>
            <a:ext cx="12199649" cy="69573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DAE71F6A-F01C-4595-9046-BF921C2691F5}"/>
              </a:ext>
            </a:extLst>
          </p:cNvPr>
          <p:cNvSpPr txBox="1"/>
          <p:nvPr/>
        </p:nvSpPr>
        <p:spPr>
          <a:xfrm>
            <a:off x="584131" y="1798982"/>
            <a:ext cx="11342826" cy="106548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fr-FR" sz="2800" b="1" dirty="0">
                <a:solidFill>
                  <a:srgbClr val="0070C0"/>
                </a:solidFill>
                <a:latin typeface="Verdana"/>
                <a:cs typeface="Verdana"/>
              </a:rPr>
              <a:t>Pourquoi s’intéresser à l’Expérience Client ?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40AC8F8-C96E-4419-93C1-00006343EFEF}"/>
              </a:ext>
            </a:extLst>
          </p:cNvPr>
          <p:cNvSpPr txBox="1"/>
          <p:nvPr/>
        </p:nvSpPr>
        <p:spPr>
          <a:xfrm>
            <a:off x="584131" y="2885658"/>
            <a:ext cx="11342826" cy="106548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fr-FR" sz="2800" b="1" dirty="0">
                <a:solidFill>
                  <a:srgbClr val="0070C0"/>
                </a:solidFill>
                <a:latin typeface="Verdana"/>
                <a:cs typeface="Verdana"/>
              </a:rPr>
              <a:t>Partage d’expériences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6152419-A4A7-4455-87CC-F83BD8D6BE7E}"/>
              </a:ext>
            </a:extLst>
          </p:cNvPr>
          <p:cNvSpPr txBox="1"/>
          <p:nvPr/>
        </p:nvSpPr>
        <p:spPr>
          <a:xfrm>
            <a:off x="584131" y="4007780"/>
            <a:ext cx="11342826" cy="106548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fr-FR" sz="2800" b="1" dirty="0">
                <a:solidFill>
                  <a:srgbClr val="0070C0"/>
                </a:solidFill>
                <a:latin typeface="Verdana"/>
                <a:cs typeface="Verdana"/>
              </a:rPr>
              <a:t>Le rôle des Offices de Tourisme </a:t>
            </a:r>
          </a:p>
        </p:txBody>
      </p:sp>
    </p:spTree>
    <p:extLst>
      <p:ext uri="{BB962C8B-B14F-4D97-AF65-F5344CB8AC3E}">
        <p14:creationId xmlns:p14="http://schemas.microsoft.com/office/powerpoint/2010/main" val="4105051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5D58E3CC-97F8-4B2F-827B-3034C1C98FE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b="23691"/>
          <a:stretch/>
        </p:blipFill>
        <p:spPr>
          <a:xfrm>
            <a:off x="-7649" y="0"/>
            <a:ext cx="12199649" cy="69573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DAE71F6A-F01C-4595-9046-BF921C2691F5}"/>
              </a:ext>
            </a:extLst>
          </p:cNvPr>
          <p:cNvSpPr txBox="1"/>
          <p:nvPr/>
        </p:nvSpPr>
        <p:spPr>
          <a:xfrm>
            <a:off x="584131" y="1798982"/>
            <a:ext cx="11342826" cy="106548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fr-FR" sz="2800" b="1" dirty="0">
                <a:solidFill>
                  <a:srgbClr val="0070C0"/>
                </a:solidFill>
                <a:latin typeface="Verdana"/>
                <a:cs typeface="Verdana"/>
              </a:rPr>
              <a:t>Pourquoi s’intéresser à l’Expérience Client ?</a:t>
            </a:r>
          </a:p>
        </p:txBody>
      </p:sp>
    </p:spTree>
    <p:extLst>
      <p:ext uri="{BB962C8B-B14F-4D97-AF65-F5344CB8AC3E}">
        <p14:creationId xmlns:p14="http://schemas.microsoft.com/office/powerpoint/2010/main" val="15264809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D033B6DF-7D00-4F8F-A347-028E6A469FC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b="23691"/>
          <a:stretch/>
        </p:blipFill>
        <p:spPr>
          <a:xfrm>
            <a:off x="-7649" y="0"/>
            <a:ext cx="12199649" cy="69573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D9C3847-695B-4935-88CD-92018DAF6A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1298" y="2495479"/>
            <a:ext cx="5871629" cy="425640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18681DC-6742-4A9E-BC21-ACF2DDEC1412}"/>
              </a:ext>
            </a:extLst>
          </p:cNvPr>
          <p:cNvSpPr/>
          <p:nvPr/>
        </p:nvSpPr>
        <p:spPr>
          <a:xfrm>
            <a:off x="164770" y="1440604"/>
            <a:ext cx="11343794" cy="963304"/>
          </a:xfrm>
          <a:prstGeom prst="rect">
            <a:avLst/>
          </a:prstGeom>
          <a:noFill/>
        </p:spPr>
        <p:txBody>
          <a:bodyPr wrap="square" lIns="36000" rIns="36000" rtlCol="0" anchor="ctr" anchorCtr="0">
            <a:noAutofit/>
          </a:bodyPr>
          <a:lstStyle/>
          <a:p>
            <a:pPr>
              <a:buClr>
                <a:schemeClr val="accent6"/>
              </a:buClr>
            </a:pPr>
            <a:r>
              <a:rPr lang="fr-FR" sz="2400" dirty="0">
                <a:solidFill>
                  <a:srgbClr val="0070C0"/>
                </a:solidFill>
              </a:rPr>
              <a:t>Selon les secteurs d’activité, la recommandation d’un pair pèse aujourd’hui entre 50 à 90 % sur la décision finale d’achat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8986046-6129-4BCA-8983-F53FCEC005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443" y="3499603"/>
            <a:ext cx="2883731" cy="1614890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088D04FF-4FCF-4DFE-A9BC-6A91A214BF74}"/>
              </a:ext>
            </a:extLst>
          </p:cNvPr>
          <p:cNvSpPr txBox="1"/>
          <p:nvPr/>
        </p:nvSpPr>
        <p:spPr>
          <a:xfrm>
            <a:off x="623887" y="526773"/>
            <a:ext cx="11342826" cy="1065489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fr-FR" sz="2800" b="1" dirty="0">
                <a:solidFill>
                  <a:srgbClr val="0070C0"/>
                </a:solidFill>
                <a:latin typeface="Verdana"/>
                <a:cs typeface="Verdana"/>
              </a:rPr>
              <a:t>Le client a pris le pouvoir </a:t>
            </a:r>
          </a:p>
        </p:txBody>
      </p:sp>
    </p:spTree>
    <p:extLst>
      <p:ext uri="{BB962C8B-B14F-4D97-AF65-F5344CB8AC3E}">
        <p14:creationId xmlns:p14="http://schemas.microsoft.com/office/powerpoint/2010/main" val="21351569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Image 36">
            <a:extLst>
              <a:ext uri="{FF2B5EF4-FFF2-40B4-BE49-F238E27FC236}">
                <a16:creationId xmlns:a16="http://schemas.microsoft.com/office/drawing/2014/main" id="{07A585A2-596B-437E-B8EF-F63D52BFBF7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b="23691"/>
          <a:stretch/>
        </p:blipFill>
        <p:spPr>
          <a:xfrm>
            <a:off x="-7649" y="0"/>
            <a:ext cx="12199649" cy="69573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Rectangle 3">
            <a:extLst>
              <a:ext uri="{FF2B5EF4-FFF2-40B4-BE49-F238E27FC236}">
                <a16:creationId xmlns:a16="http://schemas.microsoft.com/office/drawing/2014/main" id="{4C411F70-8897-499B-B059-3E2ED2B525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4372" y="3158756"/>
            <a:ext cx="864394" cy="828023"/>
          </a:xfrm>
          <a:prstGeom prst="rect">
            <a:avLst/>
          </a:prstGeom>
          <a:noFill/>
          <a:ln w="9528">
            <a:solidFill>
              <a:srgbClr val="C0504D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 anchorCtr="1"/>
          <a:lstStyle>
            <a:lvl1pPr defTabSz="76041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760413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76041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760413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760413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7604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7604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7604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7604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110000"/>
              </a:lnSpc>
              <a:spcBef>
                <a:spcPts val="375"/>
              </a:spcBef>
              <a:buNone/>
            </a:pPr>
            <a:r>
              <a:rPr lang="fr-FR" altLang="fr-FR" sz="1500" dirty="0">
                <a:solidFill>
                  <a:srgbClr val="000000"/>
                </a:solidFill>
                <a:latin typeface="Helvetica" panose="020B0604020202020204" pitchFamily="34" charset="0"/>
              </a:rPr>
              <a:t>Fidélité</a:t>
            </a:r>
          </a:p>
          <a:p>
            <a:pPr algn="ctr">
              <a:lnSpc>
                <a:spcPct val="110000"/>
              </a:lnSpc>
              <a:spcBef>
                <a:spcPts val="375"/>
              </a:spcBef>
              <a:buNone/>
            </a:pPr>
            <a:r>
              <a:rPr lang="fr-FR" altLang="fr-FR" sz="1500" dirty="0">
                <a:solidFill>
                  <a:srgbClr val="000000"/>
                </a:solidFill>
                <a:latin typeface="Helvetica" panose="020B0604020202020204" pitchFamily="34" charset="0"/>
              </a:rPr>
              <a:t>active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87D46248-EA98-4235-A16B-0B5279C730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15966" y="3465230"/>
            <a:ext cx="701279" cy="409575"/>
          </a:xfrm>
          <a:prstGeom prst="rect">
            <a:avLst/>
          </a:prstGeom>
          <a:noFill/>
          <a:ln w="9528">
            <a:solidFill>
              <a:srgbClr val="C0504D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 anchorCtr="1"/>
          <a:lstStyle>
            <a:lvl1pPr defTabSz="76041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760413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76041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760413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760413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7604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7604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7604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7604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110000"/>
              </a:lnSpc>
              <a:spcBef>
                <a:spcPts val="375"/>
              </a:spcBef>
              <a:buNone/>
            </a:pPr>
            <a:r>
              <a:rPr lang="fr-FR" altLang="fr-FR" sz="1500">
                <a:solidFill>
                  <a:srgbClr val="000000"/>
                </a:solidFill>
                <a:latin typeface="Helvetica" panose="020B0604020202020204" pitchFamily="34" charset="0"/>
              </a:rPr>
              <a:t>Profit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28E6B54-93C9-467D-865A-6DA2B4DE70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90589" y="2547256"/>
            <a:ext cx="1782365" cy="414338"/>
          </a:xfrm>
          <a:prstGeom prst="rect">
            <a:avLst/>
          </a:prstGeom>
          <a:noFill/>
          <a:ln w="9528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 anchorCtr="1"/>
          <a:lstStyle>
            <a:lvl1pPr defTabSz="76041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760413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76041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760413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760413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7604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7604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7604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7604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130000"/>
              </a:lnSpc>
              <a:spcBef>
                <a:spcPts val="375"/>
              </a:spcBef>
              <a:buNone/>
            </a:pPr>
            <a:r>
              <a:rPr lang="fr-FR" altLang="fr-FR" sz="1500" dirty="0">
                <a:solidFill>
                  <a:srgbClr val="000000"/>
                </a:solidFill>
                <a:latin typeface="Helvetica" panose="020B0604020202020204" pitchFamily="34" charset="0"/>
              </a:rPr>
              <a:t>Bouche à oreille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936071A-3BD3-4C01-83AE-AFFC154C02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90589" y="3087802"/>
            <a:ext cx="1782365" cy="584597"/>
          </a:xfrm>
          <a:prstGeom prst="rect">
            <a:avLst/>
          </a:prstGeom>
          <a:noFill/>
          <a:ln w="9528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 anchorCtr="1"/>
          <a:lstStyle>
            <a:lvl1pPr defTabSz="76041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760413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76041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760413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760413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7604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7604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7604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7604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130000"/>
              </a:lnSpc>
              <a:spcBef>
                <a:spcPts val="375"/>
              </a:spcBef>
              <a:buNone/>
            </a:pPr>
            <a:r>
              <a:rPr lang="fr-FR" altLang="fr-FR" sz="1500">
                <a:solidFill>
                  <a:srgbClr val="000000"/>
                </a:solidFill>
                <a:latin typeface="Helvetica" panose="020B0604020202020204" pitchFamily="34" charset="0"/>
              </a:rPr>
              <a:t>Réduction des coûts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3BF9E88-D0F0-42D4-AF0B-837E1EC750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90589" y="3842658"/>
            <a:ext cx="1782365" cy="378619"/>
          </a:xfrm>
          <a:prstGeom prst="rect">
            <a:avLst/>
          </a:prstGeom>
          <a:noFill/>
          <a:ln w="9528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 anchorCtr="1"/>
          <a:lstStyle>
            <a:lvl1pPr defTabSz="76041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760413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76041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760413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760413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7604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7604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7604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7604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120000"/>
              </a:lnSpc>
              <a:spcBef>
                <a:spcPts val="375"/>
              </a:spcBef>
              <a:buNone/>
            </a:pPr>
            <a:r>
              <a:rPr lang="fr-FR" altLang="fr-FR" sz="1500">
                <a:solidFill>
                  <a:srgbClr val="000000"/>
                </a:solidFill>
                <a:latin typeface="Helvetica" panose="020B0604020202020204" pitchFamily="34" charset="0"/>
              </a:rPr>
              <a:t>Achats croisés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973F200-7F3F-4541-B957-23B30B2665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90589" y="4492738"/>
            <a:ext cx="1782365" cy="377429"/>
          </a:xfrm>
          <a:prstGeom prst="rect">
            <a:avLst/>
          </a:prstGeom>
          <a:noFill/>
          <a:ln w="9528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 anchorCtr="1"/>
          <a:lstStyle>
            <a:lvl1pPr defTabSz="76041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760413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76041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760413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760413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7604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7604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7604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7604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110000"/>
              </a:lnSpc>
              <a:spcBef>
                <a:spcPts val="375"/>
              </a:spcBef>
              <a:buNone/>
            </a:pPr>
            <a:r>
              <a:rPr lang="fr-FR" altLang="fr-FR" sz="1500">
                <a:solidFill>
                  <a:srgbClr val="000000"/>
                </a:solidFill>
                <a:latin typeface="Helvetica" panose="020B0604020202020204" pitchFamily="34" charset="0"/>
              </a:rPr>
              <a:t>Price Premium</a:t>
            </a:r>
          </a:p>
        </p:txBody>
      </p:sp>
      <p:cxnSp>
        <p:nvCxnSpPr>
          <p:cNvPr id="12" name="AutoShape 9">
            <a:extLst>
              <a:ext uri="{FF2B5EF4-FFF2-40B4-BE49-F238E27FC236}">
                <a16:creationId xmlns:a16="http://schemas.microsoft.com/office/drawing/2014/main" id="{BCCFF1AB-4804-4986-9FE9-222D833BBBF2}"/>
              </a:ext>
            </a:extLst>
          </p:cNvPr>
          <p:cNvCxnSpPr>
            <a:cxnSpLocks noChangeShapeType="1"/>
            <a:stCxn id="6" idx="3"/>
            <a:endCxn id="8" idx="1"/>
          </p:cNvCxnSpPr>
          <p:nvPr/>
        </p:nvCxnSpPr>
        <p:spPr bwMode="auto">
          <a:xfrm flipV="1">
            <a:off x="6348766" y="2754425"/>
            <a:ext cx="1241823" cy="818343"/>
          </a:xfrm>
          <a:prstGeom prst="straightConnector1">
            <a:avLst/>
          </a:prstGeom>
          <a:noFill/>
          <a:ln w="28575">
            <a:solidFill>
              <a:srgbClr val="C0504D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" name="AutoShape 10">
            <a:extLst>
              <a:ext uri="{FF2B5EF4-FFF2-40B4-BE49-F238E27FC236}">
                <a16:creationId xmlns:a16="http://schemas.microsoft.com/office/drawing/2014/main" id="{5583E520-DD91-4AA4-9FD7-B32A46B59C49}"/>
              </a:ext>
            </a:extLst>
          </p:cNvPr>
          <p:cNvCxnSpPr>
            <a:cxnSpLocks noChangeShapeType="1"/>
            <a:stCxn id="6" idx="3"/>
            <a:endCxn id="9" idx="1"/>
          </p:cNvCxnSpPr>
          <p:nvPr/>
        </p:nvCxnSpPr>
        <p:spPr bwMode="auto">
          <a:xfrm flipV="1">
            <a:off x="6348766" y="3380101"/>
            <a:ext cx="1241823" cy="192667"/>
          </a:xfrm>
          <a:prstGeom prst="straightConnector1">
            <a:avLst/>
          </a:prstGeom>
          <a:noFill/>
          <a:ln w="28575">
            <a:solidFill>
              <a:srgbClr val="C0504D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" name="AutoShape 11">
            <a:extLst>
              <a:ext uri="{FF2B5EF4-FFF2-40B4-BE49-F238E27FC236}">
                <a16:creationId xmlns:a16="http://schemas.microsoft.com/office/drawing/2014/main" id="{CBC58145-ED49-4624-B5F1-358152DD8F49}"/>
              </a:ext>
            </a:extLst>
          </p:cNvPr>
          <p:cNvCxnSpPr>
            <a:cxnSpLocks noChangeShapeType="1"/>
            <a:stCxn id="6" idx="3"/>
            <a:endCxn id="10" idx="1"/>
          </p:cNvCxnSpPr>
          <p:nvPr/>
        </p:nvCxnSpPr>
        <p:spPr bwMode="auto">
          <a:xfrm>
            <a:off x="6348766" y="3572768"/>
            <a:ext cx="1241823" cy="459200"/>
          </a:xfrm>
          <a:prstGeom prst="straightConnector1">
            <a:avLst/>
          </a:prstGeom>
          <a:noFill/>
          <a:ln w="28575">
            <a:solidFill>
              <a:srgbClr val="C0504D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" name="AutoShape 12">
            <a:extLst>
              <a:ext uri="{FF2B5EF4-FFF2-40B4-BE49-F238E27FC236}">
                <a16:creationId xmlns:a16="http://schemas.microsoft.com/office/drawing/2014/main" id="{42C73AC9-3AEB-4AD2-AC6A-A9C8A9893AFA}"/>
              </a:ext>
            </a:extLst>
          </p:cNvPr>
          <p:cNvCxnSpPr>
            <a:cxnSpLocks noChangeShapeType="1"/>
            <a:stCxn id="6" idx="3"/>
            <a:endCxn id="11" idx="1"/>
          </p:cNvCxnSpPr>
          <p:nvPr/>
        </p:nvCxnSpPr>
        <p:spPr bwMode="auto">
          <a:xfrm>
            <a:off x="6348766" y="3572768"/>
            <a:ext cx="1241823" cy="1108685"/>
          </a:xfrm>
          <a:prstGeom prst="straightConnector1">
            <a:avLst/>
          </a:prstGeom>
          <a:noFill/>
          <a:ln w="28575">
            <a:solidFill>
              <a:srgbClr val="C0504D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6" name="AutoShape 13">
            <a:extLst>
              <a:ext uri="{FF2B5EF4-FFF2-40B4-BE49-F238E27FC236}">
                <a16:creationId xmlns:a16="http://schemas.microsoft.com/office/drawing/2014/main" id="{EC47B8C6-5774-4112-AC2B-AD688DFDD0D5}"/>
              </a:ext>
            </a:extLst>
          </p:cNvPr>
          <p:cNvCxnSpPr>
            <a:cxnSpLocks noChangeShapeType="1"/>
            <a:stCxn id="8" idx="3"/>
            <a:endCxn id="7" idx="1"/>
          </p:cNvCxnSpPr>
          <p:nvPr/>
        </p:nvCxnSpPr>
        <p:spPr bwMode="auto">
          <a:xfrm>
            <a:off x="9372954" y="2754426"/>
            <a:ext cx="1243013" cy="915591"/>
          </a:xfrm>
          <a:prstGeom prst="straightConnector1">
            <a:avLst/>
          </a:prstGeom>
          <a:noFill/>
          <a:ln w="28575">
            <a:solidFill>
              <a:srgbClr val="C0504D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7" name="AutoShape 14">
            <a:extLst>
              <a:ext uri="{FF2B5EF4-FFF2-40B4-BE49-F238E27FC236}">
                <a16:creationId xmlns:a16="http://schemas.microsoft.com/office/drawing/2014/main" id="{842916E0-D141-4905-BB72-0F8676CA4385}"/>
              </a:ext>
            </a:extLst>
          </p:cNvPr>
          <p:cNvCxnSpPr>
            <a:cxnSpLocks noChangeShapeType="1"/>
            <a:stCxn id="9" idx="3"/>
            <a:endCxn id="7" idx="1"/>
          </p:cNvCxnSpPr>
          <p:nvPr/>
        </p:nvCxnSpPr>
        <p:spPr bwMode="auto">
          <a:xfrm>
            <a:off x="9372954" y="3379504"/>
            <a:ext cx="1243013" cy="290513"/>
          </a:xfrm>
          <a:prstGeom prst="straightConnector1">
            <a:avLst/>
          </a:prstGeom>
          <a:noFill/>
          <a:ln w="28575">
            <a:solidFill>
              <a:srgbClr val="C0504D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8" name="AutoShape 15">
            <a:extLst>
              <a:ext uri="{FF2B5EF4-FFF2-40B4-BE49-F238E27FC236}">
                <a16:creationId xmlns:a16="http://schemas.microsoft.com/office/drawing/2014/main" id="{84930921-703C-4951-9649-0DD210105751}"/>
              </a:ext>
            </a:extLst>
          </p:cNvPr>
          <p:cNvCxnSpPr>
            <a:cxnSpLocks noChangeShapeType="1"/>
            <a:stCxn id="10" idx="3"/>
            <a:endCxn id="7" idx="1"/>
          </p:cNvCxnSpPr>
          <p:nvPr/>
        </p:nvCxnSpPr>
        <p:spPr bwMode="auto">
          <a:xfrm flipV="1">
            <a:off x="9372954" y="3670016"/>
            <a:ext cx="1243013" cy="361950"/>
          </a:xfrm>
          <a:prstGeom prst="straightConnector1">
            <a:avLst/>
          </a:prstGeom>
          <a:noFill/>
          <a:ln w="28575">
            <a:solidFill>
              <a:srgbClr val="C0504D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" name="AutoShape 16">
            <a:extLst>
              <a:ext uri="{FF2B5EF4-FFF2-40B4-BE49-F238E27FC236}">
                <a16:creationId xmlns:a16="http://schemas.microsoft.com/office/drawing/2014/main" id="{2074EEA3-06CE-4D1D-91CD-EB0EA3786EA5}"/>
              </a:ext>
            </a:extLst>
          </p:cNvPr>
          <p:cNvCxnSpPr>
            <a:cxnSpLocks noChangeShapeType="1"/>
            <a:stCxn id="11" idx="3"/>
            <a:endCxn id="7" idx="1"/>
          </p:cNvCxnSpPr>
          <p:nvPr/>
        </p:nvCxnSpPr>
        <p:spPr bwMode="auto">
          <a:xfrm flipV="1">
            <a:off x="9372954" y="3670018"/>
            <a:ext cx="1243013" cy="1012031"/>
          </a:xfrm>
          <a:prstGeom prst="straightConnector1">
            <a:avLst/>
          </a:prstGeom>
          <a:noFill/>
          <a:ln w="28575">
            <a:solidFill>
              <a:srgbClr val="C0504D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0" name="Titre 1">
            <a:extLst>
              <a:ext uri="{FF2B5EF4-FFF2-40B4-BE49-F238E27FC236}">
                <a16:creationId xmlns:a16="http://schemas.microsoft.com/office/drawing/2014/main" id="{F691DEB7-B377-4709-9AB7-0F86DA2425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2770" y="5157066"/>
            <a:ext cx="6858000" cy="306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500" b="1" i="1" dirty="0">
                <a:solidFill>
                  <a:prstClr val="black"/>
                </a:solidFill>
                <a:latin typeface="Verdana" panose="020B0604030504040204" pitchFamily="34" charset="0"/>
              </a:rPr>
              <a:t>« Les 4 chemins »*</a:t>
            </a:r>
            <a:endParaRPr lang="fr-FR" altLang="fr-FR" sz="1800" b="1" i="1" dirty="0">
              <a:solidFill>
                <a:prstClr val="black"/>
              </a:solidFill>
              <a:latin typeface="Verdana" panose="020B0604030504040204" pitchFamily="34" charset="0"/>
            </a:endParaRPr>
          </a:p>
        </p:txBody>
      </p:sp>
      <p:sp>
        <p:nvSpPr>
          <p:cNvPr id="21" name="Rectangle 3">
            <a:extLst>
              <a:ext uri="{FF2B5EF4-FFF2-40B4-BE49-F238E27FC236}">
                <a16:creationId xmlns:a16="http://schemas.microsoft.com/office/drawing/2014/main" id="{B379C07A-9B5B-4C0C-8042-0F7B722423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95625" y="3156300"/>
            <a:ext cx="1241822" cy="828023"/>
          </a:xfrm>
          <a:prstGeom prst="rect">
            <a:avLst/>
          </a:prstGeom>
          <a:noFill/>
          <a:ln w="9528">
            <a:solidFill>
              <a:srgbClr val="C0504D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 anchorCtr="1"/>
          <a:lstStyle>
            <a:lvl1pPr defTabSz="76041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760413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76041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760413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760413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7604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7604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7604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7604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110000"/>
              </a:lnSpc>
              <a:spcBef>
                <a:spcPts val="375"/>
              </a:spcBef>
              <a:buNone/>
            </a:pPr>
            <a:r>
              <a:rPr lang="fr-FR" altLang="fr-FR" sz="1500" dirty="0">
                <a:solidFill>
                  <a:srgbClr val="000000"/>
                </a:solidFill>
                <a:latin typeface="Helvetica" panose="020B0604020202020204" pitchFamily="34" charset="0"/>
              </a:rPr>
              <a:t>Satisfaction client</a:t>
            </a:r>
          </a:p>
        </p:txBody>
      </p:sp>
      <p:cxnSp>
        <p:nvCxnSpPr>
          <p:cNvPr id="22" name="AutoShape 10">
            <a:extLst>
              <a:ext uri="{FF2B5EF4-FFF2-40B4-BE49-F238E27FC236}">
                <a16:creationId xmlns:a16="http://schemas.microsoft.com/office/drawing/2014/main" id="{8B8CD746-267D-47D4-A5F0-1FD8292743FC}"/>
              </a:ext>
            </a:extLst>
          </p:cNvPr>
          <p:cNvCxnSpPr>
            <a:cxnSpLocks noChangeShapeType="1"/>
            <a:stCxn id="21" idx="3"/>
            <a:endCxn id="6" idx="1"/>
          </p:cNvCxnSpPr>
          <p:nvPr/>
        </p:nvCxnSpPr>
        <p:spPr bwMode="auto">
          <a:xfrm>
            <a:off x="5137447" y="3570312"/>
            <a:ext cx="346925" cy="2456"/>
          </a:xfrm>
          <a:prstGeom prst="straightConnector1">
            <a:avLst/>
          </a:prstGeom>
          <a:noFill/>
          <a:ln w="28575">
            <a:solidFill>
              <a:srgbClr val="C0504D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3" name="Rectangle 3">
            <a:extLst>
              <a:ext uri="{FF2B5EF4-FFF2-40B4-BE49-F238E27FC236}">
                <a16:creationId xmlns:a16="http://schemas.microsoft.com/office/drawing/2014/main" id="{B1EB910E-CE4A-463D-8B9D-2659037FC7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1246" y="3156300"/>
            <a:ext cx="1241822" cy="828023"/>
          </a:xfrm>
          <a:prstGeom prst="rect">
            <a:avLst/>
          </a:prstGeom>
          <a:noFill/>
          <a:ln w="9528">
            <a:solidFill>
              <a:srgbClr val="C0504D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 anchorCtr="1"/>
          <a:lstStyle>
            <a:lvl1pPr defTabSz="76041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760413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76041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760413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760413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7604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7604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7604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7604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fr-FR" altLang="fr-FR" sz="1500" dirty="0">
                <a:solidFill>
                  <a:srgbClr val="000000"/>
                </a:solidFill>
                <a:latin typeface="Helvetica" panose="020B0604020202020204" pitchFamily="34" charset="0"/>
              </a:rPr>
              <a:t>Attitudes</a:t>
            </a:r>
          </a:p>
          <a:p>
            <a:pPr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fr-FR" altLang="fr-FR" sz="1500" dirty="0">
                <a:solidFill>
                  <a:srgbClr val="000000"/>
                </a:solidFill>
                <a:latin typeface="Helvetica" panose="020B0604020202020204" pitchFamily="34" charset="0"/>
              </a:rPr>
              <a:t>Croyances </a:t>
            </a:r>
          </a:p>
          <a:p>
            <a:pPr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fr-FR" altLang="fr-FR" sz="1500" dirty="0">
                <a:solidFill>
                  <a:srgbClr val="000000"/>
                </a:solidFill>
                <a:latin typeface="Helvetica" panose="020B0604020202020204" pitchFamily="34" charset="0"/>
              </a:rPr>
              <a:t>Normes</a:t>
            </a:r>
          </a:p>
        </p:txBody>
      </p:sp>
      <p:sp>
        <p:nvSpPr>
          <p:cNvPr id="24" name="Rectangle 3">
            <a:extLst>
              <a:ext uri="{FF2B5EF4-FFF2-40B4-BE49-F238E27FC236}">
                <a16:creationId xmlns:a16="http://schemas.microsoft.com/office/drawing/2014/main" id="{CBF7C88A-7A37-47F7-8702-524F0C2B33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9573" y="3182687"/>
            <a:ext cx="1619547" cy="792831"/>
          </a:xfrm>
          <a:prstGeom prst="rect">
            <a:avLst/>
          </a:prstGeom>
          <a:noFill/>
          <a:ln w="9528">
            <a:solidFill>
              <a:srgbClr val="C0504D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 anchorCtr="1"/>
          <a:lstStyle>
            <a:lvl1pPr defTabSz="76041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760413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76041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760413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760413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7604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7604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7604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7604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110000"/>
              </a:lnSpc>
              <a:spcBef>
                <a:spcPts val="375"/>
              </a:spcBef>
              <a:buNone/>
            </a:pPr>
            <a:r>
              <a:rPr lang="fr-FR" altLang="fr-FR" sz="1500" dirty="0">
                <a:solidFill>
                  <a:srgbClr val="000000"/>
                </a:solidFill>
                <a:latin typeface="Helvetica" panose="020B0604020202020204" pitchFamily="34" charset="0"/>
              </a:rPr>
              <a:t>Comportement</a:t>
            </a:r>
          </a:p>
          <a:p>
            <a:pPr algn="ctr">
              <a:lnSpc>
                <a:spcPct val="110000"/>
              </a:lnSpc>
              <a:spcBef>
                <a:spcPts val="375"/>
              </a:spcBef>
              <a:buNone/>
            </a:pPr>
            <a:r>
              <a:rPr lang="fr-FR" altLang="fr-FR" sz="1500" dirty="0">
                <a:solidFill>
                  <a:srgbClr val="000000"/>
                </a:solidFill>
                <a:latin typeface="Helvetica" panose="020B0604020202020204" pitchFamily="34" charset="0"/>
              </a:rPr>
              <a:t>collaborateur</a:t>
            </a:r>
          </a:p>
        </p:txBody>
      </p:sp>
      <p:cxnSp>
        <p:nvCxnSpPr>
          <p:cNvPr id="25" name="AutoShape 10">
            <a:extLst>
              <a:ext uri="{FF2B5EF4-FFF2-40B4-BE49-F238E27FC236}">
                <a16:creationId xmlns:a16="http://schemas.microsoft.com/office/drawing/2014/main" id="{F4826F5C-EF58-4A43-BAC7-0FF79839D85B}"/>
              </a:ext>
            </a:extLst>
          </p:cNvPr>
          <p:cNvCxnSpPr>
            <a:cxnSpLocks noChangeShapeType="1"/>
            <a:stCxn id="24" idx="3"/>
            <a:endCxn id="21" idx="1"/>
          </p:cNvCxnSpPr>
          <p:nvPr/>
        </p:nvCxnSpPr>
        <p:spPr bwMode="auto">
          <a:xfrm flipV="1">
            <a:off x="3689120" y="3570312"/>
            <a:ext cx="206505" cy="8791"/>
          </a:xfrm>
          <a:prstGeom prst="straightConnector1">
            <a:avLst/>
          </a:prstGeom>
          <a:noFill/>
          <a:ln w="28575">
            <a:solidFill>
              <a:srgbClr val="C0504D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6" name="AutoShape 10">
            <a:extLst>
              <a:ext uri="{FF2B5EF4-FFF2-40B4-BE49-F238E27FC236}">
                <a16:creationId xmlns:a16="http://schemas.microsoft.com/office/drawing/2014/main" id="{FBA8315C-87BD-484E-AC17-BC61F3AE1CA7}"/>
              </a:ext>
            </a:extLst>
          </p:cNvPr>
          <p:cNvCxnSpPr>
            <a:cxnSpLocks noChangeShapeType="1"/>
            <a:stCxn id="23" idx="3"/>
            <a:endCxn id="24" idx="1"/>
          </p:cNvCxnSpPr>
          <p:nvPr/>
        </p:nvCxnSpPr>
        <p:spPr bwMode="auto">
          <a:xfrm>
            <a:off x="1863068" y="3570312"/>
            <a:ext cx="206505" cy="8791"/>
          </a:xfrm>
          <a:prstGeom prst="straightConnector1">
            <a:avLst/>
          </a:prstGeom>
          <a:noFill/>
          <a:ln w="28575">
            <a:solidFill>
              <a:srgbClr val="C0504D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5A0D1F6E-5BBD-4CC2-84BF-00E2D63BA135}"/>
              </a:ext>
            </a:extLst>
          </p:cNvPr>
          <p:cNvSpPr/>
          <p:nvPr/>
        </p:nvSpPr>
        <p:spPr>
          <a:xfrm>
            <a:off x="4657159" y="6036338"/>
            <a:ext cx="625501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fr-FR" altLang="fr-FR" sz="1200" dirty="0">
                <a:solidFill>
                  <a:prstClr val="black"/>
                </a:solidFill>
                <a:latin typeface="Verdana" panose="020B0604030504040204" pitchFamily="34" charset="0"/>
              </a:rPr>
              <a:t>*</a:t>
            </a:r>
            <a:r>
              <a:rPr lang="fr-FR" altLang="fr-FR" sz="1200" dirty="0" err="1">
                <a:solidFill>
                  <a:prstClr val="black"/>
                </a:solidFill>
                <a:latin typeface="Verdana" panose="020B0604030504040204" pitchFamily="34" charset="0"/>
              </a:rPr>
              <a:t>Zeithaml</a:t>
            </a:r>
            <a:r>
              <a:rPr lang="fr-FR" altLang="fr-FR" sz="1200" dirty="0">
                <a:solidFill>
                  <a:prstClr val="black"/>
                </a:solidFill>
                <a:latin typeface="Verdana" panose="020B0604030504040204" pitchFamily="34" charset="0"/>
              </a:rPr>
              <a:t> (2000); Gupta et </a:t>
            </a:r>
            <a:r>
              <a:rPr lang="fr-FR" altLang="fr-FR" sz="1200" dirty="0" err="1">
                <a:solidFill>
                  <a:prstClr val="black"/>
                </a:solidFill>
                <a:latin typeface="Verdana" panose="020B0604030504040204" pitchFamily="34" charset="0"/>
              </a:rPr>
              <a:t>Zeithaml</a:t>
            </a:r>
            <a:r>
              <a:rPr lang="fr-FR" altLang="fr-FR" sz="1200" dirty="0">
                <a:solidFill>
                  <a:prstClr val="black"/>
                </a:solidFill>
                <a:latin typeface="Verdana" panose="020B0604030504040204" pitchFamily="34" charset="0"/>
              </a:rPr>
              <a:t> (2006); Luo et Homburg (2007), etc</a:t>
            </a:r>
            <a:r>
              <a:rPr lang="fr-FR" altLang="fr-FR" dirty="0">
                <a:solidFill>
                  <a:prstClr val="black"/>
                </a:solidFill>
                <a:latin typeface="Verdana" panose="020B0604030504040204" pitchFamily="34" charset="0"/>
              </a:rPr>
              <a:t>.</a:t>
            </a:r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53DA048E-E819-4F2A-8DAA-8710ADD512BB}"/>
              </a:ext>
            </a:extLst>
          </p:cNvPr>
          <p:cNvSpPr/>
          <p:nvPr/>
        </p:nvSpPr>
        <p:spPr>
          <a:xfrm>
            <a:off x="818254" y="4502216"/>
            <a:ext cx="1782365" cy="80821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19050">
            <a:gradFill flip="none" rotWithShape="1">
              <a:gsLst>
                <a:gs pos="100000">
                  <a:srgbClr val="FB6B00"/>
                </a:gs>
                <a:gs pos="82000">
                  <a:srgbClr val="FB6B00"/>
                </a:gs>
                <a:gs pos="62000">
                  <a:srgbClr val="FB6500"/>
                </a:gs>
                <a:gs pos="40000">
                  <a:srgbClr val="F84A04"/>
                </a:gs>
                <a:gs pos="19000">
                  <a:schemeClr val="accent3"/>
                </a:gs>
                <a:gs pos="0">
                  <a:srgbClr val="EF2E0A"/>
                </a:gs>
              </a:gsLst>
              <a:lin ang="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600" dirty="0">
                <a:ln w="0"/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rPr>
              <a:t>Orientation Client</a:t>
            </a:r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9EADE466-F3E2-4B76-914D-F2780E13BCDD}"/>
              </a:ext>
            </a:extLst>
          </p:cNvPr>
          <p:cNvSpPr/>
          <p:nvPr/>
        </p:nvSpPr>
        <p:spPr>
          <a:xfrm>
            <a:off x="3691950" y="4515155"/>
            <a:ext cx="1782365" cy="80821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19050">
            <a:gradFill flip="none" rotWithShape="1">
              <a:gsLst>
                <a:gs pos="100000">
                  <a:srgbClr val="FB6B00"/>
                </a:gs>
                <a:gs pos="82000">
                  <a:srgbClr val="FB6B00"/>
                </a:gs>
                <a:gs pos="62000">
                  <a:srgbClr val="FB6500"/>
                </a:gs>
                <a:gs pos="40000">
                  <a:srgbClr val="F84A04"/>
                </a:gs>
                <a:gs pos="19000">
                  <a:schemeClr val="accent3"/>
                </a:gs>
                <a:gs pos="0">
                  <a:srgbClr val="EF2E0A"/>
                </a:gs>
              </a:gsLst>
              <a:lin ang="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600" dirty="0">
                <a:ln w="0"/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rPr>
              <a:t>Expérience Client</a:t>
            </a:r>
          </a:p>
        </p:txBody>
      </p:sp>
      <p:sp>
        <p:nvSpPr>
          <p:cNvPr id="30" name="Accolade ouvrante 29">
            <a:extLst>
              <a:ext uri="{FF2B5EF4-FFF2-40B4-BE49-F238E27FC236}">
                <a16:creationId xmlns:a16="http://schemas.microsoft.com/office/drawing/2014/main" id="{9A74DB04-D235-439D-9259-51CEB08BBD32}"/>
              </a:ext>
            </a:extLst>
          </p:cNvPr>
          <p:cNvSpPr/>
          <p:nvPr/>
        </p:nvSpPr>
        <p:spPr>
          <a:xfrm rot="16200000">
            <a:off x="1513054" y="3098295"/>
            <a:ext cx="392766" cy="2176383"/>
          </a:xfrm>
          <a:prstGeom prst="leftBrace">
            <a:avLst/>
          </a:prstGeom>
          <a:ln w="9525" cmpd="sng">
            <a:solidFill>
              <a:schemeClr val="tx2"/>
            </a:solidFill>
            <a:prstDash val="solid"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Accolade ouvrante 30">
            <a:extLst>
              <a:ext uri="{FF2B5EF4-FFF2-40B4-BE49-F238E27FC236}">
                <a16:creationId xmlns:a16="http://schemas.microsoft.com/office/drawing/2014/main" id="{432C7BF3-30B8-4D4E-8B92-B215B96F51F3}"/>
              </a:ext>
            </a:extLst>
          </p:cNvPr>
          <p:cNvSpPr/>
          <p:nvPr/>
        </p:nvSpPr>
        <p:spPr>
          <a:xfrm rot="16200000">
            <a:off x="4374988" y="2432363"/>
            <a:ext cx="395232" cy="3549944"/>
          </a:xfrm>
          <a:prstGeom prst="leftBrace">
            <a:avLst/>
          </a:prstGeom>
          <a:ln w="9525" cmpd="sng">
            <a:solidFill>
              <a:schemeClr val="tx2"/>
            </a:solidFill>
            <a:prstDash val="solid"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Accolade ouvrante 31">
            <a:extLst>
              <a:ext uri="{FF2B5EF4-FFF2-40B4-BE49-F238E27FC236}">
                <a16:creationId xmlns:a16="http://schemas.microsoft.com/office/drawing/2014/main" id="{5E68CC48-115D-40F2-B39E-6AD6D49852E2}"/>
              </a:ext>
            </a:extLst>
          </p:cNvPr>
          <p:cNvSpPr/>
          <p:nvPr/>
        </p:nvSpPr>
        <p:spPr>
          <a:xfrm rot="5400000">
            <a:off x="8211573" y="-693898"/>
            <a:ext cx="358478" cy="5852865"/>
          </a:xfrm>
          <a:prstGeom prst="leftBrace">
            <a:avLst/>
          </a:prstGeom>
          <a:ln w="9525" cmpd="sng">
            <a:solidFill>
              <a:schemeClr val="tx2"/>
            </a:solidFill>
            <a:prstDash val="solid"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41859BEC-966D-42A0-9017-480AAAD7D620}"/>
              </a:ext>
            </a:extLst>
          </p:cNvPr>
          <p:cNvSpPr/>
          <p:nvPr/>
        </p:nvSpPr>
        <p:spPr>
          <a:xfrm>
            <a:off x="7328928" y="1564323"/>
            <a:ext cx="2123768" cy="41004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19050">
            <a:gradFill flip="none" rotWithShape="1">
              <a:gsLst>
                <a:gs pos="100000">
                  <a:srgbClr val="FB6B00"/>
                </a:gs>
                <a:gs pos="82000">
                  <a:srgbClr val="FB6B00"/>
                </a:gs>
                <a:gs pos="62000">
                  <a:srgbClr val="FB6500"/>
                </a:gs>
                <a:gs pos="40000">
                  <a:srgbClr val="F84A04"/>
                </a:gs>
                <a:gs pos="19000">
                  <a:schemeClr val="accent3"/>
                </a:gs>
                <a:gs pos="0">
                  <a:srgbClr val="EF2E0A"/>
                </a:gs>
              </a:gsLst>
              <a:lin ang="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600" dirty="0">
                <a:ln w="0"/>
                <a:solidFill>
                  <a:schemeClr val="tx1"/>
                </a:solidFill>
                <a:latin typeface="Verdana" charset="0"/>
                <a:ea typeface="Verdana" charset="0"/>
              </a:rPr>
              <a:t>Performance</a:t>
            </a:r>
          </a:p>
        </p:txBody>
      </p:sp>
      <p:sp>
        <p:nvSpPr>
          <p:cNvPr id="34" name="Rectangle 3">
            <a:extLst>
              <a:ext uri="{FF2B5EF4-FFF2-40B4-BE49-F238E27FC236}">
                <a16:creationId xmlns:a16="http://schemas.microsoft.com/office/drawing/2014/main" id="{422A52F1-7EC3-4BA6-88CF-4A71285C9D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8209" y="2121271"/>
            <a:ext cx="1241822" cy="828023"/>
          </a:xfrm>
          <a:prstGeom prst="rect">
            <a:avLst/>
          </a:prstGeom>
          <a:noFill/>
          <a:ln w="9528">
            <a:solidFill>
              <a:srgbClr val="C0504D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 anchorCtr="1"/>
          <a:lstStyle>
            <a:lvl1pPr defTabSz="76041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760413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76041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760413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760413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7604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7604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7604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7604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110000"/>
              </a:lnSpc>
              <a:spcBef>
                <a:spcPts val="375"/>
              </a:spcBef>
              <a:buNone/>
            </a:pPr>
            <a:r>
              <a:rPr lang="fr-FR" altLang="fr-FR" sz="1500" dirty="0">
                <a:solidFill>
                  <a:srgbClr val="000000"/>
                </a:solidFill>
                <a:latin typeface="Helvetica" panose="020B0604020202020204" pitchFamily="34" charset="0"/>
              </a:rPr>
              <a:t>Innovation</a:t>
            </a:r>
          </a:p>
        </p:txBody>
      </p:sp>
      <p:cxnSp>
        <p:nvCxnSpPr>
          <p:cNvPr id="35" name="AutoShape 10">
            <a:extLst>
              <a:ext uri="{FF2B5EF4-FFF2-40B4-BE49-F238E27FC236}">
                <a16:creationId xmlns:a16="http://schemas.microsoft.com/office/drawing/2014/main" id="{3B01C929-71C4-4902-9058-07D9C4CF74E2}"/>
              </a:ext>
            </a:extLst>
          </p:cNvPr>
          <p:cNvCxnSpPr>
            <a:cxnSpLocks noChangeShapeType="1"/>
            <a:stCxn id="24" idx="0"/>
            <a:endCxn id="34" idx="1"/>
          </p:cNvCxnSpPr>
          <p:nvPr/>
        </p:nvCxnSpPr>
        <p:spPr bwMode="auto">
          <a:xfrm flipV="1">
            <a:off x="2879347" y="2535283"/>
            <a:ext cx="188862" cy="647404"/>
          </a:xfrm>
          <a:prstGeom prst="straightConnector1">
            <a:avLst/>
          </a:prstGeom>
          <a:noFill/>
          <a:ln w="28575">
            <a:solidFill>
              <a:srgbClr val="C0504D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6" name="AutoShape 10">
            <a:extLst>
              <a:ext uri="{FF2B5EF4-FFF2-40B4-BE49-F238E27FC236}">
                <a16:creationId xmlns:a16="http://schemas.microsoft.com/office/drawing/2014/main" id="{CFFB9B71-DD3A-4D5A-AEF6-40BB578790A2}"/>
              </a:ext>
            </a:extLst>
          </p:cNvPr>
          <p:cNvCxnSpPr>
            <a:cxnSpLocks noChangeShapeType="1"/>
            <a:stCxn id="34" idx="3"/>
            <a:endCxn id="21" idx="0"/>
          </p:cNvCxnSpPr>
          <p:nvPr/>
        </p:nvCxnSpPr>
        <p:spPr bwMode="auto">
          <a:xfrm>
            <a:off x="4310031" y="2535283"/>
            <a:ext cx="206505" cy="621017"/>
          </a:xfrm>
          <a:prstGeom prst="straightConnector1">
            <a:avLst/>
          </a:prstGeom>
          <a:noFill/>
          <a:ln w="28575">
            <a:solidFill>
              <a:srgbClr val="C0504D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8" name="ZoneTexte 37">
            <a:extLst>
              <a:ext uri="{FF2B5EF4-FFF2-40B4-BE49-F238E27FC236}">
                <a16:creationId xmlns:a16="http://schemas.microsoft.com/office/drawing/2014/main" id="{DD4E7F2E-0DB2-4353-820C-95AE2A8F54FE}"/>
              </a:ext>
            </a:extLst>
          </p:cNvPr>
          <p:cNvSpPr txBox="1"/>
          <p:nvPr/>
        </p:nvSpPr>
        <p:spPr>
          <a:xfrm>
            <a:off x="623887" y="526773"/>
            <a:ext cx="11342826" cy="1065489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fr-FR" sz="2800" b="1" dirty="0">
                <a:solidFill>
                  <a:srgbClr val="0070C0"/>
                </a:solidFill>
                <a:latin typeface="Verdana"/>
                <a:cs typeface="Verdana"/>
              </a:rPr>
              <a:t>S’intéresser à l’Expérience Client c’est rentable</a:t>
            </a:r>
          </a:p>
        </p:txBody>
      </p:sp>
    </p:spTree>
    <p:extLst>
      <p:ext uri="{BB962C8B-B14F-4D97-AF65-F5344CB8AC3E}">
        <p14:creationId xmlns:p14="http://schemas.microsoft.com/office/powerpoint/2010/main" val="5814180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5D58E3CC-97F8-4B2F-827B-3034C1C98FE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b="23691"/>
          <a:stretch/>
        </p:blipFill>
        <p:spPr>
          <a:xfrm>
            <a:off x="-7649" y="0"/>
            <a:ext cx="12199649" cy="69573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D40AC8F8-C96E-4419-93C1-00006343EFEF}"/>
              </a:ext>
            </a:extLst>
          </p:cNvPr>
          <p:cNvSpPr txBox="1"/>
          <p:nvPr/>
        </p:nvSpPr>
        <p:spPr>
          <a:xfrm>
            <a:off x="584131" y="2885658"/>
            <a:ext cx="11342826" cy="106548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fr-FR" sz="2800" b="1" dirty="0">
                <a:solidFill>
                  <a:srgbClr val="0070C0"/>
                </a:solidFill>
                <a:latin typeface="Verdana"/>
                <a:cs typeface="Verdana"/>
              </a:rPr>
              <a:t>Partage d’expériences</a:t>
            </a:r>
          </a:p>
        </p:txBody>
      </p:sp>
    </p:spTree>
    <p:extLst>
      <p:ext uri="{BB962C8B-B14F-4D97-AF65-F5344CB8AC3E}">
        <p14:creationId xmlns:p14="http://schemas.microsoft.com/office/powerpoint/2010/main" val="13446112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5D58E3CC-97F8-4B2F-827B-3034C1C98FE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b="23691"/>
          <a:stretch/>
        </p:blipFill>
        <p:spPr>
          <a:xfrm>
            <a:off x="-7649" y="0"/>
            <a:ext cx="12199649" cy="69573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62A3DCF5-F253-4118-B0CD-C6A7DEE3D9DE}"/>
              </a:ext>
            </a:extLst>
          </p:cNvPr>
          <p:cNvSpPr txBox="1"/>
          <p:nvPr/>
        </p:nvSpPr>
        <p:spPr>
          <a:xfrm>
            <a:off x="623887" y="526773"/>
            <a:ext cx="11342826" cy="1065489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fr-FR" sz="2800" b="1" dirty="0">
                <a:solidFill>
                  <a:srgbClr val="0070C0"/>
                </a:solidFill>
                <a:latin typeface="Verdana"/>
                <a:cs typeface="Verdana"/>
              </a:rPr>
              <a:t>Se mettre dans les chaussures du client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C7AD06E-36F5-45DC-BB34-94E26CA4CC2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887" y="3310835"/>
            <a:ext cx="5437623" cy="3333786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15F422ED-3410-4888-AB5C-33D3CB40CAEC}"/>
              </a:ext>
            </a:extLst>
          </p:cNvPr>
          <p:cNvSpPr txBox="1"/>
          <p:nvPr/>
        </p:nvSpPr>
        <p:spPr>
          <a:xfrm>
            <a:off x="623887" y="1728200"/>
            <a:ext cx="5437623" cy="1065489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fr-FR" sz="2000" b="1" dirty="0">
                <a:solidFill>
                  <a:srgbClr val="0070C0"/>
                </a:solidFill>
                <a:latin typeface="Verdana"/>
                <a:cs typeface="Verdana"/>
              </a:rPr>
              <a:t>Des parcours orientés client ?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6E790F2B-FA50-44EE-9751-4250F38C237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838" t="10800" r="15349" b="8001"/>
          <a:stretch/>
        </p:blipFill>
        <p:spPr>
          <a:xfrm>
            <a:off x="6356307" y="3310835"/>
            <a:ext cx="5540895" cy="3382862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52A1D67C-19E0-4DA8-840A-77CD0D3125F4}"/>
              </a:ext>
            </a:extLst>
          </p:cNvPr>
          <p:cNvSpPr txBox="1"/>
          <p:nvPr/>
        </p:nvSpPr>
        <p:spPr>
          <a:xfrm>
            <a:off x="6420643" y="1728200"/>
            <a:ext cx="5437623" cy="1065489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fr-FR" sz="2000" b="1" dirty="0">
                <a:solidFill>
                  <a:srgbClr val="0070C0"/>
                </a:solidFill>
                <a:latin typeface="Verdana"/>
                <a:cs typeface="Verdana"/>
              </a:rPr>
              <a:t>Inverser la perspective pour construire les offres</a:t>
            </a:r>
          </a:p>
        </p:txBody>
      </p:sp>
    </p:spTree>
    <p:extLst>
      <p:ext uri="{BB962C8B-B14F-4D97-AF65-F5344CB8AC3E}">
        <p14:creationId xmlns:p14="http://schemas.microsoft.com/office/powerpoint/2010/main" val="1777466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6" grpId="0"/>
    </p:bldLst>
  </p:timing>
</p:sld>
</file>

<file path=ppt/theme/theme1.xml><?xml version="1.0" encoding="utf-8"?>
<a:theme xmlns:a="http://schemas.openxmlformats.org/drawingml/2006/main" name="Thème Office">
  <a:themeElements>
    <a:clrScheme name="Personnalisée 4">
      <a:dk1>
        <a:srgbClr val="FFFFFF"/>
      </a:dk1>
      <a:lt1>
        <a:srgbClr val="404040"/>
      </a:lt1>
      <a:dk2>
        <a:srgbClr val="FFFFFF"/>
      </a:dk2>
      <a:lt2>
        <a:srgbClr val="000000"/>
      </a:lt2>
      <a:accent1>
        <a:srgbClr val="F90004"/>
      </a:accent1>
      <a:accent2>
        <a:srgbClr val="EC2606"/>
      </a:accent2>
      <a:accent3>
        <a:srgbClr val="FD5608"/>
      </a:accent3>
      <a:accent4>
        <a:srgbClr val="C61C47"/>
      </a:accent4>
      <a:accent5>
        <a:srgbClr val="7BC9EE"/>
      </a:accent5>
      <a:accent6>
        <a:srgbClr val="AFD52C"/>
      </a:accent6>
      <a:hlink>
        <a:srgbClr val="404040"/>
      </a:hlink>
      <a:folHlink>
        <a:srgbClr val="191919"/>
      </a:folHlink>
    </a:clrScheme>
    <a:fontScheme name="Fox Presentation">
      <a:majorFont>
        <a:latin typeface="Roboto Condensed"/>
        <a:ea typeface=""/>
        <a:cs typeface=""/>
      </a:majorFont>
      <a:minorFont>
        <a:latin typeface="Roboto Condensed"/>
        <a:ea typeface=""/>
        <a:cs typeface="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/>
        </a:solidFill>
        <a:ln w="19050">
          <a:gradFill flip="none" rotWithShape="1">
            <a:gsLst>
              <a:gs pos="100000">
                <a:srgbClr val="FB6B00"/>
              </a:gs>
              <a:gs pos="82000">
                <a:srgbClr val="FB6B00"/>
              </a:gs>
              <a:gs pos="62000">
                <a:srgbClr val="FB6500"/>
              </a:gs>
              <a:gs pos="40000">
                <a:srgbClr val="F84A04"/>
              </a:gs>
              <a:gs pos="19000">
                <a:schemeClr val="accent3"/>
              </a:gs>
              <a:gs pos="0">
                <a:srgbClr val="EF2E0A"/>
              </a:gs>
            </a:gsLst>
            <a:lin ang="0" scaled="1"/>
            <a:tileRect/>
          </a:gradFill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dirty="0" smtClean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Verdana" charset="0"/>
            <a:ea typeface="Verdana" charset="0"/>
            <a:cs typeface="Verdana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 cmpd="sng">
          <a:solidFill>
            <a:schemeClr val="tx2"/>
          </a:solidFill>
          <a:prstDash val="solid"/>
          <a:headEnd type="none" w="med" len="med"/>
          <a:tailEnd type="none" w="med" len="med"/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dirty="0" err="1" smtClean="0">
            <a:latin typeface="Verdana"/>
            <a:cs typeface="Verdana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ésentation2" id="{DF820EEB-99AF-4936-ADF0-87B474DD5A69}" vid="{B029C94F-5856-49CD-8CBC-B1058D3EE17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Masque-New-BVA</Template>
  <TotalTime>18883</TotalTime>
  <Words>885</Words>
  <Application>Microsoft Office PowerPoint</Application>
  <PresentationFormat>Grand écran</PresentationFormat>
  <Paragraphs>186</Paragraphs>
  <Slides>17</Slides>
  <Notes>1</Notes>
  <HiddenSlides>1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26" baseType="lpstr">
      <vt:lpstr>Arial</vt:lpstr>
      <vt:lpstr>Avenir Roman</vt:lpstr>
      <vt:lpstr>Calibri</vt:lpstr>
      <vt:lpstr>Helvetica</vt:lpstr>
      <vt:lpstr>Helvetica Neue</vt:lpstr>
      <vt:lpstr>Roboto Condensed</vt:lpstr>
      <vt:lpstr>Trebuchet MS</vt:lpstr>
      <vt:lpstr>Verdana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Mathilde GUILLAUME</dc:creator>
  <cp:lastModifiedBy>Céline Coudouel</cp:lastModifiedBy>
  <cp:revision>1256</cp:revision>
  <cp:lastPrinted>2019-03-01T10:41:49Z</cp:lastPrinted>
  <dcterms:created xsi:type="dcterms:W3CDTF">2017-02-06T11:27:23Z</dcterms:created>
  <dcterms:modified xsi:type="dcterms:W3CDTF">2019-12-02T08:13:30Z</dcterms:modified>
</cp:coreProperties>
</file>